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notesSlides/notesSlide286.xml" ContentType="application/vnd.openxmlformats-officedocument.presentationml.notesSlide+xml"/>
  <Override PartName="/ppt/notesSlides/notesSlide302.xml" ContentType="application/vnd.openxmlformats-officedocument.presentationml.notes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Override PartName="/ppt/notesSlides/notesSlide264.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242.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notesSlides/notesSlide220.xml" ContentType="application/vnd.openxmlformats-officedocument.presentationml.notesSlide+xml"/>
  <Override PartName="/ppt/notesSlides/notesSlide318.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notesSlides/notesSlide343.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Default Extension="png" ContentType="image/png"/>
  <Override PartName="/ppt/notesSlides/notesSlide79.xml" ContentType="application/vnd.openxmlformats-officedocument.presentationml.notesSlide+xml"/>
  <Override PartName="/ppt/notesSlides/notesSlide258.xml" ContentType="application/vnd.openxmlformats-officedocument.presentationml.notesSlide+xml"/>
  <Override PartName="/ppt/notesSlides/notesSlide321.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notesSlides/notesSlide236.xml" ContentType="application/vnd.openxmlformats-officedocument.presentationml.notesSlide+xml"/>
  <Override PartName="/ppt/notesSlides/notesSlide283.xml" ContentType="application/vnd.openxmlformats-officedocument.presentationml.notes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261.xml" ContentType="application/vnd.openxmlformats-officedocument.presentationml.notesSlide+xml"/>
  <Override PartName="/ppt/notesSlides/notesSlide359.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notesSlides/notesSlide337.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315.xml" ContentType="application/vnd.openxmlformats-officedocument.presentationml.notesSlide+xml"/>
  <Override PartName="/ppt/notesSlides/notesSlide362.xml" ContentType="application/vnd.openxmlformats-officedocument.presentationml.notes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notesSlides/notesSlide299.xml" ContentType="application/vnd.openxmlformats-officedocument.presentationml.notesSlide+xml"/>
  <Override PartName="/ppt/notesSlides/notesSlide340.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277.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Layouts/slideLayout15.xml" ContentType="application/vnd.openxmlformats-officedocument.presentationml.slideLayout+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notesSlides/notesSlide255.xml" ContentType="application/vnd.openxmlformats-officedocument.presentationml.notesSlide+xml"/>
  <Override PartName="/ppt/slides/slide41.xml" ContentType="application/vnd.openxmlformats-officedocument.presentationml.slide+xml"/>
  <Override PartName="/ppt/slides/slide357.xml" ContentType="application/vnd.openxmlformats-officedocument.presentationml.slide+xml"/>
  <Override PartName="/ppt/notesSlides/notesSlide54.xml" ContentType="application/vnd.openxmlformats-officedocument.presentationml.notesSlide+xml"/>
  <Override PartName="/ppt/notesSlides/notesSlide233.xml" ContentType="application/vnd.openxmlformats-officedocument.presentationml.notesSlide+xml"/>
  <Override PartName="/ppt/notesSlides/notesSlide280.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notesSlides/notesSlide309.xml" ContentType="application/vnd.openxmlformats-officedocument.presentationml.notesSlide+xml"/>
  <Override PartName="/ppt/notesSlides/notesSlide356.xml" ContentType="application/vnd.openxmlformats-officedocument.presentationml.notesSlide+xml"/>
  <Override PartName="/ppt/slides/slide335.xml" ContentType="application/vnd.openxmlformats-officedocument.presentationml.slide+xml"/>
  <Override PartName="/ppt/notesSlides/notesSlide148.xml" ContentType="application/vnd.openxmlformats-officedocument.presentationml.notesSl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334.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notesSlides/notesSlide312.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notesSlides/notesSlide249.xml" ContentType="application/vnd.openxmlformats-officedocument.presentationml.notesSlide+xml"/>
  <Override PartName="/ppt/notesSlides/notesSlide296.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227.xml" ContentType="application/vnd.openxmlformats-officedocument.presentationml.notesSlide+xml"/>
  <Override PartName="/ppt/notesSlides/notesSlide27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notesSlides/notesSlide252.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89.xml" ContentType="application/vnd.openxmlformats-officedocument.presentationml.notesSlide+xml"/>
  <Override PartName="/ppt/notesSlides/notesSlide328.xml" ContentType="application/vnd.openxmlformats-officedocument.presentationml.notesSlide+xml"/>
  <Override PartName="/ppt/slides/slide307.xml" ContentType="application/vnd.openxmlformats-officedocument.presentationml.slide+xml"/>
  <Override PartName="/ppt/slides/slide354.xml" ContentType="application/vnd.openxmlformats-officedocument.presentationml.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notesSlides/notesSlide306.xml" ContentType="application/vnd.openxmlformats-officedocument.presentationml.notesSlide+xml"/>
  <Override PartName="/ppt/notesSlides/notesSlide353.xml" ContentType="application/vnd.openxmlformats-officedocument.presentationml.notes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notesSlides/notesSlide331.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notesSlides/notesSlide123.xml" ContentType="application/vnd.openxmlformats-officedocument.presentationml.notesSlide+xml"/>
  <Override PartName="/ppt/notesSlides/notesSlide170.xml" ContentType="application/vnd.openxmlformats-officedocument.presentationml.notesSlide+xml"/>
  <Override PartName="/ppt/notesSlides/notesSlide268.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246.xml" ContentType="application/vnd.openxmlformats-officedocument.presentationml.notesSlide+xml"/>
  <Override PartName="/ppt/notesSlides/notesSlide293.xml" ContentType="application/vnd.openxmlformats-officedocument.presentationml.notesSlide+xml"/>
  <Override PartName="/ppt/slides/slide225.xml" ContentType="application/vnd.openxmlformats-officedocument.presentationml.slide+xml"/>
  <Override PartName="/ppt/slides/slide272.xml" ContentType="application/vnd.openxmlformats-officedocument.presentationml.slide+xml"/>
  <Override PartName="/ppt/notesSlides/notesSlide45.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348.xml" ContentType="application/vnd.openxmlformats-officedocument.presentationml.slide+xml"/>
  <Override PartName="/ppt/notesSlides/notesSlide224.xml" ContentType="application/vnd.openxmlformats-officedocument.presentationml.notesSlide+xml"/>
  <Override PartName="/ppt/notesSlides/notesSlide271.xml" ContentType="application/vnd.openxmlformats-officedocument.presentationml.notes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347.xml" ContentType="application/vnd.openxmlformats-officedocument.presentationml.notesSlide+xml"/>
  <Override PartName="/ppt/slides/slide326.xml" ContentType="application/vnd.openxmlformats-officedocument.presentationml.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Default Extension="doc" ContentType="application/msword"/>
  <Override PartName="/ppt/notesSlides/notesSlide325.xml" ContentType="application/vnd.openxmlformats-officedocument.presentationml.notes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notesSlides/notesSlide117.xml" ContentType="application/vnd.openxmlformats-officedocument.presentationml.notesSlide+xml"/>
  <Override PartName="/ppt/notesSlides/notesSlide164.xml" ContentType="application/vnd.openxmlformats-officedocument.presentationml.notesSlide+xml"/>
  <Override PartName="/ppt/notesSlides/notesSlide303.xml" ContentType="application/vnd.openxmlformats-officedocument.presentationml.notesSlide+xml"/>
  <Override PartName="/ppt/notesSlides/notesSlide350.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142.xml" ContentType="application/vnd.openxmlformats-officedocument.presentationml.notesSlide+xml"/>
  <Default Extension="bin" ContentType="application/vnd.openxmlformats-officedocument.oleObject"/>
  <Override PartName="/ppt/notesSlides/notesSlide287.xml" ContentType="application/vnd.openxmlformats-officedocument.presentationml.notes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218.xml" ContentType="application/vnd.openxmlformats-officedocument.presentationml.notesSlide+xml"/>
  <Override PartName="/ppt/notesSlides/notesSlide265.xml" ContentType="application/vnd.openxmlformats-officedocument.presentationml.notes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243.xml" ContentType="application/vnd.openxmlformats-officedocument.presentationml.notesSlide+xml"/>
  <Override PartName="/ppt/notesSlides/notesSlide290.xml" ContentType="application/vnd.openxmlformats-officedocument.presentationml.notesSlide+xml"/>
  <Override PartName="/ppt/slides/slide159.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221.xml" ContentType="application/vnd.openxmlformats-officedocument.presentationml.notesSlide+xml"/>
  <Override PartName="/ppt/notesSlides/notesSlide319.xml" ContentType="application/vnd.openxmlformats-officedocument.presentationml.notesSlide+xml"/>
  <Override PartName="/ppt/slides/slide200.xml" ContentType="application/vnd.openxmlformats-officedocument.presentationml.slide+xml"/>
  <Override PartName="/ppt/slides/slide345.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notesSlides/notesSlide344.xml" ContentType="application/vnd.openxmlformats-officedocument.presentationml.notes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36.xml" ContentType="application/vnd.openxmlformats-officedocument.presentationml.notesSlide+xml"/>
  <Override PartName="/ppt/notesSlides/notesSlide183.xml" ContentType="application/vnd.openxmlformats-officedocument.presentationml.notesSlide+xml"/>
  <Override PartName="/ppt/notesSlides/notesSlide322.xml" ContentType="application/vnd.openxmlformats-officedocument.presentationml.notes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Layouts/slideLayout19.xml" ContentType="application/vnd.openxmlformats-officedocument.presentationml.slideLayout+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notesSlides/notesSlide259.xml" ContentType="application/vnd.openxmlformats-officedocument.presentationml.notes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58.xml" ContentType="application/vnd.openxmlformats-officedocument.presentationml.notesSlide+xml"/>
  <Override PartName="/ppt/notesSlides/notesSlide237.xml" ContentType="application/vnd.openxmlformats-officedocument.presentationml.notesSlide+xml"/>
  <Override PartName="/ppt/notesSlides/notesSlide284.xml" ContentType="application/vnd.openxmlformats-officedocument.presentationml.notesSlide+xml"/>
  <Override PartName="/ppt/notesSlides/notesSlide300.xml" ContentType="application/vnd.openxmlformats-officedocument.presentationml.notes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Layouts/slideLayout22.xml" ContentType="application/vnd.openxmlformats-officedocument.presentationml.slideLayout+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notesSlides/notesSlide262.xml" ContentType="application/vnd.openxmlformats-officedocument.presentationml.notes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240.xml" ContentType="application/vnd.openxmlformats-officedocument.presentationml.notesSlide+xml"/>
  <Override PartName="/ppt/notesSlides/notesSlide338.xml" ContentType="application/vnd.openxmlformats-officedocument.presentationml.notesSlide+xml"/>
  <Override PartName="/ppt/slides/slide317.xml" ContentType="application/vnd.openxmlformats-officedocument.presentationml.slide+xml"/>
  <Override PartName="/ppt/slides/slide364.xml" ContentType="application/vnd.openxmlformats-officedocument.presentationml.slide+xml"/>
  <Override PartName="/ppt/notesSlides/notesSlide177.xml" ContentType="application/vnd.openxmlformats-officedocument.presentationml.notesSlide+xml"/>
  <Override PartName="/ppt/notesSlides/notesSlide316.xml" ContentType="application/vnd.openxmlformats-officedocument.presentationml.notes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notesSlides/notesSlide108.xml" ContentType="application/vnd.openxmlformats-officedocument.presentationml.notesSlide+xml"/>
  <Override PartName="/ppt/notesSlides/notesSlide155.xml" ContentType="application/vnd.openxmlformats-officedocument.presentationml.notes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341.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notesSlides/notesSlide278.xml" ContentType="application/vnd.openxmlformats-officedocument.presentationml.notesSl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notesSlides/notesSlide77.xml" ContentType="application/vnd.openxmlformats-officedocument.presentationml.notesSlide+xml"/>
  <Override PartName="/ppt/notesSlides/notesSlide209.xml" ContentType="application/vnd.openxmlformats-officedocument.presentationml.notesSlide+xml"/>
  <Override PartName="/ppt/notesSlides/notesSlide256.xml" ContentType="application/vnd.openxmlformats-officedocument.presentationml.notesSlide+xml"/>
  <Override PartName="/ppt/slides/slide235.xml" ContentType="application/vnd.openxmlformats-officedocument.presentationml.slide+xml"/>
  <Override PartName="/ppt/slides/slide282.xml" ContentType="application/vnd.openxmlformats-officedocument.presentationml.slide+xml"/>
  <Override PartName="/ppt/slideLayouts/slideLayout16.xml" ContentType="application/vnd.openxmlformats-officedocument.presentationml.slideLayout+xml"/>
  <Override PartName="/ppt/notesSlides/notesSlide55.xml" ContentType="application/vnd.openxmlformats-officedocument.presentationml.notesSlide+xml"/>
  <Override PartName="/ppt/notesSlides/notesSlide111.xml" ContentType="application/vnd.openxmlformats-officedocument.presentationml.notesSlide+xml"/>
  <Override PartName="/ppt/slides/slide42.xml" ContentType="application/vnd.openxmlformats-officedocument.presentationml.slide+xml"/>
  <Override PartName="/ppt/slides/slide213.xml" ContentType="application/vnd.openxmlformats-officedocument.presentationml.slide+xml"/>
  <Override PartName="/ppt/slides/slide260.xml" ContentType="application/vnd.openxmlformats-officedocument.presentationml.slide+xml"/>
  <Override PartName="/ppt/slides/slide358.xml" ContentType="application/vnd.openxmlformats-officedocument.presentationml.slide+xml"/>
  <Override PartName="/ppt/notesSlides/notesSlide234.xml" ContentType="application/vnd.openxmlformats-officedocument.presentationml.notesSlide+xml"/>
  <Override PartName="/ppt/notesSlides/notesSlide28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notesSlides/notesSlide357.xml" ContentType="application/vnd.openxmlformats-officedocument.presentationml.notesSlide+xml"/>
  <Override PartName="/ppt/slides/slide33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335.xml" ContentType="application/vnd.openxmlformats-officedocument.presentationml.notesSlide+xml"/>
  <Override PartName="/ppt/slides/slide128.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notesSlides/notesSlide127.xml" ContentType="application/vnd.openxmlformats-officedocument.presentationml.notesSlide+xml"/>
  <Override PartName="/ppt/notesSlides/notesSlide174.xml" ContentType="application/vnd.openxmlformats-officedocument.presentationml.notesSlide+xml"/>
  <Override PartName="/ppt/slides/slide8.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98.xml" ContentType="application/vnd.openxmlformats-officedocument.presentationml.slide+xml"/>
  <Override PartName="/ppt/notesSlides/notesSlide313.xml" ContentType="application/vnd.openxmlformats-officedocument.presentationml.notesSlide+xml"/>
  <Override PartName="/ppt/notesSlides/notesSlide360.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notesSlides/notesSlide297.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notesSlides/notesSlide275.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206.xml" ContentType="application/vnd.openxmlformats-officedocument.presentationml.notesSlide+xml"/>
  <Override PartName="/ppt/notesSlides/notesSlide253.xml" ContentType="application/vnd.openxmlformats-officedocument.presentationml.notesSl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notesSlides/notesSlide329.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notesSlides/notesSlide307.xml" ContentType="application/vnd.openxmlformats-officedocument.presentationml.notesSlide+xml"/>
  <Override PartName="/ppt/notesSlides/notesSlide354.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269.xml" ContentType="application/vnd.openxmlformats-officedocument.presentationml.notesSlide+xml"/>
  <Override PartName="/ppt/notesSlides/notesSlide332.xml" ContentType="application/vnd.openxmlformats-officedocument.presentationml.notes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notesSlides/notesSlide310.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notesSlides/notesSlide294.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ppt/notesSlides/notesSlide27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notesSlides/notesSlide203.xml" ContentType="application/vnd.openxmlformats-officedocument.presentationml.notesSlide+xml"/>
  <Override PartName="/ppt/notesSlides/notesSlide250.xml" ContentType="application/vnd.openxmlformats-officedocument.presentationml.notesSlide+xml"/>
  <Override PartName="/ppt/notesSlides/notesSlide348.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326.xml" ContentType="application/vnd.openxmlformats-officedocument.presentationml.notesSlide+xml"/>
  <Override PartName="/ppt/slides/slide305.xml" ContentType="application/vnd.openxmlformats-officedocument.presentationml.slide+xml"/>
  <Override PartName="/ppt/slides/slide352.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notesSlides/notesSlide288.xml" ContentType="application/vnd.openxmlformats-officedocument.presentationml.notesSlide+xml"/>
  <Override PartName="/ppt/notesSlides/notesSlide304.xml" ContentType="application/vnd.openxmlformats-officedocument.presentationml.notesSlide+xml"/>
  <Override PartName="/ppt/notesSlides/notesSlide351.xml" ContentType="application/vnd.openxmlformats-officedocument.presentationml.notes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notesSlides/notesSlide266.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244.xml" ContentType="application/vnd.openxmlformats-officedocument.presentationml.notesSlide+xml"/>
  <Override PartName="/ppt/notesSlides/notesSlide291.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notesSlides/notesSlide345.xml" ContentType="application/vnd.openxmlformats-officedocument.presentationml.notesSlide+xml"/>
  <Override PartName="/ppt/slides/slide324.xml" ContentType="application/vnd.openxmlformats-officedocument.presentationml.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notesSlides/notesSlide323.xml" ContentType="application/vnd.openxmlformats-officedocument.presentationml.notes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notesSlides/notesSlide30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notesSlides/notesSlide285.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63.xml" ContentType="application/vnd.openxmlformats-officedocument.presentationml.notesSlide+xml"/>
  <Override PartName="/ppt/slides/slide2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notesSlides/notesSlide339.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317.xml" ContentType="application/vnd.openxmlformats-officedocument.presentationml.notesSlide+xml"/>
  <Override PartName="/ppt/slides/slide34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notesSlides/notesSlide279.xml" ContentType="application/vnd.openxmlformats-officedocument.presentationml.notesSlide+xml"/>
  <Override PartName="/ppt/notesSlides/notesSlide342.xml" ContentType="application/vnd.openxmlformats-officedocument.presentationml.notes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notesSlides/notesSlide320.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Layouts/slideLayout17.xml" ContentType="application/vnd.openxmlformats-officedocument.presentationml.slideLayout+xml"/>
  <Override PartName="/ppt/notesSlides/notesSlide112.xml" ContentType="application/vnd.openxmlformats-officedocument.presentationml.notesSlide+xml"/>
  <Override PartName="/ppt/notesSlides/notesSlide25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notesSlides/notesSlide235.xml" ContentType="application/vnd.openxmlformats-officedocument.presentationml.notesSlide+xml"/>
  <Override PartName="/ppt/notesSlides/notesSlide282.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notesSlides/notesSlide358.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Layouts/slideLayout20.xml" ContentType="application/vnd.openxmlformats-officedocument.presentationml.slideLayout+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notesSlides/notesSlide26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336.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notesSlides/notesSlide314.xml" ContentType="application/vnd.openxmlformats-officedocument.presentationml.notesSlide+xml"/>
  <Override PartName="/ppt/notesSlides/notesSlide361.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notesSlides/notesSlide298.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131.xml" ContentType="application/vnd.openxmlformats-officedocument.presentationml.notesSlide+xml"/>
  <Override PartName="/ppt/notesSlides/notesSlide229.xml" ContentType="application/vnd.openxmlformats-officedocument.presentationml.notesSlide+xml"/>
  <Override PartName="/ppt/notesSlides/notesSlide276.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notesSlides/notesSlide207.xml" ContentType="application/vnd.openxmlformats-officedocument.presentationml.notesSlide+xml"/>
  <Override PartName="/ppt/notesSlides/notesSlide254.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notesSlides/notesSlide169.xml" ContentType="application/vnd.openxmlformats-officedocument.presentationml.notesSlide+xml"/>
  <Override PartName="/ppt/notesSlides/notesSlide23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notesSlides/notesSlide31.xml" ContentType="application/vnd.openxmlformats-officedocument.presentationml.notesSlide+xml"/>
  <Default Extension="vml" ContentType="application/vnd.openxmlformats-officedocument.vmlDrawing"/>
  <Override PartName="/ppt/notesSlides/notesSlide210.xml" ContentType="application/vnd.openxmlformats-officedocument.presentationml.notesSlide+xml"/>
  <Override PartName="/ppt/notesSlides/notesSlide308.xml" ContentType="application/vnd.openxmlformats-officedocument.presentationml.notesSlide+xml"/>
  <Override PartName="/ppt/notesSlides/notesSlide355.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notesSlides/notesSlide333.xml" ContentType="application/vnd.openxmlformats-officedocument.presentationml.notesSlide+xml"/>
  <Override PartName="/ppt/slides/slide78.xml" ContentType="application/vnd.openxmlformats-officedocument.presentationml.slide+xml"/>
  <Override PartName="/ppt/slides/slide312.xml" ContentType="application/vnd.openxmlformats-officedocument.presentationml.slide+xml"/>
  <Override PartName="/ppt/notesSlides/notesSlide125.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248.xml" ContentType="application/vnd.openxmlformats-officedocument.presentationml.notesSlide+xml"/>
  <Override PartName="/ppt/notesSlides/notesSlide311.xml" ContentType="application/vnd.openxmlformats-officedocument.presentationml.notesSlide+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notesSlides/notesSlide295.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226.xml" ContentType="application/vnd.openxmlformats-officedocument.presentationml.notesSlide+xml"/>
  <Override PartName="/ppt/notesSlides/notesSlide273.xml" ContentType="application/vnd.openxmlformats-officedocument.presentationml.notes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349.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Layouts/slideLayout11.xml" ContentType="application/vnd.openxmlformats-officedocument.presentationml.slideLayout+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51.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notesSlides/notesSlide50.xml" ContentType="application/vnd.openxmlformats-officedocument.presentationml.notesSlide+xml"/>
  <Override PartName="/ppt/notesSlides/notesSlide327.xml" ContentType="application/vnd.openxmlformats-officedocument.presentationml.notesSlide+xml"/>
  <Override PartName="/ppt/slides/slide145.xml" ContentType="application/vnd.openxmlformats-officedocument.presentationml.slide+xml"/>
  <Override PartName="/ppt/slides/slide192.xml" ContentType="application/vnd.openxmlformats-officedocument.presentationml.slide+xml"/>
  <Override PartName="/ppt/notesSlides/notesSlide119.xml" ContentType="application/vnd.openxmlformats-officedocument.presentationml.notesSlide+xml"/>
  <Override PartName="/ppt/notesSlides/notesSlide166.xml" ContentType="application/vnd.openxmlformats-officedocument.presentationml.notesSlide+xml"/>
  <Override PartName="/ppt/notesSlides/notesSlide305.xml" ContentType="application/vnd.openxmlformats-officedocument.presentationml.notesSlide+xml"/>
  <Override PartName="/ppt/notesSlides/notesSlide352.xml" ContentType="application/vnd.openxmlformats-officedocument.presentationml.notesSlide+xml"/>
  <Override PartName="/ppt/slides/slide97.xml" ContentType="application/vnd.openxmlformats-officedocument.presentationml.slide+xml"/>
  <Override PartName="/ppt/slides/slide331.xml" ContentType="application/vnd.openxmlformats-officedocument.presentationml.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notesSlides/notesSlide289.xml" ContentType="application/vnd.openxmlformats-officedocument.presentationml.notes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notesSlides/notesSlide88.xml" ContentType="application/vnd.openxmlformats-officedocument.presentationml.notesSlide+xml"/>
  <Override PartName="/ppt/notesSlides/notesSlide267.xml" ContentType="application/vnd.openxmlformats-officedocument.presentationml.notesSlide+xml"/>
  <Override PartName="/ppt/notesSlides/notesSlide330.xml" ContentType="application/vnd.openxmlformats-officedocument.presentationml.notes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notesSlides/notesSlide100.xml" ContentType="application/vnd.openxmlformats-officedocument.presentationml.notesSlide+xml"/>
  <Override PartName="/ppt/notesSlides/notesSlide245.xml" ContentType="application/vnd.openxmlformats-officedocument.presentationml.notesSlide+xml"/>
  <Override PartName="/ppt/notesSlides/notesSlide292.xml" ContentType="application/vnd.openxmlformats-officedocument.presentationml.notesSlide+xml"/>
  <Override PartName="/ppt/slides/slide31.xml" ContentType="application/vnd.openxmlformats-officedocument.presentationml.slide+xml"/>
  <Override PartName="/ppt/slides/slide224.xml" ContentType="application/vnd.openxmlformats-officedocument.presentationml.slide+xml"/>
  <Override PartName="/ppt/slides/slide271.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70.xml" ContentType="application/vnd.openxmlformats-officedocument.presentationml.notesSlide+xml"/>
  <Override PartName="/ppt/slides/slide202.xml" ContentType="application/vnd.openxmlformats-officedocument.presentationml.slide+xml"/>
  <Override PartName="/ppt/slides/slide347.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notesSlides/notesSlide201.xml" ContentType="application/vnd.openxmlformats-officedocument.presentationml.notesSlide+xml"/>
  <Override PartName="/ppt/notesSlides/notesSlide346.xml" ContentType="application/vnd.openxmlformats-officedocument.presentationml.notesSlide+xml"/>
  <Override PartName="/ppt/slides/slide117.xml" ContentType="application/vnd.openxmlformats-officedocument.presentationml.slide+xml"/>
  <Override PartName="/ppt/slides/slide164.xml" ContentType="application/vnd.openxmlformats-officedocument.presentationml.slide+xml"/>
  <Override PartName="/ppt/notesSlides/notesSlide138.xml" ContentType="application/vnd.openxmlformats-officedocument.presentationml.notesSlide+xml"/>
  <Override PartName="/ppt/notesSlides/notesSlide185.xml" ContentType="application/vnd.openxmlformats-officedocument.presentationml.notesSlide+xml"/>
  <Override PartName="/ppt/notesSlides/notesSlide324.xml" ContentType="application/vnd.openxmlformats-officedocument.presentationml.notesSlide+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47.xml" ContentType="application/vnd.openxmlformats-officedocument.presentationml.slide+xml"/>
  <Override PartName="/ppt/notesSlides/notesSlide23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8"/>
  </p:notesMasterIdLst>
  <p:handoutMasterIdLst>
    <p:handoutMasterId r:id="rId369"/>
  </p:handoutMasterIdLst>
  <p:sldIdLst>
    <p:sldId id="533" r:id="rId2"/>
    <p:sldId id="738" r:id="rId3"/>
    <p:sldId id="601" r:id="rId4"/>
    <p:sldId id="703" r:id="rId5"/>
    <p:sldId id="709" r:id="rId6"/>
    <p:sldId id="283" r:id="rId7"/>
    <p:sldId id="429" r:id="rId8"/>
    <p:sldId id="284" r:id="rId9"/>
    <p:sldId id="258" r:id="rId10"/>
    <p:sldId id="259" r:id="rId11"/>
    <p:sldId id="256" r:id="rId12"/>
    <p:sldId id="480" r:id="rId13"/>
    <p:sldId id="262" r:id="rId14"/>
    <p:sldId id="260" r:id="rId15"/>
    <p:sldId id="603" r:id="rId16"/>
    <p:sldId id="263" r:id="rId17"/>
    <p:sldId id="264" r:id="rId18"/>
    <p:sldId id="265" r:id="rId19"/>
    <p:sldId id="266" r:id="rId20"/>
    <p:sldId id="267" r:id="rId21"/>
    <p:sldId id="268" r:id="rId22"/>
    <p:sldId id="269" r:id="rId23"/>
    <p:sldId id="604" r:id="rId24"/>
    <p:sldId id="270" r:id="rId25"/>
    <p:sldId id="271" r:id="rId26"/>
    <p:sldId id="272" r:id="rId27"/>
    <p:sldId id="481" r:id="rId28"/>
    <p:sldId id="273" r:id="rId29"/>
    <p:sldId id="274" r:id="rId30"/>
    <p:sldId id="275" r:id="rId31"/>
    <p:sldId id="276" r:id="rId32"/>
    <p:sldId id="277" r:id="rId33"/>
    <p:sldId id="605" r:id="rId34"/>
    <p:sldId id="278" r:id="rId35"/>
    <p:sldId id="282" r:id="rId36"/>
    <p:sldId id="682" r:id="rId37"/>
    <p:sldId id="430" r:id="rId38"/>
    <p:sldId id="279" r:id="rId39"/>
    <p:sldId id="400" r:id="rId40"/>
    <p:sldId id="401" r:id="rId41"/>
    <p:sldId id="402" r:id="rId42"/>
    <p:sldId id="404" r:id="rId43"/>
    <p:sldId id="280" r:id="rId44"/>
    <p:sldId id="393" r:id="rId45"/>
    <p:sldId id="281" r:id="rId46"/>
    <p:sldId id="396" r:id="rId47"/>
    <p:sldId id="394" r:id="rId48"/>
    <p:sldId id="397" r:id="rId49"/>
    <p:sldId id="395" r:id="rId50"/>
    <p:sldId id="398" r:id="rId51"/>
    <p:sldId id="399" r:id="rId52"/>
    <p:sldId id="683" r:id="rId53"/>
    <p:sldId id="606" r:id="rId54"/>
    <p:sldId id="405" r:id="rId55"/>
    <p:sldId id="607" r:id="rId56"/>
    <p:sldId id="732" r:id="rId57"/>
    <p:sldId id="406" r:id="rId58"/>
    <p:sldId id="608" r:id="rId59"/>
    <p:sldId id="407" r:id="rId60"/>
    <p:sldId id="408" r:id="rId61"/>
    <p:sldId id="411" r:id="rId62"/>
    <p:sldId id="610" r:id="rId63"/>
    <p:sldId id="609" r:id="rId64"/>
    <p:sldId id="410" r:id="rId65"/>
    <p:sldId id="412" r:id="rId66"/>
    <p:sldId id="413" r:id="rId67"/>
    <p:sldId id="414" r:id="rId68"/>
    <p:sldId id="422" r:id="rId69"/>
    <p:sldId id="423" r:id="rId70"/>
    <p:sldId id="424" r:id="rId71"/>
    <p:sldId id="425" r:id="rId72"/>
    <p:sldId id="426" r:id="rId73"/>
    <p:sldId id="427" r:id="rId74"/>
    <p:sldId id="428" r:id="rId75"/>
    <p:sldId id="432" r:id="rId76"/>
    <p:sldId id="409" r:id="rId77"/>
    <p:sldId id="415" r:id="rId78"/>
    <p:sldId id="417" r:id="rId79"/>
    <p:sldId id="416" r:id="rId80"/>
    <p:sldId id="418" r:id="rId81"/>
    <p:sldId id="419" r:id="rId82"/>
    <p:sldId id="420" r:id="rId83"/>
    <p:sldId id="421" r:id="rId84"/>
    <p:sldId id="434" r:id="rId85"/>
    <p:sldId id="435" r:id="rId86"/>
    <p:sldId id="431" r:id="rId87"/>
    <p:sldId id="433" r:id="rId88"/>
    <p:sldId id="436" r:id="rId89"/>
    <p:sldId id="437" r:id="rId90"/>
    <p:sldId id="438" r:id="rId91"/>
    <p:sldId id="439" r:id="rId92"/>
    <p:sldId id="443" r:id="rId93"/>
    <p:sldId id="457" r:id="rId94"/>
    <p:sldId id="458" r:id="rId95"/>
    <p:sldId id="612" r:id="rId96"/>
    <p:sldId id="613" r:id="rId97"/>
    <p:sldId id="453" r:id="rId98"/>
    <p:sldId id="614" r:id="rId99"/>
    <p:sldId id="454" r:id="rId100"/>
    <p:sldId id="455" r:id="rId101"/>
    <p:sldId id="456" r:id="rId102"/>
    <p:sldId id="459" r:id="rId103"/>
    <p:sldId id="460" r:id="rId104"/>
    <p:sldId id="461" r:id="rId105"/>
    <p:sldId id="444" r:id="rId106"/>
    <p:sldId id="445" r:id="rId107"/>
    <p:sldId id="447" r:id="rId108"/>
    <p:sldId id="448" r:id="rId109"/>
    <p:sldId id="451" r:id="rId110"/>
    <p:sldId id="452" r:id="rId111"/>
    <p:sldId id="446" r:id="rId112"/>
    <p:sldId id="449" r:id="rId113"/>
    <p:sldId id="534" r:id="rId114"/>
    <p:sldId id="462" r:id="rId115"/>
    <p:sldId id="616" r:id="rId116"/>
    <p:sldId id="618" r:id="rId117"/>
    <p:sldId id="619" r:id="rId118"/>
    <p:sldId id="620" r:id="rId119"/>
    <p:sldId id="621" r:id="rId120"/>
    <p:sldId id="622" r:id="rId121"/>
    <p:sldId id="623" r:id="rId122"/>
    <p:sldId id="637" r:id="rId123"/>
    <p:sldId id="638" r:id="rId124"/>
    <p:sldId id="615" r:id="rId125"/>
    <p:sldId id="467" r:id="rId126"/>
    <p:sldId id="684" r:id="rId127"/>
    <p:sldId id="469" r:id="rId128"/>
    <p:sldId id="470" r:id="rId129"/>
    <p:sldId id="685" r:id="rId130"/>
    <p:sldId id="710" r:id="rId131"/>
    <p:sldId id="468" r:id="rId132"/>
    <p:sldId id="617" r:id="rId133"/>
    <p:sldId id="471" r:id="rId134"/>
    <p:sldId id="472" r:id="rId135"/>
    <p:sldId id="473" r:id="rId136"/>
    <p:sldId id="474" r:id="rId137"/>
    <p:sldId id="482" r:id="rId138"/>
    <p:sldId id="483" r:id="rId139"/>
    <p:sldId id="739" r:id="rId140"/>
    <p:sldId id="286" r:id="rId141"/>
    <p:sldId id="287" r:id="rId142"/>
    <p:sldId id="463" r:id="rId143"/>
    <p:sldId id="624" r:id="rId144"/>
    <p:sldId id="465" r:id="rId145"/>
    <p:sldId id="466" r:id="rId146"/>
    <p:sldId id="289" r:id="rId147"/>
    <p:sldId id="464" r:id="rId148"/>
    <p:sldId id="626" r:id="rId149"/>
    <p:sldId id="475" r:id="rId150"/>
    <p:sldId id="625" r:id="rId151"/>
    <p:sldId id="291" r:id="rId152"/>
    <p:sldId id="686" r:id="rId153"/>
    <p:sldId id="476" r:id="rId154"/>
    <p:sldId id="477" r:id="rId155"/>
    <p:sldId id="292" r:id="rId156"/>
    <p:sldId id="293" r:id="rId157"/>
    <p:sldId id="478" r:id="rId158"/>
    <p:sldId id="294" r:id="rId159"/>
    <p:sldId id="539" r:id="rId160"/>
    <p:sldId id="537" r:id="rId161"/>
    <p:sldId id="627" r:id="rId162"/>
    <p:sldId id="538" r:id="rId163"/>
    <p:sldId id="628" r:id="rId164"/>
    <p:sldId id="540" r:id="rId165"/>
    <p:sldId id="629" r:id="rId166"/>
    <p:sldId id="630" r:id="rId167"/>
    <p:sldId id="631" r:id="rId168"/>
    <p:sldId id="688" r:id="rId169"/>
    <p:sldId id="689" r:id="rId170"/>
    <p:sldId id="541" r:id="rId171"/>
    <p:sldId id="602" r:id="rId172"/>
    <p:sldId id="307" r:id="rId173"/>
    <p:sldId id="711" r:id="rId174"/>
    <p:sldId id="712" r:id="rId175"/>
    <p:sldId id="713" r:id="rId176"/>
    <p:sldId id="714" r:id="rId177"/>
    <p:sldId id="715" r:id="rId178"/>
    <p:sldId id="632" r:id="rId179"/>
    <p:sldId id="633" r:id="rId180"/>
    <p:sldId id="690" r:id="rId181"/>
    <p:sldId id="634" r:id="rId182"/>
    <p:sldId id="635" r:id="rId183"/>
    <p:sldId id="536" r:id="rId184"/>
    <p:sldId id="310" r:id="rId185"/>
    <p:sldId id="716" r:id="rId186"/>
    <p:sldId id="692" r:id="rId187"/>
    <p:sldId id="691" r:id="rId188"/>
    <p:sldId id="693" r:id="rId189"/>
    <p:sldId id="311" r:id="rId190"/>
    <p:sldId id="639" r:id="rId191"/>
    <p:sldId id="494" r:id="rId192"/>
    <p:sldId id="733" r:id="rId193"/>
    <p:sldId id="694" r:id="rId194"/>
    <p:sldId id="295" r:id="rId195"/>
    <p:sldId id="296" r:id="rId196"/>
    <p:sldId id="297" r:id="rId197"/>
    <p:sldId id="486" r:id="rId198"/>
    <p:sldId id="484" r:id="rId199"/>
    <p:sldId id="485" r:id="rId200"/>
    <p:sldId id="298" r:id="rId201"/>
    <p:sldId id="300" r:id="rId202"/>
    <p:sldId id="299" r:id="rId203"/>
    <p:sldId id="717" r:id="rId204"/>
    <p:sldId id="301" r:id="rId205"/>
    <p:sldId id="487" r:id="rId206"/>
    <p:sldId id="490" r:id="rId207"/>
    <p:sldId id="488" r:id="rId208"/>
    <p:sldId id="718" r:id="rId209"/>
    <p:sldId id="305" r:id="rId210"/>
    <p:sldId id="595" r:id="rId211"/>
    <p:sldId id="596" r:id="rId212"/>
    <p:sldId id="304" r:id="rId213"/>
    <p:sldId id="491" r:id="rId214"/>
    <p:sldId id="489" r:id="rId215"/>
    <p:sldId id="302" r:id="rId216"/>
    <p:sldId id="303" r:id="rId217"/>
    <p:sldId id="687" r:id="rId218"/>
    <p:sldId id="312" r:id="rId219"/>
    <p:sldId id="719" r:id="rId220"/>
    <p:sldId id="543" r:id="rId221"/>
    <p:sldId id="544" r:id="rId222"/>
    <p:sldId id="313" r:id="rId223"/>
    <p:sldId id="314" r:id="rId224"/>
    <p:sldId id="315" r:id="rId225"/>
    <p:sldId id="316" r:id="rId226"/>
    <p:sldId id="545" r:id="rId227"/>
    <p:sldId id="546" r:id="rId228"/>
    <p:sldId id="317" r:id="rId229"/>
    <p:sldId id="318" r:id="rId230"/>
    <p:sldId id="319" r:id="rId231"/>
    <p:sldId id="320" r:id="rId232"/>
    <p:sldId id="741" r:id="rId233"/>
    <p:sldId id="549" r:id="rId234"/>
    <p:sldId id="321" r:id="rId235"/>
    <p:sldId id="322" r:id="rId236"/>
    <p:sldId id="323" r:id="rId237"/>
    <p:sldId id="640" r:id="rId238"/>
    <p:sldId id="324" r:id="rId239"/>
    <p:sldId id="550" r:id="rId240"/>
    <p:sldId id="325" r:id="rId241"/>
    <p:sldId id="720" r:id="rId242"/>
    <p:sldId id="327" r:id="rId243"/>
    <p:sldId id="328" r:id="rId244"/>
    <p:sldId id="329" r:id="rId245"/>
    <p:sldId id="330" r:id="rId246"/>
    <p:sldId id="331" r:id="rId247"/>
    <p:sldId id="642" r:id="rId248"/>
    <p:sldId id="332" r:id="rId249"/>
    <p:sldId id="721" r:id="rId250"/>
    <p:sldId id="641" r:id="rId251"/>
    <p:sldId id="333" r:id="rId252"/>
    <p:sldId id="551" r:id="rId253"/>
    <p:sldId id="334" r:id="rId254"/>
    <p:sldId id="335" r:id="rId255"/>
    <p:sldId id="734" r:id="rId256"/>
    <p:sldId id="336" r:id="rId257"/>
    <p:sldId id="552" r:id="rId258"/>
    <p:sldId id="643" r:id="rId259"/>
    <p:sldId id="647" r:id="rId260"/>
    <p:sldId id="646" r:id="rId261"/>
    <p:sldId id="337" r:id="rId262"/>
    <p:sldId id="341" r:id="rId263"/>
    <p:sldId id="340" r:id="rId264"/>
    <p:sldId id="645" r:id="rId265"/>
    <p:sldId id="553" r:id="rId266"/>
    <p:sldId id="554" r:id="rId267"/>
    <p:sldId id="555" r:id="rId268"/>
    <p:sldId id="556" r:id="rId269"/>
    <p:sldId id="648" r:id="rId270"/>
    <p:sldId id="343" r:id="rId271"/>
    <p:sldId id="344" r:id="rId272"/>
    <p:sldId id="345" r:id="rId273"/>
    <p:sldId id="737" r:id="rId274"/>
    <p:sldId id="347" r:id="rId275"/>
    <p:sldId id="557" r:id="rId276"/>
    <p:sldId id="348" r:id="rId277"/>
    <p:sldId id="349" r:id="rId278"/>
    <p:sldId id="350" r:id="rId279"/>
    <p:sldId id="598" r:id="rId280"/>
    <p:sldId id="599" r:id="rId281"/>
    <p:sldId id="562" r:id="rId282"/>
    <p:sldId id="563" r:id="rId283"/>
    <p:sldId id="564" r:id="rId284"/>
    <p:sldId id="565" r:id="rId285"/>
    <p:sldId id="695" r:id="rId286"/>
    <p:sldId id="566" r:id="rId287"/>
    <p:sldId id="567" r:id="rId288"/>
    <p:sldId id="568" r:id="rId289"/>
    <p:sldId id="569" r:id="rId290"/>
    <p:sldId id="696" r:id="rId291"/>
    <p:sldId id="697" r:id="rId292"/>
    <p:sldId id="735" r:id="rId293"/>
    <p:sldId id="723" r:id="rId294"/>
    <p:sldId id="724" r:id="rId295"/>
    <p:sldId id="725" r:id="rId296"/>
    <p:sldId id="726" r:id="rId297"/>
    <p:sldId id="727" r:id="rId298"/>
    <p:sldId id="728" r:id="rId299"/>
    <p:sldId id="729" r:id="rId300"/>
    <p:sldId id="730" r:id="rId301"/>
    <p:sldId id="644" r:id="rId302"/>
    <p:sldId id="652" r:id="rId303"/>
    <p:sldId id="571" r:id="rId304"/>
    <p:sldId id="575" r:id="rId305"/>
    <p:sldId id="576" r:id="rId306"/>
    <p:sldId id="578" r:id="rId307"/>
    <p:sldId id="577" r:id="rId308"/>
    <p:sldId id="582" r:id="rId309"/>
    <p:sldId id="583" r:id="rId310"/>
    <p:sldId id="584" r:id="rId311"/>
    <p:sldId id="585" r:id="rId312"/>
    <p:sldId id="378" r:id="rId313"/>
    <p:sldId id="379" r:id="rId314"/>
    <p:sldId id="380" r:id="rId315"/>
    <p:sldId id="382" r:id="rId316"/>
    <p:sldId id="383" r:id="rId317"/>
    <p:sldId id="384" r:id="rId318"/>
    <p:sldId id="381" r:id="rId319"/>
    <p:sldId id="589" r:id="rId320"/>
    <p:sldId id="579" r:id="rId321"/>
    <p:sldId id="650" r:id="rId322"/>
    <p:sldId id="649" r:id="rId323"/>
    <p:sldId id="580" r:id="rId324"/>
    <p:sldId id="581" r:id="rId325"/>
    <p:sldId id="590" r:id="rId326"/>
    <p:sldId id="591" r:id="rId327"/>
    <p:sldId id="592" r:id="rId328"/>
    <p:sldId id="593" r:id="rId329"/>
    <p:sldId id="594" r:id="rId330"/>
    <p:sldId id="389" r:id="rId331"/>
    <p:sldId id="698" r:id="rId332"/>
    <p:sldId id="532" r:id="rId333"/>
    <p:sldId id="651" r:id="rId334"/>
    <p:sldId id="653" r:id="rId335"/>
    <p:sldId id="654" r:id="rId336"/>
    <p:sldId id="655" r:id="rId337"/>
    <p:sldId id="656" r:id="rId338"/>
    <p:sldId id="731" r:id="rId339"/>
    <p:sldId id="657" r:id="rId340"/>
    <p:sldId id="658" r:id="rId341"/>
    <p:sldId id="659" r:id="rId342"/>
    <p:sldId id="660" r:id="rId343"/>
    <p:sldId id="661" r:id="rId344"/>
    <p:sldId id="662" r:id="rId345"/>
    <p:sldId id="663" r:id="rId346"/>
    <p:sldId id="664" r:id="rId347"/>
    <p:sldId id="665" r:id="rId348"/>
    <p:sldId id="666" r:id="rId349"/>
    <p:sldId id="667" r:id="rId350"/>
    <p:sldId id="700" r:id="rId351"/>
    <p:sldId id="668" r:id="rId352"/>
    <p:sldId id="701" r:id="rId353"/>
    <p:sldId id="702" r:id="rId354"/>
    <p:sldId id="699" r:id="rId355"/>
    <p:sldId id="669" r:id="rId356"/>
    <p:sldId id="670" r:id="rId357"/>
    <p:sldId id="671" r:id="rId358"/>
    <p:sldId id="672" r:id="rId359"/>
    <p:sldId id="673" r:id="rId360"/>
    <p:sldId id="674" r:id="rId361"/>
    <p:sldId id="675" r:id="rId362"/>
    <p:sldId id="676" r:id="rId363"/>
    <p:sldId id="677" r:id="rId364"/>
    <p:sldId id="678" r:id="rId365"/>
    <p:sldId id="679" r:id="rId366"/>
    <p:sldId id="680" r:id="rId367"/>
  </p:sldIdLst>
  <p:sldSz cx="9144000" cy="6858000" type="screen4x3"/>
  <p:notesSz cx="6784975" cy="9918700"/>
  <p:defaultTextStyle>
    <a:defPPr>
      <a:defRPr lang="en-US"/>
    </a:defPPr>
    <a:lvl1pPr algn="l" rtl="0" fontAlgn="base">
      <a:spcBef>
        <a:spcPct val="0"/>
      </a:spcBef>
      <a:spcAft>
        <a:spcPct val="0"/>
      </a:spcAft>
      <a:defRPr sz="2400" b="1" i="1" kern="1200">
        <a:solidFill>
          <a:schemeClr val="tx1"/>
        </a:solidFill>
        <a:latin typeface="Times New Roman" pitchFamily="18" charset="0"/>
        <a:ea typeface="+mn-ea"/>
        <a:cs typeface="+mn-cs"/>
      </a:defRPr>
    </a:lvl1pPr>
    <a:lvl2pPr marL="457200" algn="l" rtl="0" fontAlgn="base">
      <a:spcBef>
        <a:spcPct val="0"/>
      </a:spcBef>
      <a:spcAft>
        <a:spcPct val="0"/>
      </a:spcAft>
      <a:defRPr sz="2400" b="1" i="1" kern="1200">
        <a:solidFill>
          <a:schemeClr val="tx1"/>
        </a:solidFill>
        <a:latin typeface="Times New Roman" pitchFamily="18" charset="0"/>
        <a:ea typeface="+mn-ea"/>
        <a:cs typeface="+mn-cs"/>
      </a:defRPr>
    </a:lvl2pPr>
    <a:lvl3pPr marL="914400" algn="l" rtl="0" fontAlgn="base">
      <a:spcBef>
        <a:spcPct val="0"/>
      </a:spcBef>
      <a:spcAft>
        <a:spcPct val="0"/>
      </a:spcAft>
      <a:defRPr sz="2400" b="1" i="1" kern="1200">
        <a:solidFill>
          <a:schemeClr val="tx1"/>
        </a:solidFill>
        <a:latin typeface="Times New Roman" pitchFamily="18" charset="0"/>
        <a:ea typeface="+mn-ea"/>
        <a:cs typeface="+mn-cs"/>
      </a:defRPr>
    </a:lvl3pPr>
    <a:lvl4pPr marL="1371600" algn="l" rtl="0" fontAlgn="base">
      <a:spcBef>
        <a:spcPct val="0"/>
      </a:spcBef>
      <a:spcAft>
        <a:spcPct val="0"/>
      </a:spcAft>
      <a:defRPr sz="2400" b="1" i="1" kern="1200">
        <a:solidFill>
          <a:schemeClr val="tx1"/>
        </a:solidFill>
        <a:latin typeface="Times New Roman" pitchFamily="18" charset="0"/>
        <a:ea typeface="+mn-ea"/>
        <a:cs typeface="+mn-cs"/>
      </a:defRPr>
    </a:lvl4pPr>
    <a:lvl5pPr marL="1828800" algn="l" rtl="0" fontAlgn="base">
      <a:spcBef>
        <a:spcPct val="0"/>
      </a:spcBef>
      <a:spcAft>
        <a:spcPct val="0"/>
      </a:spcAft>
      <a:defRPr sz="2400" b="1" i="1" kern="1200">
        <a:solidFill>
          <a:schemeClr val="tx1"/>
        </a:solidFill>
        <a:latin typeface="Times New Roman" pitchFamily="18" charset="0"/>
        <a:ea typeface="+mn-ea"/>
        <a:cs typeface="+mn-cs"/>
      </a:defRPr>
    </a:lvl5pPr>
    <a:lvl6pPr marL="2286000" algn="l" defTabSz="914400" rtl="0" eaLnBrk="1" latinLnBrk="0" hangingPunct="1">
      <a:defRPr sz="2400" b="1" i="1" kern="1200">
        <a:solidFill>
          <a:schemeClr val="tx1"/>
        </a:solidFill>
        <a:latin typeface="Times New Roman" pitchFamily="18" charset="0"/>
        <a:ea typeface="+mn-ea"/>
        <a:cs typeface="+mn-cs"/>
      </a:defRPr>
    </a:lvl6pPr>
    <a:lvl7pPr marL="2743200" algn="l" defTabSz="914400" rtl="0" eaLnBrk="1" latinLnBrk="0" hangingPunct="1">
      <a:defRPr sz="2400" b="1" i="1" kern="1200">
        <a:solidFill>
          <a:schemeClr val="tx1"/>
        </a:solidFill>
        <a:latin typeface="Times New Roman" pitchFamily="18" charset="0"/>
        <a:ea typeface="+mn-ea"/>
        <a:cs typeface="+mn-cs"/>
      </a:defRPr>
    </a:lvl7pPr>
    <a:lvl8pPr marL="3200400" algn="l" defTabSz="914400" rtl="0" eaLnBrk="1" latinLnBrk="0" hangingPunct="1">
      <a:defRPr sz="2400" b="1" i="1" kern="1200">
        <a:solidFill>
          <a:schemeClr val="tx1"/>
        </a:solidFill>
        <a:latin typeface="Times New Roman" pitchFamily="18" charset="0"/>
        <a:ea typeface="+mn-ea"/>
        <a:cs typeface="+mn-cs"/>
      </a:defRPr>
    </a:lvl8pPr>
    <a:lvl9pPr marL="3657600" algn="l" defTabSz="914400" rtl="0" eaLnBrk="1" latinLnBrk="0" hangingPunct="1">
      <a:defRPr sz="2400" b="1" i="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webPr encoding="windows-1252"/>
  <p:clrMru>
    <a:srgbClr val="FFCC00"/>
    <a:srgbClr val="990099"/>
    <a:srgbClr val="FF9900"/>
    <a:srgbClr val="000066"/>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14" autoAdjust="0"/>
    <p:restoredTop sz="87037" autoAdjust="0"/>
  </p:normalViewPr>
  <p:slideViewPr>
    <p:cSldViewPr>
      <p:cViewPr>
        <p:scale>
          <a:sx n="45" d="100"/>
          <a:sy n="45" d="100"/>
        </p:scale>
        <p:origin x="-1176" y="12"/>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44088"/>
    </p:cViewPr>
  </p:sorterViewPr>
  <p:notesViewPr>
    <p:cSldViewPr>
      <p:cViewPr varScale="1">
        <p:scale>
          <a:sx n="45" d="100"/>
          <a:sy n="45" d="100"/>
        </p:scale>
        <p:origin x="-612" y="-114"/>
      </p:cViewPr>
      <p:guideLst>
        <p:guide orient="horz" pos="3124"/>
        <p:guide pos="2137"/>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handoutMaster" Target="handoutMasters/handoutMaster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presProps" Target="presProps.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theme" Target="theme/theme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s>
</file>

<file path=ppt/_rels/viewProps.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76.wmf"/><Relationship Id="rId1" Type="http://schemas.openxmlformats.org/officeDocument/2006/relationships/image" Target="../media/image17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 Id="rId4" Type="http://schemas.openxmlformats.org/officeDocument/2006/relationships/image" Target="../media/image18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20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23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250.wmf"/><Relationship Id="rId1" Type="http://schemas.openxmlformats.org/officeDocument/2006/relationships/image" Target="../media/image2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40050" cy="496888"/>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defTabSz="960438">
              <a:defRPr sz="1300" b="0" i="0"/>
            </a:lvl1pPr>
          </a:lstStyle>
          <a:p>
            <a:pPr>
              <a:defRPr/>
            </a:pPr>
            <a:r>
              <a:rPr lang="en-US"/>
              <a:t>Data Management and Analysis Using SPSS</a:t>
            </a:r>
          </a:p>
        </p:txBody>
      </p:sp>
      <p:sp>
        <p:nvSpPr>
          <p:cNvPr id="10243" name="Rectangle 3"/>
          <p:cNvSpPr>
            <a:spLocks noGrp="1" noChangeArrowheads="1"/>
          </p:cNvSpPr>
          <p:nvPr>
            <p:ph type="dt" sz="quarter" idx="1"/>
          </p:nvPr>
        </p:nvSpPr>
        <p:spPr bwMode="auto">
          <a:xfrm>
            <a:off x="3844925" y="0"/>
            <a:ext cx="2940050" cy="496888"/>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algn="r" defTabSz="960438">
              <a:defRPr sz="1300" b="0" i="0"/>
            </a:lvl1pPr>
          </a:lstStyle>
          <a:p>
            <a:pPr>
              <a:defRPr/>
            </a:pPr>
            <a:r>
              <a:rPr lang="en-US"/>
              <a:t>2005</a:t>
            </a:r>
          </a:p>
        </p:txBody>
      </p:sp>
      <p:sp>
        <p:nvSpPr>
          <p:cNvPr id="10244" name="Rectangle 4"/>
          <p:cNvSpPr>
            <a:spLocks noGrp="1" noChangeArrowheads="1"/>
          </p:cNvSpPr>
          <p:nvPr>
            <p:ph type="ftr" sz="quarter" idx="2"/>
          </p:nvPr>
        </p:nvSpPr>
        <p:spPr bwMode="auto">
          <a:xfrm>
            <a:off x="0" y="9421813"/>
            <a:ext cx="2940050" cy="496887"/>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defTabSz="960438">
              <a:defRPr sz="1300" b="0" i="0"/>
            </a:lvl1pPr>
          </a:lstStyle>
          <a:p>
            <a:pPr>
              <a:defRPr/>
            </a:pPr>
            <a:r>
              <a:rPr lang="en-US"/>
              <a:t>Rasimah Aripin                                                                                                     </a:t>
            </a:r>
          </a:p>
        </p:txBody>
      </p:sp>
      <p:sp>
        <p:nvSpPr>
          <p:cNvPr id="10245" name="Rectangle 5"/>
          <p:cNvSpPr>
            <a:spLocks noGrp="1" noChangeArrowheads="1"/>
          </p:cNvSpPr>
          <p:nvPr>
            <p:ph type="sldNum" sz="quarter" idx="3"/>
          </p:nvPr>
        </p:nvSpPr>
        <p:spPr bwMode="auto">
          <a:xfrm>
            <a:off x="3844925" y="9421813"/>
            <a:ext cx="2940050" cy="496887"/>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algn="r" defTabSz="960438">
              <a:defRPr sz="1300" b="0" i="0"/>
            </a:lvl1pPr>
          </a:lstStyle>
          <a:p>
            <a:pPr>
              <a:defRPr/>
            </a:pPr>
            <a:fld id="{438840F6-5EFA-4ECD-BB8E-5E2436793A1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0050" cy="496888"/>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defTabSz="960438">
              <a:defRPr sz="1300" b="0" i="0"/>
            </a:lvl1pPr>
          </a:lstStyle>
          <a:p>
            <a:pPr>
              <a:defRPr/>
            </a:pPr>
            <a:r>
              <a:rPr lang="en-US"/>
              <a:t>Data Management and Analysis Using SPSS</a:t>
            </a:r>
          </a:p>
        </p:txBody>
      </p:sp>
      <p:sp>
        <p:nvSpPr>
          <p:cNvPr id="8195" name="Rectangle 3"/>
          <p:cNvSpPr>
            <a:spLocks noGrp="1" noChangeArrowheads="1"/>
          </p:cNvSpPr>
          <p:nvPr>
            <p:ph type="dt" idx="1"/>
          </p:nvPr>
        </p:nvSpPr>
        <p:spPr bwMode="auto">
          <a:xfrm>
            <a:off x="3844925" y="0"/>
            <a:ext cx="2940050" cy="496888"/>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algn="r" defTabSz="960438">
              <a:defRPr sz="1300" b="0" i="0"/>
            </a:lvl1pPr>
          </a:lstStyle>
          <a:p>
            <a:pPr>
              <a:defRPr/>
            </a:pPr>
            <a:r>
              <a:rPr lang="en-US"/>
              <a:t>2005</a:t>
            </a:r>
          </a:p>
        </p:txBody>
      </p:sp>
      <p:sp>
        <p:nvSpPr>
          <p:cNvPr id="377860" name="Rectangle 4"/>
          <p:cNvSpPr>
            <a:spLocks noChangeArrowheads="1" noTextEdit="1"/>
          </p:cNvSpPr>
          <p:nvPr>
            <p:ph type="sldImg" idx="2"/>
          </p:nvPr>
        </p:nvSpPr>
        <p:spPr bwMode="auto">
          <a:xfrm>
            <a:off x="912813" y="742950"/>
            <a:ext cx="4959350" cy="3719513"/>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03288" y="4711700"/>
            <a:ext cx="4978400" cy="4464050"/>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9421813"/>
            <a:ext cx="2940050" cy="496887"/>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defTabSz="960438">
              <a:defRPr sz="1300" b="0" i="0"/>
            </a:lvl1pPr>
          </a:lstStyle>
          <a:p>
            <a:pPr>
              <a:defRPr/>
            </a:pPr>
            <a:r>
              <a:rPr lang="en-US"/>
              <a:t>Rasimah Aripin                                                                                                     </a:t>
            </a:r>
          </a:p>
        </p:txBody>
      </p:sp>
      <p:sp>
        <p:nvSpPr>
          <p:cNvPr id="8199" name="Rectangle 7"/>
          <p:cNvSpPr>
            <a:spLocks noGrp="1" noChangeArrowheads="1"/>
          </p:cNvSpPr>
          <p:nvPr>
            <p:ph type="sldNum" sz="quarter" idx="5"/>
          </p:nvPr>
        </p:nvSpPr>
        <p:spPr bwMode="auto">
          <a:xfrm>
            <a:off x="3844925" y="9421813"/>
            <a:ext cx="2940050" cy="496887"/>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algn="r" defTabSz="960438">
              <a:defRPr sz="1300" b="0" i="0"/>
            </a:lvl1pPr>
          </a:lstStyle>
          <a:p>
            <a:pPr>
              <a:defRPr/>
            </a:pPr>
            <a:fld id="{845D5078-3CB1-4D43-BCDC-663C03FBDBE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ChangeArrowheads="1" noTextEdit="1"/>
          </p:cNvSpPr>
          <p:nvPr>
            <p:ph type="sldImg"/>
          </p:nvPr>
        </p:nvSpPr>
        <p:spPr>
          <a:ln/>
        </p:spPr>
      </p:sp>
      <p:sp>
        <p:nvSpPr>
          <p:cNvPr id="387075"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ChangeArrowheads="1" noTextEdit="1"/>
          </p:cNvSpPr>
          <p:nvPr>
            <p:ph type="sldImg"/>
          </p:nvPr>
        </p:nvSpPr>
        <p:spPr>
          <a:ln/>
        </p:spPr>
      </p:sp>
      <p:sp>
        <p:nvSpPr>
          <p:cNvPr id="4792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ChangeArrowheads="1" noTextEdit="1"/>
          </p:cNvSpPr>
          <p:nvPr>
            <p:ph type="sldImg"/>
          </p:nvPr>
        </p:nvSpPr>
        <p:spPr>
          <a:ln/>
        </p:spPr>
      </p:sp>
      <p:sp>
        <p:nvSpPr>
          <p:cNvPr id="4802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ChangeArrowheads="1" noTextEdit="1"/>
          </p:cNvSpPr>
          <p:nvPr>
            <p:ph type="sldImg"/>
          </p:nvPr>
        </p:nvSpPr>
        <p:spPr>
          <a:ln/>
        </p:spPr>
      </p:sp>
      <p:sp>
        <p:nvSpPr>
          <p:cNvPr id="4812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ChangeArrowheads="1" noTextEdit="1"/>
          </p:cNvSpPr>
          <p:nvPr>
            <p:ph type="sldImg"/>
          </p:nvPr>
        </p:nvSpPr>
        <p:spPr>
          <a:ln/>
        </p:spPr>
      </p:sp>
      <p:sp>
        <p:nvSpPr>
          <p:cNvPr id="4823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ChangeArrowheads="1" noTextEdit="1"/>
          </p:cNvSpPr>
          <p:nvPr>
            <p:ph type="sldImg"/>
          </p:nvPr>
        </p:nvSpPr>
        <p:spPr>
          <a:ln/>
        </p:spPr>
      </p:sp>
      <p:sp>
        <p:nvSpPr>
          <p:cNvPr id="4833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ChangeArrowheads="1" noTextEdit="1"/>
          </p:cNvSpPr>
          <p:nvPr>
            <p:ph type="sldImg"/>
          </p:nvPr>
        </p:nvSpPr>
        <p:spPr>
          <a:ln/>
        </p:spPr>
      </p:sp>
      <p:sp>
        <p:nvSpPr>
          <p:cNvPr id="4843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ChangeArrowheads="1" noTextEdit="1"/>
          </p:cNvSpPr>
          <p:nvPr>
            <p:ph type="sldImg"/>
          </p:nvPr>
        </p:nvSpPr>
        <p:spPr>
          <a:ln/>
        </p:spPr>
      </p:sp>
      <p:sp>
        <p:nvSpPr>
          <p:cNvPr id="4853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ChangeArrowheads="1" noTextEdit="1"/>
          </p:cNvSpPr>
          <p:nvPr>
            <p:ph type="sldImg"/>
          </p:nvPr>
        </p:nvSpPr>
        <p:spPr>
          <a:ln/>
        </p:spPr>
      </p:sp>
      <p:sp>
        <p:nvSpPr>
          <p:cNvPr id="4864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ChangeArrowheads="1" noTextEdit="1"/>
          </p:cNvSpPr>
          <p:nvPr>
            <p:ph type="sldImg"/>
          </p:nvPr>
        </p:nvSpPr>
        <p:spPr>
          <a:ln/>
        </p:spPr>
      </p:sp>
      <p:sp>
        <p:nvSpPr>
          <p:cNvPr id="4874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ChangeArrowheads="1" noTextEdit="1"/>
          </p:cNvSpPr>
          <p:nvPr>
            <p:ph type="sldImg"/>
          </p:nvPr>
        </p:nvSpPr>
        <p:spPr>
          <a:ln/>
        </p:spPr>
      </p:sp>
      <p:sp>
        <p:nvSpPr>
          <p:cNvPr id="4884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ChangeArrowheads="1" noTextEdit="1"/>
          </p:cNvSpPr>
          <p:nvPr>
            <p:ph type="sldImg"/>
          </p:nvPr>
        </p:nvSpPr>
        <p:spPr>
          <a:ln/>
        </p:spPr>
      </p:sp>
      <p:sp>
        <p:nvSpPr>
          <p:cNvPr id="388099"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ChangeArrowheads="1" noTextEdit="1"/>
          </p:cNvSpPr>
          <p:nvPr>
            <p:ph type="sldImg"/>
          </p:nvPr>
        </p:nvSpPr>
        <p:spPr>
          <a:ln/>
        </p:spPr>
      </p:sp>
      <p:sp>
        <p:nvSpPr>
          <p:cNvPr id="4894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ChangeArrowheads="1" noTextEdit="1"/>
          </p:cNvSpPr>
          <p:nvPr>
            <p:ph type="sldImg"/>
          </p:nvPr>
        </p:nvSpPr>
        <p:spPr>
          <a:ln/>
        </p:spPr>
      </p:sp>
      <p:sp>
        <p:nvSpPr>
          <p:cNvPr id="4904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ChangeArrowheads="1" noTextEdit="1"/>
          </p:cNvSpPr>
          <p:nvPr>
            <p:ph type="sldImg"/>
          </p:nvPr>
        </p:nvSpPr>
        <p:spPr>
          <a:ln/>
        </p:spPr>
      </p:sp>
      <p:sp>
        <p:nvSpPr>
          <p:cNvPr id="4915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ChangeArrowheads="1" noTextEdit="1"/>
          </p:cNvSpPr>
          <p:nvPr>
            <p:ph type="sldImg"/>
          </p:nvPr>
        </p:nvSpPr>
        <p:spPr>
          <a:ln/>
        </p:spPr>
      </p:sp>
      <p:sp>
        <p:nvSpPr>
          <p:cNvPr id="4925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ChangeArrowheads="1" noTextEdit="1"/>
          </p:cNvSpPr>
          <p:nvPr>
            <p:ph type="sldImg"/>
          </p:nvPr>
        </p:nvSpPr>
        <p:spPr>
          <a:ln/>
        </p:spPr>
      </p:sp>
      <p:sp>
        <p:nvSpPr>
          <p:cNvPr id="4935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noTextEdit="1"/>
          </p:cNvSpPr>
          <p:nvPr>
            <p:ph type="sldImg"/>
          </p:nvPr>
        </p:nvSpPr>
        <p:spPr>
          <a:ln/>
        </p:spPr>
      </p:sp>
      <p:sp>
        <p:nvSpPr>
          <p:cNvPr id="4945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ChangeArrowheads="1" noTextEdit="1"/>
          </p:cNvSpPr>
          <p:nvPr>
            <p:ph type="sldImg"/>
          </p:nvPr>
        </p:nvSpPr>
        <p:spPr>
          <a:ln/>
        </p:spPr>
      </p:sp>
      <p:sp>
        <p:nvSpPr>
          <p:cNvPr id="4956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ChangeArrowheads="1" noTextEdit="1"/>
          </p:cNvSpPr>
          <p:nvPr>
            <p:ph type="sldImg"/>
          </p:nvPr>
        </p:nvSpPr>
        <p:spPr>
          <a:ln/>
        </p:spPr>
      </p:sp>
      <p:sp>
        <p:nvSpPr>
          <p:cNvPr id="4966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ChangeArrowheads="1" noTextEdit="1"/>
          </p:cNvSpPr>
          <p:nvPr>
            <p:ph type="sldImg"/>
          </p:nvPr>
        </p:nvSpPr>
        <p:spPr>
          <a:ln/>
        </p:spPr>
      </p:sp>
      <p:sp>
        <p:nvSpPr>
          <p:cNvPr id="4976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ChangeArrowheads="1" noTextEdit="1"/>
          </p:cNvSpPr>
          <p:nvPr>
            <p:ph type="sldImg"/>
          </p:nvPr>
        </p:nvSpPr>
        <p:spPr>
          <a:ln/>
        </p:spPr>
      </p:sp>
      <p:sp>
        <p:nvSpPr>
          <p:cNvPr id="4986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ChangeArrowheads="1" noTextEdit="1"/>
          </p:cNvSpPr>
          <p:nvPr>
            <p:ph type="sldImg"/>
          </p:nvPr>
        </p:nvSpPr>
        <p:spPr>
          <a:ln/>
        </p:spPr>
      </p:sp>
      <p:sp>
        <p:nvSpPr>
          <p:cNvPr id="389123"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ChangeArrowheads="1" noTextEdit="1"/>
          </p:cNvSpPr>
          <p:nvPr>
            <p:ph type="sldImg"/>
          </p:nvPr>
        </p:nvSpPr>
        <p:spPr>
          <a:ln/>
        </p:spPr>
      </p:sp>
      <p:sp>
        <p:nvSpPr>
          <p:cNvPr id="4997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noTextEdit="1"/>
          </p:cNvSpPr>
          <p:nvPr>
            <p:ph type="sldImg"/>
          </p:nvPr>
        </p:nvSpPr>
        <p:spPr>
          <a:ln/>
        </p:spPr>
      </p:sp>
      <p:sp>
        <p:nvSpPr>
          <p:cNvPr id="5007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ChangeArrowheads="1" noTextEdit="1"/>
          </p:cNvSpPr>
          <p:nvPr>
            <p:ph type="sldImg"/>
          </p:nvPr>
        </p:nvSpPr>
        <p:spPr>
          <a:ln/>
        </p:spPr>
      </p:sp>
      <p:sp>
        <p:nvSpPr>
          <p:cNvPr id="5017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ChangeArrowheads="1" noTextEdit="1"/>
          </p:cNvSpPr>
          <p:nvPr>
            <p:ph type="sldImg"/>
          </p:nvPr>
        </p:nvSpPr>
        <p:spPr>
          <a:ln/>
        </p:spPr>
      </p:sp>
      <p:sp>
        <p:nvSpPr>
          <p:cNvPr id="5027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ChangeArrowheads="1" noTextEdit="1"/>
          </p:cNvSpPr>
          <p:nvPr>
            <p:ph type="sldImg"/>
          </p:nvPr>
        </p:nvSpPr>
        <p:spPr>
          <a:ln/>
        </p:spPr>
      </p:sp>
      <p:sp>
        <p:nvSpPr>
          <p:cNvPr id="5038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ChangeArrowheads="1" noTextEdit="1"/>
          </p:cNvSpPr>
          <p:nvPr>
            <p:ph type="sldImg"/>
          </p:nvPr>
        </p:nvSpPr>
        <p:spPr>
          <a:ln/>
        </p:spPr>
      </p:sp>
      <p:sp>
        <p:nvSpPr>
          <p:cNvPr id="5048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ChangeArrowheads="1" noTextEdit="1"/>
          </p:cNvSpPr>
          <p:nvPr>
            <p:ph type="sldImg"/>
          </p:nvPr>
        </p:nvSpPr>
        <p:spPr>
          <a:ln/>
        </p:spPr>
      </p:sp>
      <p:sp>
        <p:nvSpPr>
          <p:cNvPr id="5058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ChangeArrowheads="1" noTextEdit="1"/>
          </p:cNvSpPr>
          <p:nvPr>
            <p:ph type="sldImg"/>
          </p:nvPr>
        </p:nvSpPr>
        <p:spPr>
          <a:ln/>
        </p:spPr>
      </p:sp>
      <p:sp>
        <p:nvSpPr>
          <p:cNvPr id="5068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ChangeArrowheads="1" noTextEdit="1"/>
          </p:cNvSpPr>
          <p:nvPr>
            <p:ph type="sldImg"/>
          </p:nvPr>
        </p:nvSpPr>
        <p:spPr>
          <a:ln/>
        </p:spPr>
      </p:sp>
      <p:sp>
        <p:nvSpPr>
          <p:cNvPr id="5079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ChangeArrowheads="1" noTextEdit="1"/>
          </p:cNvSpPr>
          <p:nvPr>
            <p:ph type="sldImg"/>
          </p:nvPr>
        </p:nvSpPr>
        <p:spPr>
          <a:ln/>
        </p:spPr>
      </p:sp>
      <p:sp>
        <p:nvSpPr>
          <p:cNvPr id="5089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ChangeArrowheads="1" noTextEdit="1"/>
          </p:cNvSpPr>
          <p:nvPr>
            <p:ph type="sldImg"/>
          </p:nvPr>
        </p:nvSpPr>
        <p:spPr>
          <a:ln/>
        </p:spPr>
      </p:sp>
      <p:sp>
        <p:nvSpPr>
          <p:cNvPr id="3901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ChangeArrowheads="1" noTextEdit="1"/>
          </p:cNvSpPr>
          <p:nvPr>
            <p:ph type="sldImg"/>
          </p:nvPr>
        </p:nvSpPr>
        <p:spPr>
          <a:ln/>
        </p:spPr>
      </p:sp>
      <p:sp>
        <p:nvSpPr>
          <p:cNvPr id="5099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ChangeArrowheads="1" noTextEdit="1"/>
          </p:cNvSpPr>
          <p:nvPr>
            <p:ph type="sldImg"/>
          </p:nvPr>
        </p:nvSpPr>
        <p:spPr>
          <a:ln/>
        </p:spPr>
      </p:sp>
      <p:sp>
        <p:nvSpPr>
          <p:cNvPr id="5109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ChangeArrowheads="1" noTextEdit="1"/>
          </p:cNvSpPr>
          <p:nvPr>
            <p:ph type="sldImg"/>
          </p:nvPr>
        </p:nvSpPr>
        <p:spPr>
          <a:ln/>
        </p:spPr>
      </p:sp>
      <p:sp>
        <p:nvSpPr>
          <p:cNvPr id="5120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ChangeArrowheads="1" noTextEdit="1"/>
          </p:cNvSpPr>
          <p:nvPr>
            <p:ph type="sldImg"/>
          </p:nvPr>
        </p:nvSpPr>
        <p:spPr>
          <a:ln/>
        </p:spPr>
      </p:sp>
      <p:sp>
        <p:nvSpPr>
          <p:cNvPr id="5130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noTextEdit="1"/>
          </p:cNvSpPr>
          <p:nvPr>
            <p:ph type="sldImg"/>
          </p:nvPr>
        </p:nvSpPr>
        <p:spPr>
          <a:ln/>
        </p:spPr>
      </p:sp>
      <p:sp>
        <p:nvSpPr>
          <p:cNvPr id="5140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ChangeArrowheads="1" noTextEdit="1"/>
          </p:cNvSpPr>
          <p:nvPr>
            <p:ph type="sldImg"/>
          </p:nvPr>
        </p:nvSpPr>
        <p:spPr>
          <a:ln/>
        </p:spPr>
      </p:sp>
      <p:sp>
        <p:nvSpPr>
          <p:cNvPr id="5150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ChangeArrowheads="1" noTextEdit="1"/>
          </p:cNvSpPr>
          <p:nvPr>
            <p:ph type="sldImg"/>
          </p:nvPr>
        </p:nvSpPr>
        <p:spPr>
          <a:ln/>
        </p:spPr>
      </p:sp>
      <p:sp>
        <p:nvSpPr>
          <p:cNvPr id="5160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ChangeArrowheads="1" noTextEdit="1"/>
          </p:cNvSpPr>
          <p:nvPr>
            <p:ph type="sldImg"/>
          </p:nvPr>
        </p:nvSpPr>
        <p:spPr>
          <a:ln/>
        </p:spPr>
      </p:sp>
      <p:sp>
        <p:nvSpPr>
          <p:cNvPr id="5171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ChangeArrowheads="1" noTextEdit="1"/>
          </p:cNvSpPr>
          <p:nvPr>
            <p:ph type="sldImg"/>
          </p:nvPr>
        </p:nvSpPr>
        <p:spPr>
          <a:ln/>
        </p:spPr>
      </p:sp>
      <p:sp>
        <p:nvSpPr>
          <p:cNvPr id="3911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ChangeArrowheads="1" noTextEdit="1"/>
          </p:cNvSpPr>
          <p:nvPr>
            <p:ph type="sldImg"/>
          </p:nvPr>
        </p:nvSpPr>
        <p:spPr>
          <a:ln/>
        </p:spPr>
      </p:sp>
      <p:sp>
        <p:nvSpPr>
          <p:cNvPr id="5181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ChangeArrowheads="1" noTextEdit="1"/>
          </p:cNvSpPr>
          <p:nvPr>
            <p:ph type="sldImg"/>
          </p:nvPr>
        </p:nvSpPr>
        <p:spPr>
          <a:ln/>
        </p:spPr>
      </p:sp>
      <p:sp>
        <p:nvSpPr>
          <p:cNvPr id="5191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ChangeArrowheads="1" noTextEdit="1"/>
          </p:cNvSpPr>
          <p:nvPr>
            <p:ph type="sldImg"/>
          </p:nvPr>
        </p:nvSpPr>
        <p:spPr>
          <a:ln/>
        </p:spPr>
      </p:sp>
      <p:sp>
        <p:nvSpPr>
          <p:cNvPr id="5201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ChangeArrowheads="1" noTextEdit="1"/>
          </p:cNvSpPr>
          <p:nvPr>
            <p:ph type="sldImg"/>
          </p:nvPr>
        </p:nvSpPr>
        <p:spPr>
          <a:ln/>
        </p:spPr>
      </p:sp>
      <p:sp>
        <p:nvSpPr>
          <p:cNvPr id="5212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ChangeArrowheads="1" noTextEdit="1"/>
          </p:cNvSpPr>
          <p:nvPr>
            <p:ph type="sldImg"/>
          </p:nvPr>
        </p:nvSpPr>
        <p:spPr>
          <a:ln/>
        </p:spPr>
      </p:sp>
      <p:sp>
        <p:nvSpPr>
          <p:cNvPr id="5222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ChangeArrowheads="1" noTextEdit="1"/>
          </p:cNvSpPr>
          <p:nvPr>
            <p:ph type="sldImg"/>
          </p:nvPr>
        </p:nvSpPr>
        <p:spPr>
          <a:ln/>
        </p:spPr>
      </p:sp>
      <p:sp>
        <p:nvSpPr>
          <p:cNvPr id="5232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ChangeArrowheads="1" noTextEdit="1"/>
          </p:cNvSpPr>
          <p:nvPr>
            <p:ph type="sldImg"/>
          </p:nvPr>
        </p:nvSpPr>
        <p:spPr>
          <a:ln/>
        </p:spPr>
      </p:sp>
      <p:sp>
        <p:nvSpPr>
          <p:cNvPr id="5242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ChangeArrowheads="1" noTextEdit="1"/>
          </p:cNvSpPr>
          <p:nvPr>
            <p:ph type="sldImg"/>
          </p:nvPr>
        </p:nvSpPr>
        <p:spPr>
          <a:ln/>
        </p:spPr>
      </p:sp>
      <p:sp>
        <p:nvSpPr>
          <p:cNvPr id="5253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ChangeArrowheads="1" noTextEdit="1"/>
          </p:cNvSpPr>
          <p:nvPr>
            <p:ph type="sldImg"/>
          </p:nvPr>
        </p:nvSpPr>
        <p:spPr>
          <a:ln/>
        </p:spPr>
      </p:sp>
      <p:sp>
        <p:nvSpPr>
          <p:cNvPr id="5263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ChangeArrowheads="1" noTextEdit="1"/>
          </p:cNvSpPr>
          <p:nvPr>
            <p:ph type="sldImg"/>
          </p:nvPr>
        </p:nvSpPr>
        <p:spPr>
          <a:ln/>
        </p:spPr>
      </p:sp>
      <p:sp>
        <p:nvSpPr>
          <p:cNvPr id="5273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ChangeArrowheads="1" noTextEdit="1"/>
          </p:cNvSpPr>
          <p:nvPr>
            <p:ph type="sldImg"/>
          </p:nvPr>
        </p:nvSpPr>
        <p:spPr>
          <a:ln/>
        </p:spPr>
      </p:sp>
      <p:sp>
        <p:nvSpPr>
          <p:cNvPr id="3921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ChangeArrowheads="1" noTextEdit="1"/>
          </p:cNvSpPr>
          <p:nvPr>
            <p:ph type="sldImg"/>
          </p:nvPr>
        </p:nvSpPr>
        <p:spPr>
          <a:ln/>
        </p:spPr>
      </p:sp>
      <p:sp>
        <p:nvSpPr>
          <p:cNvPr id="5283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ChangeArrowheads="1" noTextEdit="1"/>
          </p:cNvSpPr>
          <p:nvPr>
            <p:ph type="sldImg"/>
          </p:nvPr>
        </p:nvSpPr>
        <p:spPr>
          <a:ln/>
        </p:spPr>
      </p:sp>
      <p:sp>
        <p:nvSpPr>
          <p:cNvPr id="5294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ChangeArrowheads="1" noTextEdit="1"/>
          </p:cNvSpPr>
          <p:nvPr>
            <p:ph type="sldImg"/>
          </p:nvPr>
        </p:nvSpPr>
        <p:spPr>
          <a:ln/>
        </p:spPr>
      </p:sp>
      <p:sp>
        <p:nvSpPr>
          <p:cNvPr id="5304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ChangeArrowheads="1" noTextEdit="1"/>
          </p:cNvSpPr>
          <p:nvPr>
            <p:ph type="sldImg"/>
          </p:nvPr>
        </p:nvSpPr>
        <p:spPr>
          <a:ln/>
        </p:spPr>
      </p:sp>
      <p:sp>
        <p:nvSpPr>
          <p:cNvPr id="5314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ChangeArrowheads="1" noTextEdit="1"/>
          </p:cNvSpPr>
          <p:nvPr>
            <p:ph type="sldImg"/>
          </p:nvPr>
        </p:nvSpPr>
        <p:spPr>
          <a:ln/>
        </p:spPr>
      </p:sp>
      <p:sp>
        <p:nvSpPr>
          <p:cNvPr id="5324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ChangeArrowheads="1" noTextEdit="1"/>
          </p:cNvSpPr>
          <p:nvPr>
            <p:ph type="sldImg"/>
          </p:nvPr>
        </p:nvSpPr>
        <p:spPr>
          <a:ln/>
        </p:spPr>
      </p:sp>
      <p:sp>
        <p:nvSpPr>
          <p:cNvPr id="5335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ChangeArrowheads="1" noTextEdit="1"/>
          </p:cNvSpPr>
          <p:nvPr>
            <p:ph type="sldImg"/>
          </p:nvPr>
        </p:nvSpPr>
        <p:spPr>
          <a:ln/>
        </p:spPr>
      </p:sp>
      <p:sp>
        <p:nvSpPr>
          <p:cNvPr id="5345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ChangeArrowheads="1" noTextEdit="1"/>
          </p:cNvSpPr>
          <p:nvPr>
            <p:ph type="sldImg"/>
          </p:nvPr>
        </p:nvSpPr>
        <p:spPr>
          <a:ln/>
        </p:spPr>
      </p:sp>
      <p:sp>
        <p:nvSpPr>
          <p:cNvPr id="5355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ChangeArrowheads="1" noTextEdit="1"/>
          </p:cNvSpPr>
          <p:nvPr>
            <p:ph type="sldImg"/>
          </p:nvPr>
        </p:nvSpPr>
        <p:spPr>
          <a:ln/>
        </p:spPr>
      </p:sp>
      <p:sp>
        <p:nvSpPr>
          <p:cNvPr id="5365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ChangeArrowheads="1" noTextEdit="1"/>
          </p:cNvSpPr>
          <p:nvPr>
            <p:ph type="sldImg"/>
          </p:nvPr>
        </p:nvSpPr>
        <p:spPr>
          <a:ln/>
        </p:spPr>
      </p:sp>
      <p:sp>
        <p:nvSpPr>
          <p:cNvPr id="3932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noTextEdit="1"/>
          </p:cNvSpPr>
          <p:nvPr>
            <p:ph type="sldImg"/>
          </p:nvPr>
        </p:nvSpPr>
        <p:spPr>
          <a:ln/>
        </p:spPr>
      </p:sp>
      <p:sp>
        <p:nvSpPr>
          <p:cNvPr id="5376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ChangeArrowheads="1" noTextEdit="1"/>
          </p:cNvSpPr>
          <p:nvPr>
            <p:ph type="sldImg"/>
          </p:nvPr>
        </p:nvSpPr>
        <p:spPr>
          <a:ln/>
        </p:spPr>
      </p:sp>
      <p:sp>
        <p:nvSpPr>
          <p:cNvPr id="5386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noTextEdit="1"/>
          </p:cNvSpPr>
          <p:nvPr>
            <p:ph type="sldImg"/>
          </p:nvPr>
        </p:nvSpPr>
        <p:spPr>
          <a:ln/>
        </p:spPr>
      </p:sp>
      <p:sp>
        <p:nvSpPr>
          <p:cNvPr id="5396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ChangeArrowheads="1" noTextEdit="1"/>
          </p:cNvSpPr>
          <p:nvPr>
            <p:ph type="sldImg"/>
          </p:nvPr>
        </p:nvSpPr>
        <p:spPr>
          <a:ln/>
        </p:spPr>
      </p:sp>
      <p:sp>
        <p:nvSpPr>
          <p:cNvPr id="5406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ChangeArrowheads="1" noTextEdit="1"/>
          </p:cNvSpPr>
          <p:nvPr>
            <p:ph type="sldImg"/>
          </p:nvPr>
        </p:nvSpPr>
        <p:spPr>
          <a:ln/>
        </p:spPr>
      </p:sp>
      <p:sp>
        <p:nvSpPr>
          <p:cNvPr id="5416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ChangeArrowheads="1" noTextEdit="1"/>
          </p:cNvSpPr>
          <p:nvPr>
            <p:ph type="sldImg"/>
          </p:nvPr>
        </p:nvSpPr>
        <p:spPr>
          <a:ln/>
        </p:spPr>
      </p:sp>
      <p:sp>
        <p:nvSpPr>
          <p:cNvPr id="5427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ChangeArrowheads="1" noTextEdit="1"/>
          </p:cNvSpPr>
          <p:nvPr>
            <p:ph type="sldImg"/>
          </p:nvPr>
        </p:nvSpPr>
        <p:spPr>
          <a:ln/>
        </p:spPr>
      </p:sp>
      <p:sp>
        <p:nvSpPr>
          <p:cNvPr id="5437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ChangeArrowheads="1" noTextEdit="1"/>
          </p:cNvSpPr>
          <p:nvPr>
            <p:ph type="sldImg"/>
          </p:nvPr>
        </p:nvSpPr>
        <p:spPr>
          <a:ln/>
        </p:spPr>
      </p:sp>
      <p:sp>
        <p:nvSpPr>
          <p:cNvPr id="3942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ChangeArrowheads="1" noTextEdit="1"/>
          </p:cNvSpPr>
          <p:nvPr>
            <p:ph type="sldImg"/>
          </p:nvPr>
        </p:nvSpPr>
        <p:spPr>
          <a:ln/>
        </p:spPr>
      </p:sp>
      <p:sp>
        <p:nvSpPr>
          <p:cNvPr id="5447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ChangeArrowheads="1" noTextEdit="1"/>
          </p:cNvSpPr>
          <p:nvPr>
            <p:ph type="sldImg"/>
          </p:nvPr>
        </p:nvSpPr>
        <p:spPr>
          <a:ln/>
        </p:spPr>
      </p:sp>
      <p:sp>
        <p:nvSpPr>
          <p:cNvPr id="5457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ChangeArrowheads="1" noTextEdit="1"/>
          </p:cNvSpPr>
          <p:nvPr>
            <p:ph type="sldImg"/>
          </p:nvPr>
        </p:nvSpPr>
        <p:spPr>
          <a:ln/>
        </p:spPr>
      </p:sp>
      <p:sp>
        <p:nvSpPr>
          <p:cNvPr id="5468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ChangeArrowheads="1" noTextEdit="1"/>
          </p:cNvSpPr>
          <p:nvPr>
            <p:ph type="sldImg"/>
          </p:nvPr>
        </p:nvSpPr>
        <p:spPr>
          <a:ln/>
        </p:spPr>
      </p:sp>
      <p:sp>
        <p:nvSpPr>
          <p:cNvPr id="5478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ChangeArrowheads="1" noTextEdit="1"/>
          </p:cNvSpPr>
          <p:nvPr>
            <p:ph type="sldImg"/>
          </p:nvPr>
        </p:nvSpPr>
        <p:spPr>
          <a:ln/>
        </p:spPr>
      </p:sp>
      <p:sp>
        <p:nvSpPr>
          <p:cNvPr id="5488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ChangeArrowheads="1" noTextEdit="1"/>
          </p:cNvSpPr>
          <p:nvPr>
            <p:ph type="sldImg"/>
          </p:nvPr>
        </p:nvSpPr>
        <p:spPr>
          <a:ln/>
        </p:spPr>
      </p:sp>
      <p:sp>
        <p:nvSpPr>
          <p:cNvPr id="5498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ChangeArrowheads="1" noTextEdit="1"/>
          </p:cNvSpPr>
          <p:nvPr>
            <p:ph type="sldImg"/>
          </p:nvPr>
        </p:nvSpPr>
        <p:spPr>
          <a:ln/>
        </p:spPr>
      </p:sp>
      <p:sp>
        <p:nvSpPr>
          <p:cNvPr id="5509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ChangeArrowheads="1" noTextEdit="1"/>
          </p:cNvSpPr>
          <p:nvPr>
            <p:ph type="sldImg"/>
          </p:nvPr>
        </p:nvSpPr>
        <p:spPr>
          <a:ln/>
        </p:spPr>
      </p:sp>
      <p:sp>
        <p:nvSpPr>
          <p:cNvPr id="5519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ChangeArrowheads="1" noTextEdit="1"/>
          </p:cNvSpPr>
          <p:nvPr>
            <p:ph type="sldImg"/>
          </p:nvPr>
        </p:nvSpPr>
        <p:spPr>
          <a:ln/>
        </p:spPr>
      </p:sp>
      <p:sp>
        <p:nvSpPr>
          <p:cNvPr id="5529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ChangeArrowheads="1" noTextEdit="1"/>
          </p:cNvSpPr>
          <p:nvPr>
            <p:ph type="sldImg"/>
          </p:nvPr>
        </p:nvSpPr>
        <p:spPr>
          <a:ln/>
        </p:spPr>
      </p:sp>
      <p:sp>
        <p:nvSpPr>
          <p:cNvPr id="5539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ChangeArrowheads="1" noTextEdit="1"/>
          </p:cNvSpPr>
          <p:nvPr>
            <p:ph type="sldImg"/>
          </p:nvPr>
        </p:nvSpPr>
        <p:spPr>
          <a:ln/>
        </p:spPr>
      </p:sp>
      <p:sp>
        <p:nvSpPr>
          <p:cNvPr id="3952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ChangeArrowheads="1" noTextEdit="1"/>
          </p:cNvSpPr>
          <p:nvPr>
            <p:ph type="sldImg"/>
          </p:nvPr>
        </p:nvSpPr>
        <p:spPr>
          <a:ln/>
        </p:spPr>
      </p:sp>
      <p:sp>
        <p:nvSpPr>
          <p:cNvPr id="5550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noTextEdit="1"/>
          </p:cNvSpPr>
          <p:nvPr>
            <p:ph type="sldImg"/>
          </p:nvPr>
        </p:nvSpPr>
        <p:spPr>
          <a:ln/>
        </p:spPr>
      </p:sp>
      <p:sp>
        <p:nvSpPr>
          <p:cNvPr id="5560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ChangeArrowheads="1" noTextEdit="1"/>
          </p:cNvSpPr>
          <p:nvPr>
            <p:ph type="sldImg"/>
          </p:nvPr>
        </p:nvSpPr>
        <p:spPr>
          <a:ln/>
        </p:spPr>
      </p:sp>
      <p:sp>
        <p:nvSpPr>
          <p:cNvPr id="5570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ChangeArrowheads="1" noTextEdit="1"/>
          </p:cNvSpPr>
          <p:nvPr>
            <p:ph type="sldImg"/>
          </p:nvPr>
        </p:nvSpPr>
        <p:spPr>
          <a:ln/>
        </p:spPr>
      </p:sp>
      <p:sp>
        <p:nvSpPr>
          <p:cNvPr id="5580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ChangeArrowheads="1" noTextEdit="1"/>
          </p:cNvSpPr>
          <p:nvPr>
            <p:ph type="sldImg"/>
          </p:nvPr>
        </p:nvSpPr>
        <p:spPr>
          <a:ln/>
        </p:spPr>
      </p:sp>
      <p:sp>
        <p:nvSpPr>
          <p:cNvPr id="5591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ChangeArrowheads="1" noTextEdit="1"/>
          </p:cNvSpPr>
          <p:nvPr>
            <p:ph type="sldImg"/>
          </p:nvPr>
        </p:nvSpPr>
        <p:spPr>
          <a:ln/>
        </p:spPr>
      </p:sp>
      <p:sp>
        <p:nvSpPr>
          <p:cNvPr id="5601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ChangeArrowheads="1" noTextEdit="1"/>
          </p:cNvSpPr>
          <p:nvPr>
            <p:ph type="sldImg"/>
          </p:nvPr>
        </p:nvSpPr>
        <p:spPr>
          <a:ln/>
        </p:spPr>
      </p:sp>
      <p:sp>
        <p:nvSpPr>
          <p:cNvPr id="5611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ChangeArrowheads="1" noTextEdit="1"/>
          </p:cNvSpPr>
          <p:nvPr>
            <p:ph type="sldImg"/>
          </p:nvPr>
        </p:nvSpPr>
        <p:spPr>
          <a:ln/>
        </p:spPr>
      </p:sp>
      <p:sp>
        <p:nvSpPr>
          <p:cNvPr id="5621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ChangeArrowheads="1" noTextEdit="1"/>
          </p:cNvSpPr>
          <p:nvPr>
            <p:ph type="sldImg"/>
          </p:nvPr>
        </p:nvSpPr>
        <p:spPr>
          <a:ln/>
        </p:spPr>
      </p:sp>
      <p:sp>
        <p:nvSpPr>
          <p:cNvPr id="5632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ChangeArrowheads="1" noTextEdit="1"/>
          </p:cNvSpPr>
          <p:nvPr>
            <p:ph type="sldImg"/>
          </p:nvPr>
        </p:nvSpPr>
        <p:spPr>
          <a:ln/>
        </p:spPr>
      </p:sp>
      <p:sp>
        <p:nvSpPr>
          <p:cNvPr id="5642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ChangeArrowheads="1" noTextEdit="1"/>
          </p:cNvSpPr>
          <p:nvPr>
            <p:ph type="sldImg"/>
          </p:nvPr>
        </p:nvSpPr>
        <p:spPr>
          <a:ln/>
        </p:spPr>
      </p:sp>
      <p:sp>
        <p:nvSpPr>
          <p:cNvPr id="3962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ChangeArrowheads="1" noTextEdit="1"/>
          </p:cNvSpPr>
          <p:nvPr>
            <p:ph type="sldImg"/>
          </p:nvPr>
        </p:nvSpPr>
        <p:spPr>
          <a:ln/>
        </p:spPr>
      </p:sp>
      <p:sp>
        <p:nvSpPr>
          <p:cNvPr id="5652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ChangeArrowheads="1" noTextEdit="1"/>
          </p:cNvSpPr>
          <p:nvPr>
            <p:ph type="sldImg"/>
          </p:nvPr>
        </p:nvSpPr>
        <p:spPr>
          <a:ln/>
        </p:spPr>
      </p:sp>
      <p:sp>
        <p:nvSpPr>
          <p:cNvPr id="5662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ChangeArrowheads="1" noTextEdit="1"/>
          </p:cNvSpPr>
          <p:nvPr>
            <p:ph type="sldImg"/>
          </p:nvPr>
        </p:nvSpPr>
        <p:spPr>
          <a:ln/>
        </p:spPr>
      </p:sp>
      <p:sp>
        <p:nvSpPr>
          <p:cNvPr id="5672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ChangeArrowheads="1" noTextEdit="1"/>
          </p:cNvSpPr>
          <p:nvPr>
            <p:ph type="sldImg"/>
          </p:nvPr>
        </p:nvSpPr>
        <p:spPr>
          <a:ln/>
        </p:spPr>
      </p:sp>
      <p:sp>
        <p:nvSpPr>
          <p:cNvPr id="5683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ChangeArrowheads="1" noTextEdit="1"/>
          </p:cNvSpPr>
          <p:nvPr>
            <p:ph type="sldImg"/>
          </p:nvPr>
        </p:nvSpPr>
        <p:spPr>
          <a:ln/>
        </p:spPr>
      </p:sp>
      <p:sp>
        <p:nvSpPr>
          <p:cNvPr id="5693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ChangeArrowheads="1" noTextEdit="1"/>
          </p:cNvSpPr>
          <p:nvPr>
            <p:ph type="sldImg"/>
          </p:nvPr>
        </p:nvSpPr>
        <p:spPr>
          <a:ln/>
        </p:spPr>
      </p:sp>
      <p:sp>
        <p:nvSpPr>
          <p:cNvPr id="5703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ChangeArrowheads="1" noTextEdit="1"/>
          </p:cNvSpPr>
          <p:nvPr>
            <p:ph type="sldImg"/>
          </p:nvPr>
        </p:nvSpPr>
        <p:spPr>
          <a:ln/>
        </p:spPr>
      </p:sp>
      <p:sp>
        <p:nvSpPr>
          <p:cNvPr id="5713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ChangeArrowheads="1" noTextEdit="1"/>
          </p:cNvSpPr>
          <p:nvPr>
            <p:ph type="sldImg"/>
          </p:nvPr>
        </p:nvSpPr>
        <p:spPr>
          <a:ln/>
        </p:spPr>
      </p:sp>
      <p:sp>
        <p:nvSpPr>
          <p:cNvPr id="5734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ChangeArrowheads="1" noTextEdit="1"/>
          </p:cNvSpPr>
          <p:nvPr>
            <p:ph type="sldImg"/>
          </p:nvPr>
        </p:nvSpPr>
        <p:spPr>
          <a:ln/>
        </p:spPr>
      </p:sp>
      <p:sp>
        <p:nvSpPr>
          <p:cNvPr id="3788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ChangeArrowheads="1" noTextEdit="1"/>
          </p:cNvSpPr>
          <p:nvPr>
            <p:ph type="sldImg"/>
          </p:nvPr>
        </p:nvSpPr>
        <p:spPr>
          <a:ln/>
        </p:spPr>
      </p:sp>
      <p:sp>
        <p:nvSpPr>
          <p:cNvPr id="3973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ChangeArrowheads="1" noTextEdit="1"/>
          </p:cNvSpPr>
          <p:nvPr>
            <p:ph type="sldImg"/>
          </p:nvPr>
        </p:nvSpPr>
        <p:spPr>
          <a:ln/>
        </p:spPr>
      </p:sp>
      <p:sp>
        <p:nvSpPr>
          <p:cNvPr id="5744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ChangeArrowheads="1" noTextEdit="1"/>
          </p:cNvSpPr>
          <p:nvPr>
            <p:ph type="sldImg"/>
          </p:nvPr>
        </p:nvSpPr>
        <p:spPr>
          <a:ln/>
        </p:spPr>
      </p:sp>
      <p:sp>
        <p:nvSpPr>
          <p:cNvPr id="5754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ChangeArrowheads="1" noTextEdit="1"/>
          </p:cNvSpPr>
          <p:nvPr>
            <p:ph type="sldImg"/>
          </p:nvPr>
        </p:nvSpPr>
        <p:spPr>
          <a:ln/>
        </p:spPr>
      </p:sp>
      <p:sp>
        <p:nvSpPr>
          <p:cNvPr id="5765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ChangeArrowheads="1" noTextEdit="1"/>
          </p:cNvSpPr>
          <p:nvPr>
            <p:ph type="sldImg"/>
          </p:nvPr>
        </p:nvSpPr>
        <p:spPr>
          <a:ln/>
        </p:spPr>
      </p:sp>
      <p:sp>
        <p:nvSpPr>
          <p:cNvPr id="5775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ChangeArrowheads="1" noTextEdit="1"/>
          </p:cNvSpPr>
          <p:nvPr>
            <p:ph type="sldImg"/>
          </p:nvPr>
        </p:nvSpPr>
        <p:spPr>
          <a:ln/>
        </p:spPr>
      </p:sp>
      <p:sp>
        <p:nvSpPr>
          <p:cNvPr id="5785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ChangeArrowheads="1" noTextEdit="1"/>
          </p:cNvSpPr>
          <p:nvPr>
            <p:ph type="sldImg"/>
          </p:nvPr>
        </p:nvSpPr>
        <p:spPr>
          <a:ln/>
        </p:spPr>
      </p:sp>
      <p:sp>
        <p:nvSpPr>
          <p:cNvPr id="5795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ChangeArrowheads="1" noTextEdit="1"/>
          </p:cNvSpPr>
          <p:nvPr>
            <p:ph type="sldImg"/>
          </p:nvPr>
        </p:nvSpPr>
        <p:spPr>
          <a:ln/>
        </p:spPr>
      </p:sp>
      <p:sp>
        <p:nvSpPr>
          <p:cNvPr id="5806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ChangeArrowheads="1" noTextEdit="1"/>
          </p:cNvSpPr>
          <p:nvPr>
            <p:ph type="sldImg"/>
          </p:nvPr>
        </p:nvSpPr>
        <p:spPr>
          <a:ln/>
        </p:spPr>
      </p:sp>
      <p:sp>
        <p:nvSpPr>
          <p:cNvPr id="5816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ChangeArrowheads="1" noTextEdit="1"/>
          </p:cNvSpPr>
          <p:nvPr>
            <p:ph type="sldImg"/>
          </p:nvPr>
        </p:nvSpPr>
        <p:spPr>
          <a:ln/>
        </p:spPr>
      </p:sp>
      <p:sp>
        <p:nvSpPr>
          <p:cNvPr id="5826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ChangeArrowheads="1" noTextEdit="1"/>
          </p:cNvSpPr>
          <p:nvPr>
            <p:ph type="sldImg"/>
          </p:nvPr>
        </p:nvSpPr>
        <p:spPr>
          <a:ln/>
        </p:spPr>
      </p:sp>
      <p:sp>
        <p:nvSpPr>
          <p:cNvPr id="5836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ChangeArrowheads="1" noTextEdit="1"/>
          </p:cNvSpPr>
          <p:nvPr>
            <p:ph type="sldImg"/>
          </p:nvPr>
        </p:nvSpPr>
        <p:spPr>
          <a:ln/>
        </p:spPr>
      </p:sp>
      <p:sp>
        <p:nvSpPr>
          <p:cNvPr id="3983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ChangeArrowheads="1" noTextEdit="1"/>
          </p:cNvSpPr>
          <p:nvPr>
            <p:ph type="sldImg"/>
          </p:nvPr>
        </p:nvSpPr>
        <p:spPr>
          <a:ln/>
        </p:spPr>
      </p:sp>
      <p:sp>
        <p:nvSpPr>
          <p:cNvPr id="5847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ChangeArrowheads="1" noTextEdit="1"/>
          </p:cNvSpPr>
          <p:nvPr>
            <p:ph type="sldImg"/>
          </p:nvPr>
        </p:nvSpPr>
        <p:spPr>
          <a:ln/>
        </p:spPr>
      </p:sp>
      <p:sp>
        <p:nvSpPr>
          <p:cNvPr id="5857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ChangeArrowheads="1" noTextEdit="1"/>
          </p:cNvSpPr>
          <p:nvPr>
            <p:ph type="sldImg"/>
          </p:nvPr>
        </p:nvSpPr>
        <p:spPr>
          <a:ln/>
        </p:spPr>
      </p:sp>
      <p:sp>
        <p:nvSpPr>
          <p:cNvPr id="5867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ChangeArrowheads="1" noTextEdit="1"/>
          </p:cNvSpPr>
          <p:nvPr>
            <p:ph type="sldImg"/>
          </p:nvPr>
        </p:nvSpPr>
        <p:spPr>
          <a:ln/>
        </p:spPr>
      </p:sp>
      <p:sp>
        <p:nvSpPr>
          <p:cNvPr id="5877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ChangeArrowheads="1" noTextEdit="1"/>
          </p:cNvSpPr>
          <p:nvPr>
            <p:ph type="sldImg"/>
          </p:nvPr>
        </p:nvSpPr>
        <p:spPr>
          <a:ln/>
        </p:spPr>
      </p:sp>
      <p:sp>
        <p:nvSpPr>
          <p:cNvPr id="5888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ChangeArrowheads="1" noTextEdit="1"/>
          </p:cNvSpPr>
          <p:nvPr>
            <p:ph type="sldImg"/>
          </p:nvPr>
        </p:nvSpPr>
        <p:spPr>
          <a:ln/>
        </p:spPr>
      </p:sp>
      <p:sp>
        <p:nvSpPr>
          <p:cNvPr id="589827"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ChangeArrowheads="1" noTextEdit="1"/>
          </p:cNvSpPr>
          <p:nvPr>
            <p:ph type="sldImg"/>
          </p:nvPr>
        </p:nvSpPr>
        <p:spPr>
          <a:ln/>
        </p:spPr>
      </p:sp>
      <p:sp>
        <p:nvSpPr>
          <p:cNvPr id="5908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ChangeArrowheads="1" noTextEdit="1"/>
          </p:cNvSpPr>
          <p:nvPr>
            <p:ph type="sldImg"/>
          </p:nvPr>
        </p:nvSpPr>
        <p:spPr>
          <a:ln/>
        </p:spPr>
      </p:sp>
      <p:sp>
        <p:nvSpPr>
          <p:cNvPr id="5918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ChangeArrowheads="1" noTextEdit="1"/>
          </p:cNvSpPr>
          <p:nvPr>
            <p:ph type="sldImg"/>
          </p:nvPr>
        </p:nvSpPr>
        <p:spPr>
          <a:ln/>
        </p:spPr>
      </p:sp>
      <p:sp>
        <p:nvSpPr>
          <p:cNvPr id="5928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ChangeArrowheads="1" noTextEdit="1"/>
          </p:cNvSpPr>
          <p:nvPr>
            <p:ph type="sldImg"/>
          </p:nvPr>
        </p:nvSpPr>
        <p:spPr>
          <a:ln/>
        </p:spPr>
      </p:sp>
      <p:sp>
        <p:nvSpPr>
          <p:cNvPr id="5939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ChangeArrowheads="1" noTextEdit="1"/>
          </p:cNvSpPr>
          <p:nvPr>
            <p:ph type="sldImg"/>
          </p:nvPr>
        </p:nvSpPr>
        <p:spPr>
          <a:ln/>
        </p:spPr>
      </p:sp>
      <p:sp>
        <p:nvSpPr>
          <p:cNvPr id="3993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ChangeArrowheads="1" noTextEdit="1"/>
          </p:cNvSpPr>
          <p:nvPr>
            <p:ph type="sldImg"/>
          </p:nvPr>
        </p:nvSpPr>
        <p:spPr>
          <a:ln/>
        </p:spPr>
      </p:sp>
      <p:sp>
        <p:nvSpPr>
          <p:cNvPr id="5949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ChangeArrowheads="1" noTextEdit="1"/>
          </p:cNvSpPr>
          <p:nvPr>
            <p:ph type="sldImg"/>
          </p:nvPr>
        </p:nvSpPr>
        <p:spPr>
          <a:ln/>
        </p:spPr>
      </p:sp>
      <p:sp>
        <p:nvSpPr>
          <p:cNvPr id="5959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ChangeArrowheads="1" noTextEdit="1"/>
          </p:cNvSpPr>
          <p:nvPr>
            <p:ph type="sldImg"/>
          </p:nvPr>
        </p:nvSpPr>
        <p:spPr>
          <a:ln/>
        </p:spPr>
      </p:sp>
      <p:sp>
        <p:nvSpPr>
          <p:cNvPr id="5969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ChangeArrowheads="1" noTextEdit="1"/>
          </p:cNvSpPr>
          <p:nvPr>
            <p:ph type="sldImg"/>
          </p:nvPr>
        </p:nvSpPr>
        <p:spPr>
          <a:ln/>
        </p:spPr>
      </p:sp>
      <p:sp>
        <p:nvSpPr>
          <p:cNvPr id="4003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ChangeArrowheads="1" noTextEdit="1"/>
          </p:cNvSpPr>
          <p:nvPr>
            <p:ph type="sldImg"/>
          </p:nvPr>
        </p:nvSpPr>
        <p:spPr>
          <a:ln/>
        </p:spPr>
      </p:sp>
      <p:sp>
        <p:nvSpPr>
          <p:cNvPr id="5980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ChangeArrowheads="1" noTextEdit="1"/>
          </p:cNvSpPr>
          <p:nvPr>
            <p:ph type="sldImg"/>
          </p:nvPr>
        </p:nvSpPr>
        <p:spPr>
          <a:ln/>
        </p:spPr>
      </p:sp>
      <p:sp>
        <p:nvSpPr>
          <p:cNvPr id="5990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ChangeArrowheads="1" noTextEdit="1"/>
          </p:cNvSpPr>
          <p:nvPr>
            <p:ph type="sldImg"/>
          </p:nvPr>
        </p:nvSpPr>
        <p:spPr>
          <a:ln/>
        </p:spPr>
      </p:sp>
      <p:sp>
        <p:nvSpPr>
          <p:cNvPr id="6000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ChangeArrowheads="1" noTextEdit="1"/>
          </p:cNvSpPr>
          <p:nvPr>
            <p:ph type="sldImg"/>
          </p:nvPr>
        </p:nvSpPr>
        <p:spPr>
          <a:ln/>
        </p:spPr>
      </p:sp>
      <p:sp>
        <p:nvSpPr>
          <p:cNvPr id="6010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ChangeArrowheads="1" noTextEdit="1"/>
          </p:cNvSpPr>
          <p:nvPr>
            <p:ph type="sldImg"/>
          </p:nvPr>
        </p:nvSpPr>
        <p:spPr>
          <a:ln/>
        </p:spPr>
      </p:sp>
      <p:sp>
        <p:nvSpPr>
          <p:cNvPr id="6021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ChangeArrowheads="1" noTextEdit="1"/>
          </p:cNvSpPr>
          <p:nvPr>
            <p:ph type="sldImg"/>
          </p:nvPr>
        </p:nvSpPr>
        <p:spPr>
          <a:ln/>
        </p:spPr>
      </p:sp>
      <p:sp>
        <p:nvSpPr>
          <p:cNvPr id="6031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ChangeArrowheads="1" noTextEdit="1"/>
          </p:cNvSpPr>
          <p:nvPr>
            <p:ph type="sldImg"/>
          </p:nvPr>
        </p:nvSpPr>
        <p:spPr>
          <a:ln/>
        </p:spPr>
      </p:sp>
      <p:sp>
        <p:nvSpPr>
          <p:cNvPr id="6041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ChangeArrowheads="1" noTextEdit="1"/>
          </p:cNvSpPr>
          <p:nvPr>
            <p:ph type="sldImg"/>
          </p:nvPr>
        </p:nvSpPr>
        <p:spPr>
          <a:ln/>
        </p:spPr>
      </p:sp>
      <p:sp>
        <p:nvSpPr>
          <p:cNvPr id="6051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ChangeArrowheads="1" noTextEdit="1"/>
          </p:cNvSpPr>
          <p:nvPr>
            <p:ph type="sldImg"/>
          </p:nvPr>
        </p:nvSpPr>
        <p:spPr>
          <a:ln/>
        </p:spPr>
      </p:sp>
      <p:sp>
        <p:nvSpPr>
          <p:cNvPr id="6062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ChangeArrowheads="1" noTextEdit="1"/>
          </p:cNvSpPr>
          <p:nvPr>
            <p:ph type="sldImg"/>
          </p:nvPr>
        </p:nvSpPr>
        <p:spPr>
          <a:ln/>
        </p:spPr>
      </p:sp>
      <p:sp>
        <p:nvSpPr>
          <p:cNvPr id="6072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ChangeArrowheads="1" noTextEdit="1"/>
          </p:cNvSpPr>
          <p:nvPr>
            <p:ph type="sldImg"/>
          </p:nvPr>
        </p:nvSpPr>
        <p:spPr>
          <a:ln/>
        </p:spPr>
      </p:sp>
      <p:sp>
        <p:nvSpPr>
          <p:cNvPr id="4014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ChangeArrowheads="1" noTextEdit="1"/>
          </p:cNvSpPr>
          <p:nvPr>
            <p:ph type="sldImg"/>
          </p:nvPr>
        </p:nvSpPr>
        <p:spPr>
          <a:ln/>
        </p:spPr>
      </p:sp>
      <p:sp>
        <p:nvSpPr>
          <p:cNvPr id="6082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Notes Placeholder 1"/>
          <p:cNvSpPr>
            <a:spLocks noGrp="1"/>
          </p:cNvSpPr>
          <p:nvPr>
            <p:ph type="body" idx="1"/>
          </p:nvPr>
        </p:nvSpPr>
        <p:spPr>
          <a:noFill/>
          <a:ln/>
        </p:spPr>
        <p:txBody>
          <a:bodyPr/>
          <a:lstStyle/>
          <a:p>
            <a:pPr eaLnBrk="1" hangingPunct="1"/>
            <a:endParaRPr lang="en-US" smtClean="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ChangeArrowheads="1" noTextEdit="1"/>
          </p:cNvSpPr>
          <p:nvPr>
            <p:ph type="sldImg"/>
          </p:nvPr>
        </p:nvSpPr>
        <p:spPr>
          <a:ln/>
        </p:spPr>
      </p:sp>
      <p:sp>
        <p:nvSpPr>
          <p:cNvPr id="6103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ChangeArrowheads="1" noTextEdit="1"/>
          </p:cNvSpPr>
          <p:nvPr>
            <p:ph type="sldImg"/>
          </p:nvPr>
        </p:nvSpPr>
        <p:spPr>
          <a:ln/>
        </p:spPr>
      </p:sp>
      <p:sp>
        <p:nvSpPr>
          <p:cNvPr id="6113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ChangeArrowheads="1" noTextEdit="1"/>
          </p:cNvSpPr>
          <p:nvPr>
            <p:ph type="sldImg"/>
          </p:nvPr>
        </p:nvSpPr>
        <p:spPr>
          <a:ln/>
        </p:spPr>
      </p:sp>
      <p:sp>
        <p:nvSpPr>
          <p:cNvPr id="6123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ChangeArrowheads="1" noTextEdit="1"/>
          </p:cNvSpPr>
          <p:nvPr>
            <p:ph type="sldImg"/>
          </p:nvPr>
        </p:nvSpPr>
        <p:spPr>
          <a:ln/>
        </p:spPr>
      </p:sp>
      <p:sp>
        <p:nvSpPr>
          <p:cNvPr id="6133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ChangeArrowheads="1" noTextEdit="1"/>
          </p:cNvSpPr>
          <p:nvPr>
            <p:ph type="sldImg"/>
          </p:nvPr>
        </p:nvSpPr>
        <p:spPr>
          <a:ln/>
        </p:spPr>
      </p:sp>
      <p:sp>
        <p:nvSpPr>
          <p:cNvPr id="6144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ChangeArrowheads="1" noTextEdit="1"/>
          </p:cNvSpPr>
          <p:nvPr>
            <p:ph type="sldImg"/>
          </p:nvPr>
        </p:nvSpPr>
        <p:spPr>
          <a:ln/>
        </p:spPr>
      </p:sp>
      <p:sp>
        <p:nvSpPr>
          <p:cNvPr id="6154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ChangeArrowheads="1" noTextEdit="1"/>
          </p:cNvSpPr>
          <p:nvPr>
            <p:ph type="sldImg"/>
          </p:nvPr>
        </p:nvSpPr>
        <p:spPr>
          <a:ln/>
        </p:spPr>
      </p:sp>
      <p:sp>
        <p:nvSpPr>
          <p:cNvPr id="4024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ChangeArrowheads="1" noTextEdit="1"/>
          </p:cNvSpPr>
          <p:nvPr>
            <p:ph type="sldImg"/>
          </p:nvPr>
        </p:nvSpPr>
        <p:spPr>
          <a:ln/>
        </p:spPr>
      </p:sp>
      <p:sp>
        <p:nvSpPr>
          <p:cNvPr id="6164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ChangeArrowheads="1" noTextEdit="1"/>
          </p:cNvSpPr>
          <p:nvPr>
            <p:ph type="sldImg"/>
          </p:nvPr>
        </p:nvSpPr>
        <p:spPr>
          <a:ln/>
        </p:spPr>
      </p:sp>
      <p:sp>
        <p:nvSpPr>
          <p:cNvPr id="6174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ChangeArrowheads="1" noTextEdit="1"/>
          </p:cNvSpPr>
          <p:nvPr>
            <p:ph type="sldImg"/>
          </p:nvPr>
        </p:nvSpPr>
        <p:spPr>
          <a:ln/>
        </p:spPr>
      </p:sp>
      <p:sp>
        <p:nvSpPr>
          <p:cNvPr id="6184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ChangeArrowheads="1" noTextEdit="1"/>
          </p:cNvSpPr>
          <p:nvPr>
            <p:ph type="sldImg"/>
          </p:nvPr>
        </p:nvSpPr>
        <p:spPr>
          <a:ln/>
        </p:spPr>
      </p:sp>
      <p:sp>
        <p:nvSpPr>
          <p:cNvPr id="6195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noTextEdit="1"/>
          </p:cNvSpPr>
          <p:nvPr>
            <p:ph type="sldImg"/>
          </p:nvPr>
        </p:nvSpPr>
        <p:spPr>
          <a:ln/>
        </p:spPr>
      </p:sp>
      <p:sp>
        <p:nvSpPr>
          <p:cNvPr id="6205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ChangeArrowheads="1" noTextEdit="1"/>
          </p:cNvSpPr>
          <p:nvPr>
            <p:ph type="sldImg"/>
          </p:nvPr>
        </p:nvSpPr>
        <p:spPr>
          <a:ln/>
        </p:spPr>
      </p:sp>
      <p:sp>
        <p:nvSpPr>
          <p:cNvPr id="6215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ChangeArrowheads="1" noTextEdit="1"/>
          </p:cNvSpPr>
          <p:nvPr>
            <p:ph type="sldImg"/>
          </p:nvPr>
        </p:nvSpPr>
        <p:spPr>
          <a:ln/>
        </p:spPr>
      </p:sp>
      <p:sp>
        <p:nvSpPr>
          <p:cNvPr id="6225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ChangeArrowheads="1" noTextEdit="1"/>
          </p:cNvSpPr>
          <p:nvPr>
            <p:ph type="sldImg"/>
          </p:nvPr>
        </p:nvSpPr>
        <p:spPr>
          <a:ln/>
        </p:spPr>
      </p:sp>
      <p:sp>
        <p:nvSpPr>
          <p:cNvPr id="6236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ChangeArrowheads="1" noTextEdit="1"/>
          </p:cNvSpPr>
          <p:nvPr>
            <p:ph type="sldImg"/>
          </p:nvPr>
        </p:nvSpPr>
        <p:spPr>
          <a:ln/>
        </p:spPr>
      </p:sp>
      <p:sp>
        <p:nvSpPr>
          <p:cNvPr id="6246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ChangeArrowheads="1" noTextEdit="1"/>
          </p:cNvSpPr>
          <p:nvPr>
            <p:ph type="sldImg"/>
          </p:nvPr>
        </p:nvSpPr>
        <p:spPr>
          <a:ln/>
        </p:spPr>
      </p:sp>
      <p:sp>
        <p:nvSpPr>
          <p:cNvPr id="4034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ChangeArrowheads="1" noTextEdit="1"/>
          </p:cNvSpPr>
          <p:nvPr>
            <p:ph type="sldImg"/>
          </p:nvPr>
        </p:nvSpPr>
        <p:spPr>
          <a:ln/>
        </p:spPr>
      </p:sp>
      <p:sp>
        <p:nvSpPr>
          <p:cNvPr id="6256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ChangeArrowheads="1" noTextEdit="1"/>
          </p:cNvSpPr>
          <p:nvPr>
            <p:ph type="sldImg"/>
          </p:nvPr>
        </p:nvSpPr>
        <p:spPr>
          <a:ln/>
        </p:spPr>
      </p:sp>
      <p:sp>
        <p:nvSpPr>
          <p:cNvPr id="6266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ChangeArrowheads="1" noTextEdit="1"/>
          </p:cNvSpPr>
          <p:nvPr>
            <p:ph type="sldImg"/>
          </p:nvPr>
        </p:nvSpPr>
        <p:spPr>
          <a:ln/>
        </p:spPr>
      </p:sp>
      <p:sp>
        <p:nvSpPr>
          <p:cNvPr id="6277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ChangeArrowheads="1" noTextEdit="1"/>
          </p:cNvSpPr>
          <p:nvPr>
            <p:ph type="sldImg"/>
          </p:nvPr>
        </p:nvSpPr>
        <p:spPr>
          <a:ln/>
        </p:spPr>
      </p:sp>
      <p:sp>
        <p:nvSpPr>
          <p:cNvPr id="6287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ChangeArrowheads="1" noTextEdit="1"/>
          </p:cNvSpPr>
          <p:nvPr>
            <p:ph type="sldImg"/>
          </p:nvPr>
        </p:nvSpPr>
        <p:spPr>
          <a:ln/>
        </p:spPr>
      </p:sp>
      <p:sp>
        <p:nvSpPr>
          <p:cNvPr id="6297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ChangeArrowheads="1" noTextEdit="1"/>
          </p:cNvSpPr>
          <p:nvPr>
            <p:ph type="sldImg"/>
          </p:nvPr>
        </p:nvSpPr>
        <p:spPr>
          <a:ln/>
        </p:spPr>
      </p:sp>
      <p:sp>
        <p:nvSpPr>
          <p:cNvPr id="6307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a:spLocks noChangeArrowheads="1" noTextEdit="1"/>
          </p:cNvSpPr>
          <p:nvPr>
            <p:ph type="sldImg"/>
          </p:nvPr>
        </p:nvSpPr>
        <p:spPr>
          <a:ln/>
        </p:spPr>
      </p:sp>
      <p:sp>
        <p:nvSpPr>
          <p:cNvPr id="6318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ChangeArrowheads="1" noTextEdit="1"/>
          </p:cNvSpPr>
          <p:nvPr>
            <p:ph type="sldImg"/>
          </p:nvPr>
        </p:nvSpPr>
        <p:spPr>
          <a:ln/>
        </p:spPr>
      </p:sp>
      <p:sp>
        <p:nvSpPr>
          <p:cNvPr id="6328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ChangeArrowheads="1" noTextEdit="1"/>
          </p:cNvSpPr>
          <p:nvPr>
            <p:ph type="sldImg"/>
          </p:nvPr>
        </p:nvSpPr>
        <p:spPr>
          <a:ln/>
        </p:spPr>
      </p:sp>
      <p:sp>
        <p:nvSpPr>
          <p:cNvPr id="4044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ChangeArrowheads="1" noTextEdit="1"/>
          </p:cNvSpPr>
          <p:nvPr>
            <p:ph type="sldImg"/>
          </p:nvPr>
        </p:nvSpPr>
        <p:spPr>
          <a:ln/>
        </p:spPr>
      </p:sp>
      <p:sp>
        <p:nvSpPr>
          <p:cNvPr id="6338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ChangeArrowheads="1" noTextEdit="1"/>
          </p:cNvSpPr>
          <p:nvPr>
            <p:ph type="sldImg"/>
          </p:nvPr>
        </p:nvSpPr>
        <p:spPr>
          <a:ln/>
        </p:spPr>
      </p:sp>
      <p:sp>
        <p:nvSpPr>
          <p:cNvPr id="6348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ChangeArrowheads="1" noTextEdit="1"/>
          </p:cNvSpPr>
          <p:nvPr>
            <p:ph type="sldImg"/>
          </p:nvPr>
        </p:nvSpPr>
        <p:spPr>
          <a:ln/>
        </p:spPr>
      </p:sp>
      <p:sp>
        <p:nvSpPr>
          <p:cNvPr id="6359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ChangeArrowheads="1" noTextEdit="1"/>
          </p:cNvSpPr>
          <p:nvPr>
            <p:ph type="sldImg"/>
          </p:nvPr>
        </p:nvSpPr>
        <p:spPr>
          <a:ln/>
        </p:spPr>
      </p:sp>
      <p:sp>
        <p:nvSpPr>
          <p:cNvPr id="6369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ChangeArrowheads="1" noTextEdit="1"/>
          </p:cNvSpPr>
          <p:nvPr>
            <p:ph type="sldImg"/>
          </p:nvPr>
        </p:nvSpPr>
        <p:spPr>
          <a:ln/>
        </p:spPr>
      </p:sp>
      <p:sp>
        <p:nvSpPr>
          <p:cNvPr id="6379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ChangeArrowheads="1" noTextEdit="1"/>
          </p:cNvSpPr>
          <p:nvPr>
            <p:ph type="sldImg"/>
          </p:nvPr>
        </p:nvSpPr>
        <p:spPr>
          <a:ln/>
        </p:spPr>
      </p:sp>
      <p:sp>
        <p:nvSpPr>
          <p:cNvPr id="6389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ChangeArrowheads="1" noTextEdit="1"/>
          </p:cNvSpPr>
          <p:nvPr>
            <p:ph type="sldImg"/>
          </p:nvPr>
        </p:nvSpPr>
        <p:spPr>
          <a:ln/>
        </p:spPr>
      </p:sp>
      <p:sp>
        <p:nvSpPr>
          <p:cNvPr id="6400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ChangeArrowheads="1" noTextEdit="1"/>
          </p:cNvSpPr>
          <p:nvPr>
            <p:ph type="sldImg"/>
          </p:nvPr>
        </p:nvSpPr>
        <p:spPr>
          <a:ln/>
        </p:spPr>
      </p:sp>
      <p:sp>
        <p:nvSpPr>
          <p:cNvPr id="6410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ChangeArrowheads="1" noTextEdit="1"/>
          </p:cNvSpPr>
          <p:nvPr>
            <p:ph type="sldImg"/>
          </p:nvPr>
        </p:nvSpPr>
        <p:spPr>
          <a:ln/>
        </p:spPr>
      </p:sp>
      <p:sp>
        <p:nvSpPr>
          <p:cNvPr id="6420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ChangeArrowheads="1" noTextEdit="1"/>
          </p:cNvSpPr>
          <p:nvPr>
            <p:ph type="sldImg"/>
          </p:nvPr>
        </p:nvSpPr>
        <p:spPr>
          <a:ln/>
        </p:spPr>
      </p:sp>
      <p:sp>
        <p:nvSpPr>
          <p:cNvPr id="6430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ChangeArrowheads="1" noTextEdit="1"/>
          </p:cNvSpPr>
          <p:nvPr>
            <p:ph type="sldImg"/>
          </p:nvPr>
        </p:nvSpPr>
        <p:spPr>
          <a:ln/>
        </p:spPr>
      </p:sp>
      <p:sp>
        <p:nvSpPr>
          <p:cNvPr id="4055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ChangeArrowheads="1" noTextEdit="1"/>
          </p:cNvSpPr>
          <p:nvPr>
            <p:ph type="sldImg"/>
          </p:nvPr>
        </p:nvSpPr>
        <p:spPr>
          <a:ln/>
        </p:spPr>
      </p:sp>
      <p:sp>
        <p:nvSpPr>
          <p:cNvPr id="6440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ChangeArrowheads="1" noTextEdit="1"/>
          </p:cNvSpPr>
          <p:nvPr>
            <p:ph type="sldImg"/>
          </p:nvPr>
        </p:nvSpPr>
        <p:spPr>
          <a:ln/>
        </p:spPr>
      </p:sp>
      <p:sp>
        <p:nvSpPr>
          <p:cNvPr id="6451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ChangeArrowheads="1" noTextEdit="1"/>
          </p:cNvSpPr>
          <p:nvPr>
            <p:ph type="sldImg"/>
          </p:nvPr>
        </p:nvSpPr>
        <p:spPr>
          <a:ln/>
        </p:spPr>
      </p:sp>
      <p:sp>
        <p:nvSpPr>
          <p:cNvPr id="6461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ChangeArrowheads="1" noTextEdit="1"/>
          </p:cNvSpPr>
          <p:nvPr>
            <p:ph type="sldImg"/>
          </p:nvPr>
        </p:nvSpPr>
        <p:spPr>
          <a:ln/>
        </p:spPr>
      </p:sp>
      <p:sp>
        <p:nvSpPr>
          <p:cNvPr id="6471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ChangeArrowheads="1" noTextEdit="1"/>
          </p:cNvSpPr>
          <p:nvPr>
            <p:ph type="sldImg"/>
          </p:nvPr>
        </p:nvSpPr>
        <p:spPr>
          <a:ln/>
        </p:spPr>
      </p:sp>
      <p:sp>
        <p:nvSpPr>
          <p:cNvPr id="6481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ChangeArrowheads="1" noTextEdit="1"/>
          </p:cNvSpPr>
          <p:nvPr>
            <p:ph type="sldImg"/>
          </p:nvPr>
        </p:nvSpPr>
        <p:spPr>
          <a:ln/>
        </p:spPr>
      </p:sp>
      <p:sp>
        <p:nvSpPr>
          <p:cNvPr id="6492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ChangeArrowheads="1" noTextEdit="1"/>
          </p:cNvSpPr>
          <p:nvPr>
            <p:ph type="sldImg"/>
          </p:nvPr>
        </p:nvSpPr>
        <p:spPr>
          <a:ln/>
        </p:spPr>
      </p:sp>
      <p:sp>
        <p:nvSpPr>
          <p:cNvPr id="6502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ChangeArrowheads="1" noTextEdit="1"/>
          </p:cNvSpPr>
          <p:nvPr>
            <p:ph type="sldImg"/>
          </p:nvPr>
        </p:nvSpPr>
        <p:spPr>
          <a:ln/>
        </p:spPr>
      </p:sp>
      <p:sp>
        <p:nvSpPr>
          <p:cNvPr id="6512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ChangeArrowheads="1" noTextEdit="1"/>
          </p:cNvSpPr>
          <p:nvPr>
            <p:ph type="sldImg"/>
          </p:nvPr>
        </p:nvSpPr>
        <p:spPr>
          <a:ln/>
        </p:spPr>
      </p:sp>
      <p:sp>
        <p:nvSpPr>
          <p:cNvPr id="6522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ChangeArrowheads="1" noTextEdit="1"/>
          </p:cNvSpPr>
          <p:nvPr>
            <p:ph type="sldImg"/>
          </p:nvPr>
        </p:nvSpPr>
        <p:spPr>
          <a:ln/>
        </p:spPr>
      </p:sp>
      <p:sp>
        <p:nvSpPr>
          <p:cNvPr id="653315"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ChangeArrowheads="1" noTextEdit="1"/>
          </p:cNvSpPr>
          <p:nvPr>
            <p:ph type="sldImg"/>
          </p:nvPr>
        </p:nvSpPr>
        <p:spPr>
          <a:ln/>
        </p:spPr>
      </p:sp>
      <p:sp>
        <p:nvSpPr>
          <p:cNvPr id="4065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ChangeArrowheads="1" noTextEdit="1"/>
          </p:cNvSpPr>
          <p:nvPr>
            <p:ph type="sldImg"/>
          </p:nvPr>
        </p:nvSpPr>
        <p:spPr>
          <a:ln/>
        </p:spPr>
      </p:sp>
      <p:sp>
        <p:nvSpPr>
          <p:cNvPr id="654339"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ChangeArrowheads="1" noTextEdit="1"/>
          </p:cNvSpPr>
          <p:nvPr>
            <p:ph type="sldImg"/>
          </p:nvPr>
        </p:nvSpPr>
        <p:spPr>
          <a:ln/>
        </p:spPr>
      </p:sp>
      <p:sp>
        <p:nvSpPr>
          <p:cNvPr id="655363"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ChangeArrowheads="1" noTextEdit="1"/>
          </p:cNvSpPr>
          <p:nvPr>
            <p:ph type="sldImg"/>
          </p:nvPr>
        </p:nvSpPr>
        <p:spPr>
          <a:ln/>
        </p:spPr>
      </p:sp>
      <p:sp>
        <p:nvSpPr>
          <p:cNvPr id="656387"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ChangeArrowheads="1" noTextEdit="1"/>
          </p:cNvSpPr>
          <p:nvPr>
            <p:ph type="sldImg"/>
          </p:nvPr>
        </p:nvSpPr>
        <p:spPr>
          <a:ln/>
        </p:spPr>
      </p:sp>
      <p:sp>
        <p:nvSpPr>
          <p:cNvPr id="657411"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ChangeArrowheads="1" noTextEdit="1"/>
          </p:cNvSpPr>
          <p:nvPr>
            <p:ph type="sldImg"/>
          </p:nvPr>
        </p:nvSpPr>
        <p:spPr>
          <a:ln/>
        </p:spPr>
      </p:sp>
      <p:sp>
        <p:nvSpPr>
          <p:cNvPr id="658435"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ChangeArrowheads="1" noTextEdit="1"/>
          </p:cNvSpPr>
          <p:nvPr>
            <p:ph type="sldImg"/>
          </p:nvPr>
        </p:nvSpPr>
        <p:spPr>
          <a:ln/>
        </p:spPr>
      </p:sp>
      <p:sp>
        <p:nvSpPr>
          <p:cNvPr id="659459"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ChangeArrowheads="1" noTextEdit="1"/>
          </p:cNvSpPr>
          <p:nvPr>
            <p:ph type="sldImg"/>
          </p:nvPr>
        </p:nvSpPr>
        <p:spPr>
          <a:ln/>
        </p:spPr>
      </p:sp>
      <p:sp>
        <p:nvSpPr>
          <p:cNvPr id="660483"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ChangeArrowheads="1" noTextEdit="1"/>
          </p:cNvSpPr>
          <p:nvPr>
            <p:ph type="sldImg"/>
          </p:nvPr>
        </p:nvSpPr>
        <p:spPr>
          <a:ln/>
        </p:spPr>
      </p:sp>
      <p:sp>
        <p:nvSpPr>
          <p:cNvPr id="6615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ChangeArrowheads="1" noTextEdit="1"/>
          </p:cNvSpPr>
          <p:nvPr>
            <p:ph type="sldImg"/>
          </p:nvPr>
        </p:nvSpPr>
        <p:spPr>
          <a:ln/>
        </p:spPr>
      </p:sp>
      <p:sp>
        <p:nvSpPr>
          <p:cNvPr id="6625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ChangeArrowheads="1" noTextEdit="1"/>
          </p:cNvSpPr>
          <p:nvPr>
            <p:ph type="sldImg"/>
          </p:nvPr>
        </p:nvSpPr>
        <p:spPr>
          <a:ln/>
        </p:spPr>
      </p:sp>
      <p:sp>
        <p:nvSpPr>
          <p:cNvPr id="3799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ChangeArrowheads="1" noTextEdit="1"/>
          </p:cNvSpPr>
          <p:nvPr>
            <p:ph type="sldImg"/>
          </p:nvPr>
        </p:nvSpPr>
        <p:spPr>
          <a:ln/>
        </p:spPr>
      </p:sp>
      <p:sp>
        <p:nvSpPr>
          <p:cNvPr id="4075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ChangeArrowheads="1" noTextEdit="1"/>
          </p:cNvSpPr>
          <p:nvPr>
            <p:ph type="sldImg"/>
          </p:nvPr>
        </p:nvSpPr>
        <p:spPr>
          <a:ln/>
        </p:spPr>
      </p:sp>
      <p:sp>
        <p:nvSpPr>
          <p:cNvPr id="6635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ChangeArrowheads="1" noTextEdit="1"/>
          </p:cNvSpPr>
          <p:nvPr>
            <p:ph type="sldImg"/>
          </p:nvPr>
        </p:nvSpPr>
        <p:spPr>
          <a:ln/>
        </p:spPr>
      </p:sp>
      <p:sp>
        <p:nvSpPr>
          <p:cNvPr id="6645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ChangeArrowheads="1" noTextEdit="1"/>
          </p:cNvSpPr>
          <p:nvPr>
            <p:ph type="sldImg"/>
          </p:nvPr>
        </p:nvSpPr>
        <p:spPr>
          <a:ln/>
        </p:spPr>
      </p:sp>
      <p:sp>
        <p:nvSpPr>
          <p:cNvPr id="6656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ChangeArrowheads="1" noTextEdit="1"/>
          </p:cNvSpPr>
          <p:nvPr>
            <p:ph type="sldImg"/>
          </p:nvPr>
        </p:nvSpPr>
        <p:spPr>
          <a:ln/>
        </p:spPr>
      </p:sp>
      <p:sp>
        <p:nvSpPr>
          <p:cNvPr id="6666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ChangeArrowheads="1" noTextEdit="1"/>
          </p:cNvSpPr>
          <p:nvPr>
            <p:ph type="sldImg"/>
          </p:nvPr>
        </p:nvSpPr>
        <p:spPr>
          <a:ln/>
        </p:spPr>
      </p:sp>
      <p:sp>
        <p:nvSpPr>
          <p:cNvPr id="6676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ChangeArrowheads="1" noTextEdit="1"/>
          </p:cNvSpPr>
          <p:nvPr>
            <p:ph type="sldImg"/>
          </p:nvPr>
        </p:nvSpPr>
        <p:spPr>
          <a:ln/>
        </p:spPr>
      </p:sp>
      <p:sp>
        <p:nvSpPr>
          <p:cNvPr id="6686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ChangeArrowheads="1" noTextEdit="1"/>
          </p:cNvSpPr>
          <p:nvPr>
            <p:ph type="sldImg"/>
          </p:nvPr>
        </p:nvSpPr>
        <p:spPr>
          <a:ln/>
        </p:spPr>
      </p:sp>
      <p:sp>
        <p:nvSpPr>
          <p:cNvPr id="6696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ChangeArrowheads="1" noTextEdit="1"/>
          </p:cNvSpPr>
          <p:nvPr>
            <p:ph type="sldImg"/>
          </p:nvPr>
        </p:nvSpPr>
        <p:spPr>
          <a:ln/>
        </p:spPr>
      </p:sp>
      <p:sp>
        <p:nvSpPr>
          <p:cNvPr id="6707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ChangeArrowheads="1" noTextEdit="1"/>
          </p:cNvSpPr>
          <p:nvPr>
            <p:ph type="sldImg"/>
          </p:nvPr>
        </p:nvSpPr>
        <p:spPr>
          <a:ln/>
        </p:spPr>
      </p:sp>
      <p:sp>
        <p:nvSpPr>
          <p:cNvPr id="6717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ChangeArrowheads="1" noTextEdit="1"/>
          </p:cNvSpPr>
          <p:nvPr>
            <p:ph type="sldImg"/>
          </p:nvPr>
        </p:nvSpPr>
        <p:spPr>
          <a:ln/>
        </p:spPr>
      </p:sp>
      <p:sp>
        <p:nvSpPr>
          <p:cNvPr id="4085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ChangeArrowheads="1" noTextEdit="1"/>
          </p:cNvSpPr>
          <p:nvPr>
            <p:ph type="sldImg"/>
          </p:nvPr>
        </p:nvSpPr>
        <p:spPr>
          <a:ln/>
        </p:spPr>
      </p:sp>
      <p:sp>
        <p:nvSpPr>
          <p:cNvPr id="6727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ChangeArrowheads="1" noTextEdit="1"/>
          </p:cNvSpPr>
          <p:nvPr>
            <p:ph type="sldImg"/>
          </p:nvPr>
        </p:nvSpPr>
        <p:spPr>
          <a:ln/>
        </p:spPr>
      </p:sp>
      <p:sp>
        <p:nvSpPr>
          <p:cNvPr id="6737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ChangeArrowheads="1" noTextEdit="1"/>
          </p:cNvSpPr>
          <p:nvPr>
            <p:ph type="sldImg"/>
          </p:nvPr>
        </p:nvSpPr>
        <p:spPr>
          <a:ln/>
        </p:spPr>
      </p:sp>
      <p:sp>
        <p:nvSpPr>
          <p:cNvPr id="6748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ChangeArrowheads="1" noTextEdit="1"/>
          </p:cNvSpPr>
          <p:nvPr>
            <p:ph type="sldImg"/>
          </p:nvPr>
        </p:nvSpPr>
        <p:spPr>
          <a:ln/>
        </p:spPr>
      </p:sp>
      <p:sp>
        <p:nvSpPr>
          <p:cNvPr id="6758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ChangeArrowheads="1" noTextEdit="1"/>
          </p:cNvSpPr>
          <p:nvPr>
            <p:ph type="sldImg"/>
          </p:nvPr>
        </p:nvSpPr>
        <p:spPr>
          <a:ln/>
        </p:spPr>
      </p:sp>
      <p:sp>
        <p:nvSpPr>
          <p:cNvPr id="6768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ChangeArrowheads="1" noTextEdit="1"/>
          </p:cNvSpPr>
          <p:nvPr>
            <p:ph type="sldImg"/>
          </p:nvPr>
        </p:nvSpPr>
        <p:spPr>
          <a:ln/>
        </p:spPr>
      </p:sp>
      <p:sp>
        <p:nvSpPr>
          <p:cNvPr id="6778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ChangeArrowheads="1" noTextEdit="1"/>
          </p:cNvSpPr>
          <p:nvPr>
            <p:ph type="sldImg"/>
          </p:nvPr>
        </p:nvSpPr>
        <p:spPr>
          <a:ln/>
        </p:spPr>
      </p:sp>
      <p:sp>
        <p:nvSpPr>
          <p:cNvPr id="6789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ChangeArrowheads="1" noTextEdit="1"/>
          </p:cNvSpPr>
          <p:nvPr>
            <p:ph type="sldImg"/>
          </p:nvPr>
        </p:nvSpPr>
        <p:spPr>
          <a:ln/>
        </p:spPr>
      </p:sp>
      <p:sp>
        <p:nvSpPr>
          <p:cNvPr id="6799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ChangeArrowheads="1" noTextEdit="1"/>
          </p:cNvSpPr>
          <p:nvPr>
            <p:ph type="sldImg"/>
          </p:nvPr>
        </p:nvSpPr>
        <p:spPr>
          <a:ln/>
        </p:spPr>
      </p:sp>
      <p:sp>
        <p:nvSpPr>
          <p:cNvPr id="4096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ChangeArrowheads="1" noTextEdit="1"/>
          </p:cNvSpPr>
          <p:nvPr>
            <p:ph type="sldImg"/>
          </p:nvPr>
        </p:nvSpPr>
        <p:spPr>
          <a:ln/>
        </p:spPr>
      </p:sp>
      <p:sp>
        <p:nvSpPr>
          <p:cNvPr id="6809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ChangeArrowheads="1" noTextEdit="1"/>
          </p:cNvSpPr>
          <p:nvPr>
            <p:ph type="sldImg"/>
          </p:nvPr>
        </p:nvSpPr>
        <p:spPr>
          <a:ln/>
        </p:spPr>
      </p:sp>
      <p:sp>
        <p:nvSpPr>
          <p:cNvPr id="6819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ChangeArrowheads="1" noTextEdit="1"/>
          </p:cNvSpPr>
          <p:nvPr>
            <p:ph type="sldImg"/>
          </p:nvPr>
        </p:nvSpPr>
        <p:spPr>
          <a:ln/>
        </p:spPr>
      </p:sp>
      <p:sp>
        <p:nvSpPr>
          <p:cNvPr id="6830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ChangeArrowheads="1" noTextEdit="1"/>
          </p:cNvSpPr>
          <p:nvPr>
            <p:ph type="sldImg"/>
          </p:nvPr>
        </p:nvSpPr>
        <p:spPr>
          <a:ln/>
        </p:spPr>
      </p:sp>
      <p:sp>
        <p:nvSpPr>
          <p:cNvPr id="6840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ChangeArrowheads="1" noTextEdit="1"/>
          </p:cNvSpPr>
          <p:nvPr>
            <p:ph type="sldImg"/>
          </p:nvPr>
        </p:nvSpPr>
        <p:spPr>
          <a:ln/>
        </p:spPr>
      </p:sp>
      <p:sp>
        <p:nvSpPr>
          <p:cNvPr id="6850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ChangeArrowheads="1" noTextEdit="1"/>
          </p:cNvSpPr>
          <p:nvPr>
            <p:ph type="sldImg"/>
          </p:nvPr>
        </p:nvSpPr>
        <p:spPr>
          <a:ln/>
        </p:spPr>
      </p:sp>
      <p:sp>
        <p:nvSpPr>
          <p:cNvPr id="6860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ChangeArrowheads="1" noTextEdit="1"/>
          </p:cNvSpPr>
          <p:nvPr>
            <p:ph type="sldImg"/>
          </p:nvPr>
        </p:nvSpPr>
        <p:spPr>
          <a:ln/>
        </p:spPr>
      </p:sp>
      <p:sp>
        <p:nvSpPr>
          <p:cNvPr id="6871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ChangeArrowheads="1" noTextEdit="1"/>
          </p:cNvSpPr>
          <p:nvPr>
            <p:ph type="sldImg"/>
          </p:nvPr>
        </p:nvSpPr>
        <p:spPr>
          <a:ln/>
        </p:spPr>
      </p:sp>
      <p:sp>
        <p:nvSpPr>
          <p:cNvPr id="688131"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ChangeArrowheads="1" noTextEdit="1"/>
          </p:cNvSpPr>
          <p:nvPr>
            <p:ph type="sldImg"/>
          </p:nvPr>
        </p:nvSpPr>
        <p:spPr>
          <a:ln/>
        </p:spPr>
      </p:sp>
      <p:sp>
        <p:nvSpPr>
          <p:cNvPr id="4106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ChangeArrowheads="1" noTextEdit="1"/>
          </p:cNvSpPr>
          <p:nvPr>
            <p:ph type="sldImg"/>
          </p:nvPr>
        </p:nvSpPr>
        <p:spPr>
          <a:ln/>
        </p:spPr>
      </p:sp>
      <p:sp>
        <p:nvSpPr>
          <p:cNvPr id="6891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ChangeArrowheads="1" noTextEdit="1"/>
          </p:cNvSpPr>
          <p:nvPr>
            <p:ph type="sldImg"/>
          </p:nvPr>
        </p:nvSpPr>
        <p:spPr>
          <a:ln/>
        </p:spPr>
      </p:sp>
      <p:sp>
        <p:nvSpPr>
          <p:cNvPr id="6901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ChangeArrowheads="1" noTextEdit="1"/>
          </p:cNvSpPr>
          <p:nvPr>
            <p:ph type="sldImg"/>
          </p:nvPr>
        </p:nvSpPr>
        <p:spPr>
          <a:ln/>
        </p:spPr>
      </p:sp>
      <p:sp>
        <p:nvSpPr>
          <p:cNvPr id="6912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ChangeArrowheads="1" noTextEdit="1"/>
          </p:cNvSpPr>
          <p:nvPr>
            <p:ph type="sldImg"/>
          </p:nvPr>
        </p:nvSpPr>
        <p:spPr>
          <a:ln/>
        </p:spPr>
      </p:sp>
      <p:sp>
        <p:nvSpPr>
          <p:cNvPr id="6922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ChangeArrowheads="1" noTextEdit="1"/>
          </p:cNvSpPr>
          <p:nvPr>
            <p:ph type="sldImg"/>
          </p:nvPr>
        </p:nvSpPr>
        <p:spPr>
          <a:ln/>
        </p:spPr>
      </p:sp>
      <p:sp>
        <p:nvSpPr>
          <p:cNvPr id="6932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ChangeArrowheads="1" noTextEdit="1"/>
          </p:cNvSpPr>
          <p:nvPr>
            <p:ph type="sldImg"/>
          </p:nvPr>
        </p:nvSpPr>
        <p:spPr>
          <a:ln/>
        </p:spPr>
      </p:sp>
      <p:sp>
        <p:nvSpPr>
          <p:cNvPr id="6942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ChangeArrowheads="1" noTextEdit="1"/>
          </p:cNvSpPr>
          <p:nvPr>
            <p:ph type="sldImg"/>
          </p:nvPr>
        </p:nvSpPr>
        <p:spPr>
          <a:ln/>
        </p:spPr>
      </p:sp>
      <p:sp>
        <p:nvSpPr>
          <p:cNvPr id="6952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ChangeArrowheads="1" noTextEdit="1"/>
          </p:cNvSpPr>
          <p:nvPr>
            <p:ph type="sldImg"/>
          </p:nvPr>
        </p:nvSpPr>
        <p:spPr>
          <a:ln/>
        </p:spPr>
      </p:sp>
      <p:sp>
        <p:nvSpPr>
          <p:cNvPr id="6963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ChangeArrowheads="1" noTextEdit="1"/>
          </p:cNvSpPr>
          <p:nvPr>
            <p:ph type="sldImg"/>
          </p:nvPr>
        </p:nvSpPr>
        <p:spPr>
          <a:ln/>
        </p:spPr>
      </p:sp>
      <p:sp>
        <p:nvSpPr>
          <p:cNvPr id="6973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ChangeArrowheads="1" noTextEdit="1"/>
          </p:cNvSpPr>
          <p:nvPr>
            <p:ph type="sldImg"/>
          </p:nvPr>
        </p:nvSpPr>
        <p:spPr>
          <a:ln/>
        </p:spPr>
      </p:sp>
      <p:sp>
        <p:nvSpPr>
          <p:cNvPr id="6983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noTextEdit="1"/>
          </p:cNvSpPr>
          <p:nvPr>
            <p:ph type="sldImg"/>
          </p:nvPr>
        </p:nvSpPr>
        <p:spPr>
          <a:ln/>
        </p:spPr>
      </p:sp>
      <p:sp>
        <p:nvSpPr>
          <p:cNvPr id="4116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ChangeArrowheads="1" noTextEdit="1"/>
          </p:cNvSpPr>
          <p:nvPr>
            <p:ph type="sldImg"/>
          </p:nvPr>
        </p:nvSpPr>
        <p:spPr>
          <a:ln/>
        </p:spPr>
      </p:sp>
      <p:sp>
        <p:nvSpPr>
          <p:cNvPr id="6993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ChangeArrowheads="1" noTextEdit="1"/>
          </p:cNvSpPr>
          <p:nvPr>
            <p:ph type="sldImg"/>
          </p:nvPr>
        </p:nvSpPr>
        <p:spPr>
          <a:ln/>
        </p:spPr>
      </p:sp>
      <p:sp>
        <p:nvSpPr>
          <p:cNvPr id="7004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ChangeArrowheads="1" noTextEdit="1"/>
          </p:cNvSpPr>
          <p:nvPr>
            <p:ph type="sldImg"/>
          </p:nvPr>
        </p:nvSpPr>
        <p:spPr>
          <a:ln/>
        </p:spPr>
      </p:sp>
      <p:sp>
        <p:nvSpPr>
          <p:cNvPr id="7014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ChangeArrowheads="1" noTextEdit="1"/>
          </p:cNvSpPr>
          <p:nvPr>
            <p:ph type="sldImg"/>
          </p:nvPr>
        </p:nvSpPr>
        <p:spPr>
          <a:ln/>
        </p:spPr>
      </p:sp>
      <p:sp>
        <p:nvSpPr>
          <p:cNvPr id="7024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ChangeArrowheads="1" noTextEdit="1"/>
          </p:cNvSpPr>
          <p:nvPr>
            <p:ph type="sldImg"/>
          </p:nvPr>
        </p:nvSpPr>
        <p:spPr>
          <a:ln/>
        </p:spPr>
      </p:sp>
      <p:sp>
        <p:nvSpPr>
          <p:cNvPr id="7034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ChangeArrowheads="1" noTextEdit="1"/>
          </p:cNvSpPr>
          <p:nvPr>
            <p:ph type="sldImg"/>
          </p:nvPr>
        </p:nvSpPr>
        <p:spPr>
          <a:ln/>
        </p:spPr>
      </p:sp>
      <p:sp>
        <p:nvSpPr>
          <p:cNvPr id="704515"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ChangeArrowheads="1" noTextEdit="1"/>
          </p:cNvSpPr>
          <p:nvPr>
            <p:ph type="sldImg"/>
          </p:nvPr>
        </p:nvSpPr>
        <p:spPr>
          <a:ln/>
        </p:spPr>
      </p:sp>
      <p:sp>
        <p:nvSpPr>
          <p:cNvPr id="7055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ChangeArrowheads="1" noTextEdit="1"/>
          </p:cNvSpPr>
          <p:nvPr>
            <p:ph type="sldImg"/>
          </p:nvPr>
        </p:nvSpPr>
        <p:spPr>
          <a:ln/>
        </p:spPr>
      </p:sp>
      <p:sp>
        <p:nvSpPr>
          <p:cNvPr id="7065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ChangeArrowheads="1" noTextEdit="1"/>
          </p:cNvSpPr>
          <p:nvPr>
            <p:ph type="sldImg"/>
          </p:nvPr>
        </p:nvSpPr>
        <p:spPr>
          <a:ln/>
        </p:spPr>
      </p:sp>
      <p:sp>
        <p:nvSpPr>
          <p:cNvPr id="7075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ChangeArrowheads="1" noTextEdit="1"/>
          </p:cNvSpPr>
          <p:nvPr>
            <p:ph type="sldImg"/>
          </p:nvPr>
        </p:nvSpPr>
        <p:spPr>
          <a:ln/>
        </p:spPr>
      </p:sp>
      <p:sp>
        <p:nvSpPr>
          <p:cNvPr id="7086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ChangeArrowheads="1" noTextEdit="1"/>
          </p:cNvSpPr>
          <p:nvPr>
            <p:ph type="sldImg"/>
          </p:nvPr>
        </p:nvSpPr>
        <p:spPr>
          <a:ln/>
        </p:spPr>
      </p:sp>
      <p:sp>
        <p:nvSpPr>
          <p:cNvPr id="4126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ChangeArrowheads="1" noTextEdit="1"/>
          </p:cNvSpPr>
          <p:nvPr>
            <p:ph type="sldImg"/>
          </p:nvPr>
        </p:nvSpPr>
        <p:spPr>
          <a:ln/>
        </p:spPr>
      </p:sp>
      <p:sp>
        <p:nvSpPr>
          <p:cNvPr id="7096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ChangeArrowheads="1" noTextEdit="1"/>
          </p:cNvSpPr>
          <p:nvPr>
            <p:ph type="sldImg"/>
          </p:nvPr>
        </p:nvSpPr>
        <p:spPr>
          <a:ln/>
        </p:spPr>
      </p:sp>
      <p:sp>
        <p:nvSpPr>
          <p:cNvPr id="7106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ChangeArrowheads="1" noTextEdit="1"/>
          </p:cNvSpPr>
          <p:nvPr>
            <p:ph type="sldImg"/>
          </p:nvPr>
        </p:nvSpPr>
        <p:spPr>
          <a:ln/>
        </p:spPr>
      </p:sp>
      <p:sp>
        <p:nvSpPr>
          <p:cNvPr id="7116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ChangeArrowheads="1" noTextEdit="1"/>
          </p:cNvSpPr>
          <p:nvPr>
            <p:ph type="sldImg"/>
          </p:nvPr>
        </p:nvSpPr>
        <p:spPr>
          <a:ln/>
        </p:spPr>
      </p:sp>
      <p:sp>
        <p:nvSpPr>
          <p:cNvPr id="7127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ChangeArrowheads="1" noTextEdit="1"/>
          </p:cNvSpPr>
          <p:nvPr>
            <p:ph type="sldImg"/>
          </p:nvPr>
        </p:nvSpPr>
        <p:spPr>
          <a:ln/>
        </p:spPr>
      </p:sp>
      <p:sp>
        <p:nvSpPr>
          <p:cNvPr id="7137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ChangeArrowheads="1" noTextEdit="1"/>
          </p:cNvSpPr>
          <p:nvPr>
            <p:ph type="sldImg"/>
          </p:nvPr>
        </p:nvSpPr>
        <p:spPr>
          <a:ln/>
        </p:spPr>
      </p:sp>
      <p:sp>
        <p:nvSpPr>
          <p:cNvPr id="7147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ChangeArrowheads="1" noTextEdit="1"/>
          </p:cNvSpPr>
          <p:nvPr>
            <p:ph type="sldImg"/>
          </p:nvPr>
        </p:nvSpPr>
        <p:spPr>
          <a:ln/>
        </p:spPr>
      </p:sp>
      <p:sp>
        <p:nvSpPr>
          <p:cNvPr id="7157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ChangeArrowheads="1" noTextEdit="1"/>
          </p:cNvSpPr>
          <p:nvPr>
            <p:ph type="sldImg"/>
          </p:nvPr>
        </p:nvSpPr>
        <p:spPr>
          <a:ln/>
        </p:spPr>
      </p:sp>
      <p:sp>
        <p:nvSpPr>
          <p:cNvPr id="7168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ChangeArrowheads="1" noTextEdit="1"/>
          </p:cNvSpPr>
          <p:nvPr>
            <p:ph type="sldImg"/>
          </p:nvPr>
        </p:nvSpPr>
        <p:spPr>
          <a:ln/>
        </p:spPr>
      </p:sp>
      <p:sp>
        <p:nvSpPr>
          <p:cNvPr id="7178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ChangeArrowheads="1" noTextEdit="1"/>
          </p:cNvSpPr>
          <p:nvPr>
            <p:ph type="sldImg"/>
          </p:nvPr>
        </p:nvSpPr>
        <p:spPr>
          <a:ln/>
        </p:spPr>
      </p:sp>
      <p:sp>
        <p:nvSpPr>
          <p:cNvPr id="7188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noTextEdit="1"/>
          </p:cNvSpPr>
          <p:nvPr>
            <p:ph type="sldImg"/>
          </p:nvPr>
        </p:nvSpPr>
        <p:spPr>
          <a:ln/>
        </p:spPr>
      </p:sp>
      <p:sp>
        <p:nvSpPr>
          <p:cNvPr id="4136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ChangeArrowheads="1" noTextEdit="1"/>
          </p:cNvSpPr>
          <p:nvPr>
            <p:ph type="sldImg"/>
          </p:nvPr>
        </p:nvSpPr>
        <p:spPr>
          <a:ln/>
        </p:spPr>
      </p:sp>
      <p:sp>
        <p:nvSpPr>
          <p:cNvPr id="7198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ChangeArrowheads="1" noTextEdit="1"/>
          </p:cNvSpPr>
          <p:nvPr>
            <p:ph type="sldImg"/>
          </p:nvPr>
        </p:nvSpPr>
        <p:spPr>
          <a:ln/>
        </p:spPr>
      </p:sp>
      <p:sp>
        <p:nvSpPr>
          <p:cNvPr id="7208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ChangeArrowheads="1" noTextEdit="1"/>
          </p:cNvSpPr>
          <p:nvPr>
            <p:ph type="sldImg"/>
          </p:nvPr>
        </p:nvSpPr>
        <p:spPr>
          <a:ln/>
        </p:spPr>
      </p:sp>
      <p:sp>
        <p:nvSpPr>
          <p:cNvPr id="721923"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ChangeArrowheads="1" noTextEdit="1"/>
          </p:cNvSpPr>
          <p:nvPr>
            <p:ph type="sldImg"/>
          </p:nvPr>
        </p:nvSpPr>
        <p:spPr>
          <a:ln/>
        </p:spPr>
      </p:sp>
      <p:sp>
        <p:nvSpPr>
          <p:cNvPr id="4147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ChangeArrowheads="1" noTextEdit="1"/>
          </p:cNvSpPr>
          <p:nvPr>
            <p:ph type="sldImg"/>
          </p:nvPr>
        </p:nvSpPr>
        <p:spPr>
          <a:ln/>
        </p:spPr>
      </p:sp>
      <p:sp>
        <p:nvSpPr>
          <p:cNvPr id="4157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ChangeArrowheads="1" noTextEdit="1"/>
          </p:cNvSpPr>
          <p:nvPr>
            <p:ph type="sldImg"/>
          </p:nvPr>
        </p:nvSpPr>
        <p:spPr>
          <a:ln/>
        </p:spPr>
      </p:sp>
      <p:sp>
        <p:nvSpPr>
          <p:cNvPr id="4167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ChangeArrowheads="1" noTextEdit="1"/>
          </p:cNvSpPr>
          <p:nvPr>
            <p:ph type="sldImg"/>
          </p:nvPr>
        </p:nvSpPr>
        <p:spPr>
          <a:ln/>
        </p:spPr>
      </p:sp>
      <p:sp>
        <p:nvSpPr>
          <p:cNvPr id="3809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ChangeArrowheads="1" noTextEdit="1"/>
          </p:cNvSpPr>
          <p:nvPr>
            <p:ph type="sldImg"/>
          </p:nvPr>
        </p:nvSpPr>
        <p:spPr>
          <a:ln/>
        </p:spPr>
      </p:sp>
      <p:sp>
        <p:nvSpPr>
          <p:cNvPr id="4177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ChangeArrowheads="1" noTextEdit="1"/>
          </p:cNvSpPr>
          <p:nvPr>
            <p:ph type="sldImg"/>
          </p:nvPr>
        </p:nvSpPr>
        <p:spPr>
          <a:ln/>
        </p:spPr>
      </p:sp>
      <p:sp>
        <p:nvSpPr>
          <p:cNvPr id="4188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ChangeArrowheads="1" noTextEdit="1"/>
          </p:cNvSpPr>
          <p:nvPr>
            <p:ph type="sldImg"/>
          </p:nvPr>
        </p:nvSpPr>
        <p:spPr>
          <a:ln/>
        </p:spPr>
      </p:sp>
      <p:sp>
        <p:nvSpPr>
          <p:cNvPr id="4198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noTextEdit="1"/>
          </p:cNvSpPr>
          <p:nvPr>
            <p:ph type="sldImg"/>
          </p:nvPr>
        </p:nvSpPr>
        <p:spPr>
          <a:ln/>
        </p:spPr>
      </p:sp>
      <p:sp>
        <p:nvSpPr>
          <p:cNvPr id="4208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ChangeArrowheads="1" noTextEdit="1"/>
          </p:cNvSpPr>
          <p:nvPr>
            <p:ph type="sldImg"/>
          </p:nvPr>
        </p:nvSpPr>
        <p:spPr>
          <a:ln/>
        </p:spPr>
      </p:sp>
      <p:sp>
        <p:nvSpPr>
          <p:cNvPr id="4218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ChangeArrowheads="1" noTextEdit="1"/>
          </p:cNvSpPr>
          <p:nvPr>
            <p:ph type="sldImg"/>
          </p:nvPr>
        </p:nvSpPr>
        <p:spPr>
          <a:ln/>
        </p:spPr>
      </p:sp>
      <p:sp>
        <p:nvSpPr>
          <p:cNvPr id="4229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ChangeArrowheads="1" noTextEdit="1"/>
          </p:cNvSpPr>
          <p:nvPr>
            <p:ph type="sldImg"/>
          </p:nvPr>
        </p:nvSpPr>
        <p:spPr>
          <a:ln/>
        </p:spPr>
      </p:sp>
      <p:sp>
        <p:nvSpPr>
          <p:cNvPr id="4239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ChangeArrowheads="1" noTextEdit="1"/>
          </p:cNvSpPr>
          <p:nvPr>
            <p:ph type="sldImg"/>
          </p:nvPr>
        </p:nvSpPr>
        <p:spPr>
          <a:ln/>
        </p:spPr>
      </p:sp>
      <p:sp>
        <p:nvSpPr>
          <p:cNvPr id="4249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ChangeArrowheads="1" noTextEdit="1"/>
          </p:cNvSpPr>
          <p:nvPr>
            <p:ph type="sldImg"/>
          </p:nvPr>
        </p:nvSpPr>
        <p:spPr>
          <a:ln/>
        </p:spPr>
      </p:sp>
      <p:sp>
        <p:nvSpPr>
          <p:cNvPr id="4259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ChangeArrowheads="1" noTextEdit="1"/>
          </p:cNvSpPr>
          <p:nvPr>
            <p:ph type="sldImg"/>
          </p:nvPr>
        </p:nvSpPr>
        <p:spPr>
          <a:ln/>
        </p:spPr>
      </p:sp>
      <p:sp>
        <p:nvSpPr>
          <p:cNvPr id="4270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ChangeArrowheads="1" noTextEdit="1"/>
          </p:cNvSpPr>
          <p:nvPr>
            <p:ph type="sldImg"/>
          </p:nvPr>
        </p:nvSpPr>
        <p:spPr>
          <a:ln/>
        </p:spPr>
      </p:sp>
      <p:sp>
        <p:nvSpPr>
          <p:cNvPr id="3819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ChangeArrowheads="1" noTextEdit="1"/>
          </p:cNvSpPr>
          <p:nvPr>
            <p:ph type="sldImg"/>
          </p:nvPr>
        </p:nvSpPr>
        <p:spPr>
          <a:ln/>
        </p:spPr>
      </p:sp>
      <p:sp>
        <p:nvSpPr>
          <p:cNvPr id="4280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ChangeArrowheads="1" noTextEdit="1"/>
          </p:cNvSpPr>
          <p:nvPr>
            <p:ph type="sldImg"/>
          </p:nvPr>
        </p:nvSpPr>
        <p:spPr>
          <a:ln/>
        </p:spPr>
      </p:sp>
      <p:sp>
        <p:nvSpPr>
          <p:cNvPr id="4290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ChangeArrowheads="1" noTextEdit="1"/>
          </p:cNvSpPr>
          <p:nvPr>
            <p:ph type="sldImg"/>
          </p:nvPr>
        </p:nvSpPr>
        <p:spPr>
          <a:ln/>
        </p:spPr>
      </p:sp>
      <p:sp>
        <p:nvSpPr>
          <p:cNvPr id="4300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ChangeArrowheads="1" noTextEdit="1"/>
          </p:cNvSpPr>
          <p:nvPr>
            <p:ph type="sldImg"/>
          </p:nvPr>
        </p:nvSpPr>
        <p:spPr>
          <a:ln/>
        </p:spPr>
      </p:sp>
      <p:sp>
        <p:nvSpPr>
          <p:cNvPr id="4311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ChangeArrowheads="1" noTextEdit="1"/>
          </p:cNvSpPr>
          <p:nvPr>
            <p:ph type="sldImg"/>
          </p:nvPr>
        </p:nvSpPr>
        <p:spPr>
          <a:ln/>
        </p:spPr>
      </p:sp>
      <p:sp>
        <p:nvSpPr>
          <p:cNvPr id="4321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ChangeArrowheads="1" noTextEdit="1"/>
          </p:cNvSpPr>
          <p:nvPr>
            <p:ph type="sldImg"/>
          </p:nvPr>
        </p:nvSpPr>
        <p:spPr>
          <a:ln/>
        </p:spPr>
      </p:sp>
      <p:sp>
        <p:nvSpPr>
          <p:cNvPr id="4331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ChangeArrowheads="1" noTextEdit="1"/>
          </p:cNvSpPr>
          <p:nvPr>
            <p:ph type="sldImg"/>
          </p:nvPr>
        </p:nvSpPr>
        <p:spPr>
          <a:ln/>
        </p:spPr>
      </p:sp>
      <p:sp>
        <p:nvSpPr>
          <p:cNvPr id="4341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ChangeArrowheads="1" noTextEdit="1"/>
          </p:cNvSpPr>
          <p:nvPr>
            <p:ph type="sldImg"/>
          </p:nvPr>
        </p:nvSpPr>
        <p:spPr>
          <a:ln/>
        </p:spPr>
      </p:sp>
      <p:sp>
        <p:nvSpPr>
          <p:cNvPr id="4352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ChangeArrowheads="1" noTextEdit="1"/>
          </p:cNvSpPr>
          <p:nvPr>
            <p:ph type="sldImg"/>
          </p:nvPr>
        </p:nvSpPr>
        <p:spPr>
          <a:ln/>
        </p:spPr>
      </p:sp>
      <p:sp>
        <p:nvSpPr>
          <p:cNvPr id="4362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ChangeArrowheads="1" noTextEdit="1"/>
          </p:cNvSpPr>
          <p:nvPr>
            <p:ph type="sldImg"/>
          </p:nvPr>
        </p:nvSpPr>
        <p:spPr>
          <a:ln/>
        </p:spPr>
      </p:sp>
      <p:sp>
        <p:nvSpPr>
          <p:cNvPr id="4372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ChangeArrowheads="1" noTextEdit="1"/>
          </p:cNvSpPr>
          <p:nvPr>
            <p:ph type="sldImg"/>
          </p:nvPr>
        </p:nvSpPr>
        <p:spPr>
          <a:ln/>
        </p:spPr>
      </p:sp>
      <p:sp>
        <p:nvSpPr>
          <p:cNvPr id="3829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ChangeArrowheads="1" noTextEdit="1"/>
          </p:cNvSpPr>
          <p:nvPr>
            <p:ph type="sldImg"/>
          </p:nvPr>
        </p:nvSpPr>
        <p:spPr>
          <a:ln/>
        </p:spPr>
      </p:sp>
      <p:sp>
        <p:nvSpPr>
          <p:cNvPr id="4382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ChangeArrowheads="1" noTextEdit="1"/>
          </p:cNvSpPr>
          <p:nvPr>
            <p:ph type="sldImg"/>
          </p:nvPr>
        </p:nvSpPr>
        <p:spPr>
          <a:ln/>
        </p:spPr>
      </p:sp>
      <p:sp>
        <p:nvSpPr>
          <p:cNvPr id="4392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ChangeArrowheads="1" noTextEdit="1"/>
          </p:cNvSpPr>
          <p:nvPr>
            <p:ph type="sldImg"/>
          </p:nvPr>
        </p:nvSpPr>
        <p:spPr>
          <a:ln/>
        </p:spPr>
      </p:sp>
      <p:sp>
        <p:nvSpPr>
          <p:cNvPr id="4403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ChangeArrowheads="1" noTextEdit="1"/>
          </p:cNvSpPr>
          <p:nvPr>
            <p:ph type="sldImg"/>
          </p:nvPr>
        </p:nvSpPr>
        <p:spPr>
          <a:ln/>
        </p:spPr>
      </p:sp>
      <p:sp>
        <p:nvSpPr>
          <p:cNvPr id="4413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ChangeArrowheads="1" noTextEdit="1"/>
          </p:cNvSpPr>
          <p:nvPr>
            <p:ph type="sldImg"/>
          </p:nvPr>
        </p:nvSpPr>
        <p:spPr>
          <a:ln/>
        </p:spPr>
      </p:sp>
      <p:sp>
        <p:nvSpPr>
          <p:cNvPr id="4423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ChangeArrowheads="1" noTextEdit="1"/>
          </p:cNvSpPr>
          <p:nvPr>
            <p:ph type="sldImg"/>
          </p:nvPr>
        </p:nvSpPr>
        <p:spPr>
          <a:ln/>
        </p:spPr>
      </p:sp>
      <p:sp>
        <p:nvSpPr>
          <p:cNvPr id="4433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ChangeArrowheads="1" noTextEdit="1"/>
          </p:cNvSpPr>
          <p:nvPr>
            <p:ph type="sldImg"/>
          </p:nvPr>
        </p:nvSpPr>
        <p:spPr>
          <a:ln/>
        </p:spPr>
      </p:sp>
      <p:sp>
        <p:nvSpPr>
          <p:cNvPr id="4444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ChangeArrowheads="1" noTextEdit="1"/>
          </p:cNvSpPr>
          <p:nvPr>
            <p:ph type="sldImg"/>
          </p:nvPr>
        </p:nvSpPr>
        <p:spPr>
          <a:ln/>
        </p:spPr>
      </p:sp>
      <p:sp>
        <p:nvSpPr>
          <p:cNvPr id="4454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ChangeArrowheads="1" noTextEdit="1"/>
          </p:cNvSpPr>
          <p:nvPr>
            <p:ph type="sldImg"/>
          </p:nvPr>
        </p:nvSpPr>
        <p:spPr>
          <a:ln/>
        </p:spPr>
      </p:sp>
      <p:sp>
        <p:nvSpPr>
          <p:cNvPr id="4464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ChangeArrowheads="1" noTextEdit="1"/>
          </p:cNvSpPr>
          <p:nvPr>
            <p:ph type="sldImg"/>
          </p:nvPr>
        </p:nvSpPr>
        <p:spPr>
          <a:ln/>
        </p:spPr>
      </p:sp>
      <p:sp>
        <p:nvSpPr>
          <p:cNvPr id="4474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ChangeArrowheads="1" noTextEdit="1"/>
          </p:cNvSpPr>
          <p:nvPr>
            <p:ph type="sldImg"/>
          </p:nvPr>
        </p:nvSpPr>
        <p:spPr>
          <a:ln/>
        </p:spPr>
      </p:sp>
      <p:sp>
        <p:nvSpPr>
          <p:cNvPr id="384003" name="Rectangle 3"/>
          <p:cNvSpPr>
            <a:spLocks noGrp="1" noChangeArrowheads="1"/>
          </p:cNvSpPr>
          <p:nvPr>
            <p:ph type="body" idx="1"/>
          </p:nvPr>
        </p:nvSpPr>
        <p:spPr>
          <a:noFill/>
          <a:ln/>
        </p:spPr>
        <p:txBody>
          <a:bodyPr/>
          <a:lstStyle/>
          <a:p>
            <a:pPr eaLnBrk="1" hangingPunct="1"/>
            <a:endParaRPr lang="ms-MY"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ChangeArrowheads="1" noTextEdit="1"/>
          </p:cNvSpPr>
          <p:nvPr>
            <p:ph type="sldImg"/>
          </p:nvPr>
        </p:nvSpPr>
        <p:spPr>
          <a:ln/>
        </p:spPr>
      </p:sp>
      <p:sp>
        <p:nvSpPr>
          <p:cNvPr id="4485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ChangeArrowheads="1" noTextEdit="1"/>
          </p:cNvSpPr>
          <p:nvPr>
            <p:ph type="sldImg"/>
          </p:nvPr>
        </p:nvSpPr>
        <p:spPr>
          <a:ln/>
        </p:spPr>
      </p:sp>
      <p:sp>
        <p:nvSpPr>
          <p:cNvPr id="4495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noTextEdit="1"/>
          </p:cNvSpPr>
          <p:nvPr>
            <p:ph type="sldImg"/>
          </p:nvPr>
        </p:nvSpPr>
        <p:spPr>
          <a:ln/>
        </p:spPr>
      </p:sp>
      <p:sp>
        <p:nvSpPr>
          <p:cNvPr id="4505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ChangeArrowheads="1" noTextEdit="1"/>
          </p:cNvSpPr>
          <p:nvPr>
            <p:ph type="sldImg"/>
          </p:nvPr>
        </p:nvSpPr>
        <p:spPr>
          <a:ln/>
        </p:spPr>
      </p:sp>
      <p:sp>
        <p:nvSpPr>
          <p:cNvPr id="4515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ChangeArrowheads="1" noTextEdit="1"/>
          </p:cNvSpPr>
          <p:nvPr>
            <p:ph type="sldImg"/>
          </p:nvPr>
        </p:nvSpPr>
        <p:spPr>
          <a:ln/>
        </p:spPr>
      </p:sp>
      <p:sp>
        <p:nvSpPr>
          <p:cNvPr id="4526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ChangeArrowheads="1" noTextEdit="1"/>
          </p:cNvSpPr>
          <p:nvPr>
            <p:ph type="sldImg"/>
          </p:nvPr>
        </p:nvSpPr>
        <p:spPr>
          <a:ln/>
        </p:spPr>
      </p:sp>
      <p:sp>
        <p:nvSpPr>
          <p:cNvPr id="4536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ChangeArrowheads="1" noTextEdit="1"/>
          </p:cNvSpPr>
          <p:nvPr>
            <p:ph type="sldImg"/>
          </p:nvPr>
        </p:nvSpPr>
        <p:spPr>
          <a:ln/>
        </p:spPr>
      </p:sp>
      <p:sp>
        <p:nvSpPr>
          <p:cNvPr id="4546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ChangeArrowheads="1" noTextEdit="1"/>
          </p:cNvSpPr>
          <p:nvPr>
            <p:ph type="sldImg"/>
          </p:nvPr>
        </p:nvSpPr>
        <p:spPr>
          <a:ln/>
        </p:spPr>
      </p:sp>
      <p:sp>
        <p:nvSpPr>
          <p:cNvPr id="4556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ChangeArrowheads="1" noTextEdit="1"/>
          </p:cNvSpPr>
          <p:nvPr>
            <p:ph type="sldImg"/>
          </p:nvPr>
        </p:nvSpPr>
        <p:spPr>
          <a:ln/>
        </p:spPr>
      </p:sp>
      <p:sp>
        <p:nvSpPr>
          <p:cNvPr id="45670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ChangeArrowheads="1" noTextEdit="1"/>
          </p:cNvSpPr>
          <p:nvPr>
            <p:ph type="sldImg"/>
          </p:nvPr>
        </p:nvSpPr>
        <p:spPr>
          <a:ln/>
        </p:spPr>
      </p:sp>
      <p:sp>
        <p:nvSpPr>
          <p:cNvPr id="4577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ChangeArrowheads="1" noTextEdit="1"/>
          </p:cNvSpPr>
          <p:nvPr>
            <p:ph type="sldImg"/>
          </p:nvPr>
        </p:nvSpPr>
        <p:spPr>
          <a:ln/>
        </p:spPr>
      </p:sp>
      <p:sp>
        <p:nvSpPr>
          <p:cNvPr id="3850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ChangeArrowheads="1" noTextEdit="1"/>
          </p:cNvSpPr>
          <p:nvPr>
            <p:ph type="sldImg"/>
          </p:nvPr>
        </p:nvSpPr>
        <p:spPr>
          <a:ln/>
        </p:spPr>
      </p:sp>
      <p:sp>
        <p:nvSpPr>
          <p:cNvPr id="4587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ChangeArrowheads="1" noTextEdit="1"/>
          </p:cNvSpPr>
          <p:nvPr>
            <p:ph type="sldImg"/>
          </p:nvPr>
        </p:nvSpPr>
        <p:spPr>
          <a:ln/>
        </p:spPr>
      </p:sp>
      <p:sp>
        <p:nvSpPr>
          <p:cNvPr id="45977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ChangeArrowheads="1" noTextEdit="1"/>
          </p:cNvSpPr>
          <p:nvPr>
            <p:ph type="sldImg"/>
          </p:nvPr>
        </p:nvSpPr>
        <p:spPr>
          <a:ln/>
        </p:spPr>
      </p:sp>
      <p:sp>
        <p:nvSpPr>
          <p:cNvPr id="46080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ChangeArrowheads="1" noTextEdit="1"/>
          </p:cNvSpPr>
          <p:nvPr>
            <p:ph type="sldImg"/>
          </p:nvPr>
        </p:nvSpPr>
        <p:spPr>
          <a:ln/>
        </p:spPr>
      </p:sp>
      <p:sp>
        <p:nvSpPr>
          <p:cNvPr id="4618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ChangeArrowheads="1" noTextEdit="1"/>
          </p:cNvSpPr>
          <p:nvPr>
            <p:ph type="sldImg"/>
          </p:nvPr>
        </p:nvSpPr>
        <p:spPr>
          <a:ln/>
        </p:spPr>
      </p:sp>
      <p:sp>
        <p:nvSpPr>
          <p:cNvPr id="4628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ChangeArrowheads="1" noTextEdit="1"/>
          </p:cNvSpPr>
          <p:nvPr>
            <p:ph type="sldImg"/>
          </p:nvPr>
        </p:nvSpPr>
        <p:spPr>
          <a:ln/>
        </p:spPr>
      </p:sp>
      <p:sp>
        <p:nvSpPr>
          <p:cNvPr id="4638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ChangeArrowheads="1" noTextEdit="1"/>
          </p:cNvSpPr>
          <p:nvPr>
            <p:ph type="sldImg"/>
          </p:nvPr>
        </p:nvSpPr>
        <p:spPr>
          <a:ln/>
        </p:spPr>
      </p:sp>
      <p:sp>
        <p:nvSpPr>
          <p:cNvPr id="4648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ChangeArrowheads="1" noTextEdit="1"/>
          </p:cNvSpPr>
          <p:nvPr>
            <p:ph type="sldImg"/>
          </p:nvPr>
        </p:nvSpPr>
        <p:spPr>
          <a:ln/>
        </p:spPr>
      </p:sp>
      <p:sp>
        <p:nvSpPr>
          <p:cNvPr id="4659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ChangeArrowheads="1" noTextEdit="1"/>
          </p:cNvSpPr>
          <p:nvPr>
            <p:ph type="sldImg"/>
          </p:nvPr>
        </p:nvSpPr>
        <p:spPr>
          <a:ln/>
        </p:spPr>
      </p:sp>
      <p:sp>
        <p:nvSpPr>
          <p:cNvPr id="46694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ChangeArrowheads="1" noTextEdit="1"/>
          </p:cNvSpPr>
          <p:nvPr>
            <p:ph type="sldImg"/>
          </p:nvPr>
        </p:nvSpPr>
        <p:spPr>
          <a:ln/>
        </p:spPr>
      </p:sp>
      <p:sp>
        <p:nvSpPr>
          <p:cNvPr id="4679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ChangeArrowheads="1" noTextEdit="1"/>
          </p:cNvSpPr>
          <p:nvPr>
            <p:ph type="sldImg"/>
          </p:nvPr>
        </p:nvSpPr>
        <p:spPr>
          <a:ln/>
        </p:spPr>
      </p:sp>
      <p:sp>
        <p:nvSpPr>
          <p:cNvPr id="38605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ChangeArrowheads="1" noTextEdit="1"/>
          </p:cNvSpPr>
          <p:nvPr>
            <p:ph type="sldImg"/>
          </p:nvPr>
        </p:nvSpPr>
        <p:spPr>
          <a:ln/>
        </p:spPr>
      </p:sp>
      <p:sp>
        <p:nvSpPr>
          <p:cNvPr id="4689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ChangeArrowheads="1" noTextEdit="1"/>
          </p:cNvSpPr>
          <p:nvPr>
            <p:ph type="sldImg"/>
          </p:nvPr>
        </p:nvSpPr>
        <p:spPr>
          <a:ln/>
        </p:spPr>
      </p:sp>
      <p:sp>
        <p:nvSpPr>
          <p:cNvPr id="4700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ChangeArrowheads="1" noTextEdit="1"/>
          </p:cNvSpPr>
          <p:nvPr>
            <p:ph type="sldImg"/>
          </p:nvPr>
        </p:nvSpPr>
        <p:spPr>
          <a:ln/>
        </p:spPr>
      </p:sp>
      <p:sp>
        <p:nvSpPr>
          <p:cNvPr id="47104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ChangeArrowheads="1" noTextEdit="1"/>
          </p:cNvSpPr>
          <p:nvPr>
            <p:ph type="sldImg"/>
          </p:nvPr>
        </p:nvSpPr>
        <p:spPr>
          <a:ln/>
        </p:spPr>
      </p:sp>
      <p:sp>
        <p:nvSpPr>
          <p:cNvPr id="4720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ChangeArrowheads="1" noTextEdit="1"/>
          </p:cNvSpPr>
          <p:nvPr>
            <p:ph type="sldImg"/>
          </p:nvPr>
        </p:nvSpPr>
        <p:spPr>
          <a:ln/>
        </p:spPr>
      </p:sp>
      <p:sp>
        <p:nvSpPr>
          <p:cNvPr id="4730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ChangeArrowheads="1" noTextEdit="1"/>
          </p:cNvSpPr>
          <p:nvPr>
            <p:ph type="sldImg"/>
          </p:nvPr>
        </p:nvSpPr>
        <p:spPr>
          <a:ln/>
        </p:spPr>
      </p:sp>
      <p:sp>
        <p:nvSpPr>
          <p:cNvPr id="4741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ChangeArrowheads="1" noTextEdit="1"/>
          </p:cNvSpPr>
          <p:nvPr>
            <p:ph type="sldImg"/>
          </p:nvPr>
        </p:nvSpPr>
        <p:spPr>
          <a:ln/>
        </p:spPr>
      </p:sp>
      <p:sp>
        <p:nvSpPr>
          <p:cNvPr id="4751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ChangeArrowheads="1" noTextEdit="1"/>
          </p:cNvSpPr>
          <p:nvPr>
            <p:ph type="sldImg"/>
          </p:nvPr>
        </p:nvSpPr>
        <p:spPr>
          <a:ln/>
        </p:spPr>
      </p:sp>
      <p:sp>
        <p:nvSpPr>
          <p:cNvPr id="4761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ChangeArrowheads="1" noTextEdit="1"/>
          </p:cNvSpPr>
          <p:nvPr>
            <p:ph type="sldImg"/>
          </p:nvPr>
        </p:nvSpPr>
        <p:spPr>
          <a:ln/>
        </p:spPr>
      </p:sp>
      <p:sp>
        <p:nvSpPr>
          <p:cNvPr id="4771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ChangeArrowheads="1" noTextEdit="1"/>
          </p:cNvSpPr>
          <p:nvPr>
            <p:ph type="sldImg"/>
          </p:nvPr>
        </p:nvSpPr>
        <p:spPr>
          <a:ln/>
        </p:spPr>
      </p:sp>
      <p:sp>
        <p:nvSpPr>
          <p:cNvPr id="4782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smtClean="0"/>
            </a:lvl1pPr>
          </a:lstStyle>
          <a:p>
            <a:pPr>
              <a:defRPr/>
            </a:pPr>
            <a:r>
              <a:rPr lang="en-US"/>
              <a:t>2011</a:t>
            </a: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Rasimah Aripin</a:t>
            </a:r>
          </a:p>
        </p:txBody>
      </p:sp>
      <p:sp>
        <p:nvSpPr>
          <p:cNvPr id="6" name="Rectangle 6"/>
          <p:cNvSpPr>
            <a:spLocks noGrp="1" noChangeArrowheads="1"/>
          </p:cNvSpPr>
          <p:nvPr>
            <p:ph type="sldNum" sz="quarter" idx="12"/>
          </p:nvPr>
        </p:nvSpPr>
        <p:spPr/>
        <p:txBody>
          <a:bodyPr/>
          <a:lstStyle>
            <a:lvl1pPr>
              <a:defRPr/>
            </a:lvl1pPr>
          </a:lstStyle>
          <a:p>
            <a:pPr>
              <a:defRPr/>
            </a:pPr>
            <a:fld id="{5086B50E-D68F-49F4-A22F-6245A213B97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2011</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6" name="Rectangle 6"/>
          <p:cNvSpPr>
            <a:spLocks noGrp="1" noChangeArrowheads="1"/>
          </p:cNvSpPr>
          <p:nvPr>
            <p:ph type="sldNum" sz="quarter" idx="12"/>
          </p:nvPr>
        </p:nvSpPr>
        <p:spPr>
          <a:ln/>
        </p:spPr>
        <p:txBody>
          <a:bodyPr/>
          <a:lstStyle>
            <a:lvl1pPr>
              <a:defRPr/>
            </a:lvl1pPr>
          </a:lstStyle>
          <a:p>
            <a:pPr>
              <a:defRPr/>
            </a:pPr>
            <a:fld id="{B52C5468-32CB-4D69-9A3D-8F7D15290C4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2011</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6" name="Rectangle 6"/>
          <p:cNvSpPr>
            <a:spLocks noGrp="1" noChangeArrowheads="1"/>
          </p:cNvSpPr>
          <p:nvPr>
            <p:ph type="sldNum" sz="quarter" idx="12"/>
          </p:nvPr>
        </p:nvSpPr>
        <p:spPr>
          <a:ln/>
        </p:spPr>
        <p:txBody>
          <a:bodyPr/>
          <a:lstStyle>
            <a:lvl1pPr>
              <a:defRPr/>
            </a:lvl1pPr>
          </a:lstStyle>
          <a:p>
            <a:pPr>
              <a:defRPr/>
            </a:pPr>
            <a:fld id="{8010FFEA-E7AF-44C7-BFD4-80C3D344FAC5}"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2011</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7" name="Rectangle 6"/>
          <p:cNvSpPr>
            <a:spLocks noGrp="1" noChangeArrowheads="1"/>
          </p:cNvSpPr>
          <p:nvPr>
            <p:ph type="sldNum" sz="quarter" idx="12"/>
          </p:nvPr>
        </p:nvSpPr>
        <p:spPr>
          <a:ln/>
        </p:spPr>
        <p:txBody>
          <a:bodyPr/>
          <a:lstStyle>
            <a:lvl1pPr>
              <a:defRPr/>
            </a:lvl1pPr>
          </a:lstStyle>
          <a:p>
            <a:pPr>
              <a:defRPr/>
            </a:pPr>
            <a:fld id="{B9B08E81-900E-40D7-BA53-4F9EAA5B0BC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2011</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7" name="Rectangle 6"/>
          <p:cNvSpPr>
            <a:spLocks noGrp="1" noChangeArrowheads="1"/>
          </p:cNvSpPr>
          <p:nvPr>
            <p:ph type="sldNum" sz="quarter" idx="12"/>
          </p:nvPr>
        </p:nvSpPr>
        <p:spPr>
          <a:ln/>
        </p:spPr>
        <p:txBody>
          <a:bodyPr/>
          <a:lstStyle>
            <a:lvl1pPr>
              <a:defRPr/>
            </a:lvl1pPr>
          </a:lstStyle>
          <a:p>
            <a:pPr>
              <a:defRPr/>
            </a:pPr>
            <a:fld id="{A6A76B7A-0D8E-4769-A7D4-9D0B1B2E3CA2}"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r>
              <a:rPr lang="en-US"/>
              <a:t>2011</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7" name="Rectangle 6"/>
          <p:cNvSpPr>
            <a:spLocks noGrp="1" noChangeArrowheads="1"/>
          </p:cNvSpPr>
          <p:nvPr>
            <p:ph type="sldNum" sz="quarter" idx="12"/>
          </p:nvPr>
        </p:nvSpPr>
        <p:spPr>
          <a:ln/>
        </p:spPr>
        <p:txBody>
          <a:bodyPr/>
          <a:lstStyle>
            <a:lvl1pPr>
              <a:defRPr/>
            </a:lvl1pPr>
          </a:lstStyle>
          <a:p>
            <a:pPr>
              <a:defRPr/>
            </a:pPr>
            <a:fld id="{8324B247-B55F-46B9-BB88-E92C6D960D11}"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r>
              <a:rPr lang="en-US"/>
              <a:t>2011</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6" name="Rectangle 6"/>
          <p:cNvSpPr>
            <a:spLocks noGrp="1" noChangeArrowheads="1"/>
          </p:cNvSpPr>
          <p:nvPr>
            <p:ph type="sldNum" sz="quarter" idx="12"/>
          </p:nvPr>
        </p:nvSpPr>
        <p:spPr>
          <a:ln/>
        </p:spPr>
        <p:txBody>
          <a:bodyPr/>
          <a:lstStyle>
            <a:lvl1pPr>
              <a:defRPr/>
            </a:lvl1pPr>
          </a:lstStyle>
          <a:p>
            <a:pPr>
              <a:defRPr/>
            </a:pPr>
            <a:fld id="{9AF94336-8B9D-4EC7-B3DC-9E7F60FD37F5}"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2011</a:t>
            </a:r>
          </a:p>
        </p:txBody>
      </p:sp>
      <p:sp>
        <p:nvSpPr>
          <p:cNvPr id="7"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8" name="Rectangle 6"/>
          <p:cNvSpPr>
            <a:spLocks noGrp="1" noChangeArrowheads="1"/>
          </p:cNvSpPr>
          <p:nvPr>
            <p:ph type="sldNum" sz="quarter" idx="12"/>
          </p:nvPr>
        </p:nvSpPr>
        <p:spPr>
          <a:ln/>
        </p:spPr>
        <p:txBody>
          <a:bodyPr/>
          <a:lstStyle>
            <a:lvl1pPr>
              <a:defRPr/>
            </a:lvl1pPr>
          </a:lstStyle>
          <a:p>
            <a:pPr>
              <a:defRPr/>
            </a:pPr>
            <a:fld id="{A32F1E8E-61BB-441D-B4AD-230F7F107903}"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2011</a:t>
            </a:r>
          </a:p>
        </p:txBody>
      </p:sp>
      <p:sp>
        <p:nvSpPr>
          <p:cNvPr id="7"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8" name="Rectangle 6"/>
          <p:cNvSpPr>
            <a:spLocks noGrp="1" noChangeArrowheads="1"/>
          </p:cNvSpPr>
          <p:nvPr>
            <p:ph type="sldNum" sz="quarter" idx="12"/>
          </p:nvPr>
        </p:nvSpPr>
        <p:spPr>
          <a:ln/>
        </p:spPr>
        <p:txBody>
          <a:bodyPr/>
          <a:lstStyle>
            <a:lvl1pPr>
              <a:defRPr/>
            </a:lvl1pPr>
          </a:lstStyle>
          <a:p>
            <a:pPr>
              <a:defRPr/>
            </a:pPr>
            <a:fld id="{7A10B11D-0AD6-4A14-AD8A-5EF2D33F93F1}"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2011</a:t>
            </a:r>
          </a:p>
        </p:txBody>
      </p:sp>
      <p:sp>
        <p:nvSpPr>
          <p:cNvPr id="7"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8" name="Rectangle 6"/>
          <p:cNvSpPr>
            <a:spLocks noGrp="1" noChangeArrowheads="1"/>
          </p:cNvSpPr>
          <p:nvPr>
            <p:ph type="sldNum" sz="quarter" idx="12"/>
          </p:nvPr>
        </p:nvSpPr>
        <p:spPr>
          <a:ln/>
        </p:spPr>
        <p:txBody>
          <a:bodyPr/>
          <a:lstStyle>
            <a:lvl1pPr>
              <a:defRPr/>
            </a:lvl1pPr>
          </a:lstStyle>
          <a:p>
            <a:pPr>
              <a:defRPr/>
            </a:pPr>
            <a:fld id="{45BF5179-B51B-44E0-BD44-94F63C68F0C9}"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685800" y="1981200"/>
            <a:ext cx="3810000" cy="4114800"/>
          </a:xfrm>
        </p:spPr>
        <p:txBody>
          <a:bodyPr/>
          <a:lstStyle/>
          <a:p>
            <a:pPr lvl="0"/>
            <a:endParaRPr lang="en-US"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2011</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7" name="Rectangle 6"/>
          <p:cNvSpPr>
            <a:spLocks noGrp="1" noChangeArrowheads="1"/>
          </p:cNvSpPr>
          <p:nvPr>
            <p:ph type="sldNum" sz="quarter" idx="12"/>
          </p:nvPr>
        </p:nvSpPr>
        <p:spPr>
          <a:ln/>
        </p:spPr>
        <p:txBody>
          <a:bodyPr/>
          <a:lstStyle>
            <a:lvl1pPr>
              <a:defRPr/>
            </a:lvl1pPr>
          </a:lstStyle>
          <a:p>
            <a:pPr>
              <a:defRPr/>
            </a:pPr>
            <a:fld id="{BEEA9288-0DE7-4EC9-AC45-EFDE463F03C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a:t>2011</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6" name="Rectangle 6"/>
          <p:cNvSpPr>
            <a:spLocks noGrp="1" noChangeArrowheads="1"/>
          </p:cNvSpPr>
          <p:nvPr>
            <p:ph type="sldNum" sz="quarter" idx="12"/>
          </p:nvPr>
        </p:nvSpPr>
        <p:spPr>
          <a:ln/>
        </p:spPr>
        <p:txBody>
          <a:bodyPr/>
          <a:lstStyle>
            <a:lvl1pPr>
              <a:defRPr/>
            </a:lvl1pPr>
          </a:lstStyle>
          <a:p>
            <a:pPr>
              <a:defRPr/>
            </a:pPr>
            <a:fld id="{8AA0922D-25E4-4876-A99D-269FE5E77230}"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2011</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7" name="Rectangle 6"/>
          <p:cNvSpPr>
            <a:spLocks noGrp="1" noChangeArrowheads="1"/>
          </p:cNvSpPr>
          <p:nvPr>
            <p:ph type="sldNum" sz="quarter" idx="12"/>
          </p:nvPr>
        </p:nvSpPr>
        <p:spPr>
          <a:ln/>
        </p:spPr>
        <p:txBody>
          <a:bodyPr/>
          <a:lstStyle>
            <a:lvl1pPr>
              <a:defRPr/>
            </a:lvl1pPr>
          </a:lstStyle>
          <a:p>
            <a:pPr>
              <a:defRPr/>
            </a:pPr>
            <a:fld id="{8428F445-43F9-4B11-8935-224DB3ED024D}"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2011</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7" name="Rectangle 6"/>
          <p:cNvSpPr>
            <a:spLocks noGrp="1" noChangeArrowheads="1"/>
          </p:cNvSpPr>
          <p:nvPr>
            <p:ph type="sldNum" sz="quarter" idx="12"/>
          </p:nvPr>
        </p:nvSpPr>
        <p:spPr>
          <a:ln/>
        </p:spPr>
        <p:txBody>
          <a:bodyPr/>
          <a:lstStyle>
            <a:lvl1pPr>
              <a:defRPr/>
            </a:lvl1pPr>
          </a:lstStyle>
          <a:p>
            <a:pPr>
              <a:defRPr/>
            </a:pPr>
            <a:fld id="{F91F5BFD-C2B8-4E10-B759-745D92A635BD}"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2011</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9" name="Rectangle 6"/>
          <p:cNvSpPr>
            <a:spLocks noGrp="1" noChangeArrowheads="1"/>
          </p:cNvSpPr>
          <p:nvPr>
            <p:ph type="sldNum" sz="quarter" idx="12"/>
          </p:nvPr>
        </p:nvSpPr>
        <p:spPr>
          <a:ln/>
        </p:spPr>
        <p:txBody>
          <a:bodyPr/>
          <a:lstStyle>
            <a:lvl1pPr>
              <a:defRPr/>
            </a:lvl1pPr>
          </a:lstStyle>
          <a:p>
            <a:pPr>
              <a:defRPr/>
            </a:pPr>
            <a:fld id="{6176030B-30ED-4CEA-8A5C-D6836D5ABFC3}"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t>2011</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5" name="Rectangle 6"/>
          <p:cNvSpPr>
            <a:spLocks noGrp="1" noChangeArrowheads="1"/>
          </p:cNvSpPr>
          <p:nvPr>
            <p:ph type="sldNum" sz="quarter" idx="12"/>
          </p:nvPr>
        </p:nvSpPr>
        <p:spPr>
          <a:ln/>
        </p:spPr>
        <p:txBody>
          <a:bodyPr/>
          <a:lstStyle>
            <a:lvl1pPr>
              <a:defRPr/>
            </a:lvl1pPr>
          </a:lstStyle>
          <a:p>
            <a:pPr>
              <a:defRPr/>
            </a:pPr>
            <a:fld id="{A29691FA-ABC8-41F1-9C98-CAE495FA3B6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2011</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6" name="Rectangle 6"/>
          <p:cNvSpPr>
            <a:spLocks noGrp="1" noChangeArrowheads="1"/>
          </p:cNvSpPr>
          <p:nvPr>
            <p:ph type="sldNum" sz="quarter" idx="12"/>
          </p:nvPr>
        </p:nvSpPr>
        <p:spPr>
          <a:ln/>
        </p:spPr>
        <p:txBody>
          <a:bodyPr/>
          <a:lstStyle>
            <a:lvl1pPr>
              <a:defRPr/>
            </a:lvl1pPr>
          </a:lstStyle>
          <a:p>
            <a:pPr>
              <a:defRPr/>
            </a:pPr>
            <a:fld id="{8B293C4E-5022-438B-8097-682D48905BF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2011</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7" name="Rectangle 6"/>
          <p:cNvSpPr>
            <a:spLocks noGrp="1" noChangeArrowheads="1"/>
          </p:cNvSpPr>
          <p:nvPr>
            <p:ph type="sldNum" sz="quarter" idx="12"/>
          </p:nvPr>
        </p:nvSpPr>
        <p:spPr>
          <a:ln/>
        </p:spPr>
        <p:txBody>
          <a:bodyPr/>
          <a:lstStyle>
            <a:lvl1pPr>
              <a:defRPr/>
            </a:lvl1pPr>
          </a:lstStyle>
          <a:p>
            <a:pPr>
              <a:defRPr/>
            </a:pPr>
            <a:fld id="{37EF1CB0-840A-46C1-93AE-F34FFA37F02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2011</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9" name="Rectangle 6"/>
          <p:cNvSpPr>
            <a:spLocks noGrp="1" noChangeArrowheads="1"/>
          </p:cNvSpPr>
          <p:nvPr>
            <p:ph type="sldNum" sz="quarter" idx="12"/>
          </p:nvPr>
        </p:nvSpPr>
        <p:spPr>
          <a:ln/>
        </p:spPr>
        <p:txBody>
          <a:bodyPr/>
          <a:lstStyle>
            <a:lvl1pPr>
              <a:defRPr/>
            </a:lvl1pPr>
          </a:lstStyle>
          <a:p>
            <a:pPr>
              <a:defRPr/>
            </a:pPr>
            <a:fld id="{81CC8512-4C63-4250-A6BF-FB473974E46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a:t>2011</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5" name="Rectangle 6"/>
          <p:cNvSpPr>
            <a:spLocks noGrp="1" noChangeArrowheads="1"/>
          </p:cNvSpPr>
          <p:nvPr>
            <p:ph type="sldNum" sz="quarter" idx="12"/>
          </p:nvPr>
        </p:nvSpPr>
        <p:spPr>
          <a:ln/>
        </p:spPr>
        <p:txBody>
          <a:bodyPr/>
          <a:lstStyle>
            <a:lvl1pPr>
              <a:defRPr/>
            </a:lvl1pPr>
          </a:lstStyle>
          <a:p>
            <a:pPr>
              <a:defRPr/>
            </a:pPr>
            <a:fld id="{FFFFA328-369B-46A9-A7B0-35D537E5257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2011</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4" name="Rectangle 6"/>
          <p:cNvSpPr>
            <a:spLocks noGrp="1" noChangeArrowheads="1"/>
          </p:cNvSpPr>
          <p:nvPr>
            <p:ph type="sldNum" sz="quarter" idx="12"/>
          </p:nvPr>
        </p:nvSpPr>
        <p:spPr>
          <a:ln/>
        </p:spPr>
        <p:txBody>
          <a:bodyPr/>
          <a:lstStyle>
            <a:lvl1pPr>
              <a:defRPr/>
            </a:lvl1pPr>
          </a:lstStyle>
          <a:p>
            <a:pPr>
              <a:defRPr/>
            </a:pPr>
            <a:fld id="{F01B8E2E-C55B-4EF1-8D55-D2A74C120A8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2011</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7" name="Rectangle 6"/>
          <p:cNvSpPr>
            <a:spLocks noGrp="1" noChangeArrowheads="1"/>
          </p:cNvSpPr>
          <p:nvPr>
            <p:ph type="sldNum" sz="quarter" idx="12"/>
          </p:nvPr>
        </p:nvSpPr>
        <p:spPr>
          <a:ln/>
        </p:spPr>
        <p:txBody>
          <a:bodyPr/>
          <a:lstStyle>
            <a:lvl1pPr>
              <a:defRPr/>
            </a:lvl1pPr>
          </a:lstStyle>
          <a:p>
            <a:pPr>
              <a:defRPr/>
            </a:pPr>
            <a:fld id="{5EC2036A-6141-42F9-A1F1-869656657C3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2011</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Rasimah Aripin</a:t>
            </a:r>
          </a:p>
        </p:txBody>
      </p:sp>
      <p:sp>
        <p:nvSpPr>
          <p:cNvPr id="7" name="Rectangle 6"/>
          <p:cNvSpPr>
            <a:spLocks noGrp="1" noChangeArrowheads="1"/>
          </p:cNvSpPr>
          <p:nvPr>
            <p:ph type="sldNum" sz="quarter" idx="12"/>
          </p:nvPr>
        </p:nvSpPr>
        <p:spPr>
          <a:ln/>
        </p:spPr>
        <p:txBody>
          <a:bodyPr/>
          <a:lstStyle>
            <a:lvl1pPr>
              <a:defRPr/>
            </a:lvl1pPr>
          </a:lstStyle>
          <a:p>
            <a:pPr>
              <a:defRPr/>
            </a:pPr>
            <a:fld id="{794150D2-81B5-4B86-8121-6E39C903D71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86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smtClean="0"/>
            </a:lvl1pPr>
          </a:lstStyle>
          <a:p>
            <a:pPr>
              <a:defRPr/>
            </a:pPr>
            <a:r>
              <a:rPr lang="en-US"/>
              <a:t>2011</a:t>
            </a: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i="0"/>
            </a:lvl1pPr>
          </a:lstStyle>
          <a:p>
            <a:pPr>
              <a:defRPr/>
            </a:pPr>
            <a:r>
              <a:rPr lang="en-US"/>
              <a:t>Rasimah Aripin</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lvl1pPr>
          </a:lstStyle>
          <a:p>
            <a:pPr>
              <a:defRPr/>
            </a:pPr>
            <a:fld id="{D04E0EC1-EC09-48B8-A267-A3718DCBD43D}" type="slidenum">
              <a:rPr lang="en-US"/>
              <a:pPr>
                <a:defRPr/>
              </a:pPr>
              <a:t>‹#›</a:t>
            </a:fld>
            <a:endParaRPr lang="en-US"/>
          </a:p>
        </p:txBody>
      </p:sp>
      <p:sp>
        <p:nvSpPr>
          <p:cNvPr id="1031" name="Line 7"/>
          <p:cNvSpPr>
            <a:spLocks noChangeShapeType="1"/>
          </p:cNvSpPr>
          <p:nvPr userDrawn="1"/>
        </p:nvSpPr>
        <p:spPr bwMode="auto">
          <a:xfrm>
            <a:off x="0" y="6172200"/>
            <a:ext cx="9144000" cy="0"/>
          </a:xfrm>
          <a:prstGeom prst="line">
            <a:avLst/>
          </a:prstGeom>
          <a:noFill/>
          <a:ln w="25400">
            <a:solidFill>
              <a:srgbClr val="800080"/>
            </a:solidFill>
            <a:round/>
            <a:headEnd/>
            <a:tailEnd/>
          </a:ln>
          <a:effectLst/>
        </p:spPr>
        <p:txBody>
          <a:bodyPr wrap="none"/>
          <a:lstStyle/>
          <a:p>
            <a:pPr>
              <a:defRPr/>
            </a:pPr>
            <a:endParaRPr lang="en-US"/>
          </a:p>
        </p:txBody>
      </p:sp>
      <p:sp>
        <p:nvSpPr>
          <p:cNvPr id="1032" name="Line 8"/>
          <p:cNvSpPr>
            <a:spLocks noChangeShapeType="1"/>
          </p:cNvSpPr>
          <p:nvPr userDrawn="1"/>
        </p:nvSpPr>
        <p:spPr bwMode="auto">
          <a:xfrm>
            <a:off x="0" y="533400"/>
            <a:ext cx="9144000" cy="0"/>
          </a:xfrm>
          <a:prstGeom prst="line">
            <a:avLst/>
          </a:prstGeom>
          <a:noFill/>
          <a:ln w="25400">
            <a:solidFill>
              <a:srgbClr val="800080"/>
            </a:solidFill>
            <a:round/>
            <a:headEnd/>
            <a:tailEnd/>
          </a:ln>
          <a:effectLst/>
        </p:spPr>
        <p:txBody>
          <a:bodyPr wrap="none"/>
          <a:lstStyle/>
          <a:p>
            <a:pPr>
              <a:defRPr/>
            </a:pPr>
            <a:endParaRPr lang="en-US"/>
          </a:p>
        </p:txBody>
      </p:sp>
    </p:spTree>
  </p:cSld>
  <p:clrMap bg1="lt1" tx1="dk1" bg2="lt2" tx2="dk2" accent1="accent1" accent2="accent2" accent3="accent3" accent4="accent4" accent5="accent5" accent6="accent6" hlink="hlink" folHlink="folHlink"/>
  <p:sldLayoutIdLst>
    <p:sldLayoutId id="2147483719"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83.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6.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oleObject" Target="../embeddings/Microsoft_Office_Word_97_-_2003_Document2.doc"/><Relationship Id="rId4" Type="http://schemas.openxmlformats.org/officeDocument/2006/relationships/oleObject" Target="../embeddings/Microsoft_Office_Word_97_-_2003_Document1.doc"/></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153.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156.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1.bin"/></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2.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3.xml"/><Relationship Id="rId7"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120.png"/><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176.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174.xml"/><Relationship Id="rId1" Type="http://schemas.openxmlformats.org/officeDocument/2006/relationships/slideLayout" Target="../slideLayouts/slideLayout16.xml"/></Relationships>
</file>

<file path=ppt/slides/_rels/slide177.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175.xml"/><Relationship Id="rId1" Type="http://schemas.openxmlformats.org/officeDocument/2006/relationships/slideLayout" Target="../slideLayouts/slideLayout1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0.xml"/></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90.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137.wmf"/></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8.xml"/><Relationship Id="rId1" Type="http://schemas.openxmlformats.org/officeDocument/2006/relationships/vmlDrawing" Target="../drawings/vmlDrawing7.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oleObject" Target="../embeddings/oleObject12.bin"/></Relationships>
</file>

<file path=ppt/slides/_rels/slide2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04.xml"/><Relationship Id="rId1" Type="http://schemas.openxmlformats.org/officeDocument/2006/relationships/slideLayout" Target="../slideLayouts/slideLayout12.xml"/><Relationship Id="rId4" Type="http://schemas.openxmlformats.org/officeDocument/2006/relationships/image" Target="../media/image146.png"/></Relationships>
</file>

<file path=ppt/slides/_rels/slide207.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oleObject" Target="../embeddings/oleObject13.bin"/></Relationships>
</file>

<file path=ppt/slides/_rels/slide209.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notesSlide" Target="../notesSlides/notesSlide214.xml"/><Relationship Id="rId1" Type="http://schemas.openxmlformats.org/officeDocument/2006/relationships/slideLayout" Target="../slideLayouts/slideLayout18.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8.xml"/><Relationship Id="rId1" Type="http://schemas.openxmlformats.org/officeDocument/2006/relationships/vmlDrawing" Target="../drawings/vmlDrawing10.vml"/><Relationship Id="rId5" Type="http://schemas.openxmlformats.org/officeDocument/2006/relationships/image" Target="../media/image157.wmf"/><Relationship Id="rId4" Type="http://schemas.openxmlformats.org/officeDocument/2006/relationships/oleObject" Target="../embeddings/oleObject14.bin"/></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18.xml"/><Relationship Id="rId1" Type="http://schemas.openxmlformats.org/officeDocument/2006/relationships/slideLayout" Target="../slideLayouts/slideLayout18.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8.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4.xml"/><Relationship Id="rId1" Type="http://schemas.openxmlformats.org/officeDocument/2006/relationships/slideLayout" Target="../slideLayouts/slideLayout18.xml"/><Relationship Id="rId4" Type="http://schemas.openxmlformats.org/officeDocument/2006/relationships/image" Target="../media/image161.png"/></Relationships>
</file>

<file path=ppt/slides/_rels/slide22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15.xml"/><Relationship Id="rId1" Type="http://schemas.openxmlformats.org/officeDocument/2006/relationships/vmlDrawing" Target="../drawings/vmlDrawing11.vml"/><Relationship Id="rId4" Type="http://schemas.openxmlformats.org/officeDocument/2006/relationships/oleObject" Target="../embeddings/Microsoft_Office_Word_97_-_2003_Document3.doc"/></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notesSlide" Target="../notesSlides/notesSlide23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18.xml"/><Relationship Id="rId1" Type="http://schemas.openxmlformats.org/officeDocument/2006/relationships/vmlDrawing" Target="../drawings/vmlDrawing12.v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18.xml"/><Relationship Id="rId1" Type="http://schemas.openxmlformats.org/officeDocument/2006/relationships/vmlDrawing" Target="../drawings/vmlDrawing13.vml"/><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25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49.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notesSlide" Target="../notesSlides/notesSlide250.xml"/><Relationship Id="rId1" Type="http://schemas.openxmlformats.org/officeDocument/2006/relationships/slideLayout" Target="../slideLayouts/slideLayout16.xml"/><Relationship Id="rId4" Type="http://schemas.openxmlformats.org/officeDocument/2006/relationships/image" Target="../media/image174.wmf"/></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8.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18.xml"/><Relationship Id="rId1" Type="http://schemas.openxmlformats.org/officeDocument/2006/relationships/vmlDrawing" Target="../drawings/vmlDrawing14.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25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notesSlide" Target="../notesSlides/notesSlide255.xml"/><Relationship Id="rId1" Type="http://schemas.openxmlformats.org/officeDocument/2006/relationships/slideLayout" Target="../slideLayouts/slideLayout12.xml"/><Relationship Id="rId4" Type="http://schemas.openxmlformats.org/officeDocument/2006/relationships/image" Target="../media/image179.wmf"/></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notesSlide" Target="../notesSlides/notesSlide257.xml"/><Relationship Id="rId1" Type="http://schemas.openxmlformats.org/officeDocument/2006/relationships/slideLayout" Target="../slideLayouts/slideLayout2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60.xml"/><Relationship Id="rId7" Type="http://schemas.openxmlformats.org/officeDocument/2006/relationships/oleObject" Target="../embeddings/oleObject25.bin"/><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8.xml"/></Relationships>
</file>

<file path=ppt/slides/_rels/slide26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62.xml"/><Relationship Id="rId1" Type="http://schemas.openxmlformats.org/officeDocument/2006/relationships/slideLayout" Target="../slideLayouts/slideLayout4.xml"/><Relationship Id="rId4" Type="http://schemas.openxmlformats.org/officeDocument/2006/relationships/image" Target="../media/image186.png"/></Relationships>
</file>

<file path=ppt/slides/_rels/slide2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63.xml"/><Relationship Id="rId1" Type="http://schemas.openxmlformats.org/officeDocument/2006/relationships/slideLayout" Target="../slideLayouts/slideLayout4.xml"/><Relationship Id="rId4" Type="http://schemas.openxmlformats.org/officeDocument/2006/relationships/image" Target="../media/image187.png"/></Relationships>
</file>

<file path=ppt/slides/_rels/slide268.x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notesSlide" Target="../notesSlides/notesSlide264.xml"/><Relationship Id="rId1" Type="http://schemas.openxmlformats.org/officeDocument/2006/relationships/slideLayout" Target="../slideLayouts/slideLayout4.xml"/><Relationship Id="rId4" Type="http://schemas.openxmlformats.org/officeDocument/2006/relationships/image" Target="../media/image189.wmf"/></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notesSlide" Target="../notesSlides/notesSlide267.xml"/><Relationship Id="rId1" Type="http://schemas.openxmlformats.org/officeDocument/2006/relationships/slideLayout" Target="../slideLayouts/slideLayout16.xml"/><Relationship Id="rId4" Type="http://schemas.openxmlformats.org/officeDocument/2006/relationships/image" Target="../media/image191.wmf"/></Relationships>
</file>

<file path=ppt/slides/_rels/slide272.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notesSlide" Target="../notesSlides/notesSlide268.xml"/><Relationship Id="rId1" Type="http://schemas.openxmlformats.org/officeDocument/2006/relationships/slideLayout" Target="../slideLayouts/slideLayout6.xml"/><Relationship Id="rId4" Type="http://schemas.openxmlformats.org/officeDocument/2006/relationships/image" Target="../media/image193.wmf"/></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notesSlide" Target="../notesSlides/notesSlide272.xml"/><Relationship Id="rId1" Type="http://schemas.openxmlformats.org/officeDocument/2006/relationships/slideLayout" Target="../slideLayouts/slideLayout22.xml"/><Relationship Id="rId4" Type="http://schemas.openxmlformats.org/officeDocument/2006/relationships/image" Target="../media/image196.wmf"/></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274.xml"/><Relationship Id="rId1" Type="http://schemas.openxmlformats.org/officeDocument/2006/relationships/slideLayout" Target="../slideLayouts/slideLayout4.xml"/><Relationship Id="rId4" Type="http://schemas.openxmlformats.org/officeDocument/2006/relationships/image" Target="../media/image198.wmf"/></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76.xml"/><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26.bin"/></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77.xml"/><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oleObject" Target="../embeddings/oleObject27.bin"/></Relationships>
</file>

<file path=ppt/slides/_rels/slide28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oleObject" Target="../embeddings/oleObject28.bin"/><Relationship Id="rId4" Type="http://schemas.openxmlformats.org/officeDocument/2006/relationships/oleObject" Target="../embeddings/Microsoft_Office_Word_97_-_2003_Document4.doc"/></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83.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29.bin"/></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84.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Microsoft_Office_Word_97_-_2003_Document5.doc"/></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29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notesSlide" Target="../notesSlides/notesSlide287.xml"/><Relationship Id="rId1" Type="http://schemas.openxmlformats.org/officeDocument/2006/relationships/slideLayout" Target="../slideLayouts/slideLayout2.xml"/><Relationship Id="rId4" Type="http://schemas.openxmlformats.org/officeDocument/2006/relationships/image" Target="../media/image209.wmf"/></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30.bin"/></Relationships>
</file>

<file path=ppt/slides/_rels/slide295.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313.xml"/><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oleObject" Target="../embeddings/Microsoft_Office_Word_97_-_2003_Document6.doc"/></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notesSlide" Target="../notesSlides/notesSlide326.xml"/><Relationship Id="rId1" Type="http://schemas.openxmlformats.org/officeDocument/2006/relationships/slideLayout" Target="../slideLayouts/slideLayout6.xml"/><Relationship Id="rId4" Type="http://schemas.openxmlformats.org/officeDocument/2006/relationships/image" Target="../media/image227.wmf"/></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notesSlide" Target="../notesSlides/notesSlide337.xml"/><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338.xml"/><Relationship Id="rId2" Type="http://schemas.openxmlformats.org/officeDocument/2006/relationships/slideLayout" Target="../slideLayouts/slideLayout12.xml"/><Relationship Id="rId1" Type="http://schemas.openxmlformats.org/officeDocument/2006/relationships/vmlDrawing" Target="../drawings/vmlDrawing23.vml"/><Relationship Id="rId4" Type="http://schemas.openxmlformats.org/officeDocument/2006/relationships/oleObject" Target="../embeddings/oleObject31.bin"/></Relationships>
</file>

<file path=ppt/slides/_rels/slide34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343.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236.wmf"/><Relationship Id="rId4" Type="http://schemas.openxmlformats.org/officeDocument/2006/relationships/oleObject" Target="../embeddings/oleObject32.bin"/></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345.xml"/><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oleObject" Target="../embeddings/oleObject34.bin"/><Relationship Id="rId4" Type="http://schemas.openxmlformats.org/officeDocument/2006/relationships/oleObject" Target="../embeddings/oleObject33.bin"/></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notesSlide" Target="../notesSlides/notesSlide348.xml"/><Relationship Id="rId1" Type="http://schemas.openxmlformats.org/officeDocument/2006/relationships/slideLayout" Target="../slideLayouts/slideLayout2.xml"/><Relationship Id="rId4" Type="http://schemas.openxmlformats.org/officeDocument/2006/relationships/image" Target="../media/image241.wmf"/></Relationships>
</file>

<file path=ppt/slides/_rels/slide353.x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notesSlide" Target="../notesSlides/notesSlide354.xml"/><Relationship Id="rId2" Type="http://schemas.openxmlformats.org/officeDocument/2006/relationships/slideLayout" Target="../slideLayouts/slideLayout12.xml"/><Relationship Id="rId1" Type="http://schemas.openxmlformats.org/officeDocument/2006/relationships/vmlDrawing" Target="../drawings/vmlDrawing26.vml"/><Relationship Id="rId4" Type="http://schemas.openxmlformats.org/officeDocument/2006/relationships/oleObject" Target="../embeddings/oleObject35.bin"/></Relationships>
</file>

<file path=ppt/slides/_rels/slide35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notesSlide" Target="../notesSlides/notesSlide356.xml"/><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notesSlide" Target="../notesSlides/notesSlide357.xml"/><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360.xml"/><Relationship Id="rId2" Type="http://schemas.openxmlformats.org/officeDocument/2006/relationships/slideLayout" Target="../slideLayouts/slideLayout4.xml"/><Relationship Id="rId1" Type="http://schemas.openxmlformats.org/officeDocument/2006/relationships/vmlDrawing" Target="../drawings/vmlDrawing27.vml"/><Relationship Id="rId5" Type="http://schemas.openxmlformats.org/officeDocument/2006/relationships/oleObject" Target="../embeddings/oleObject37.bin"/><Relationship Id="rId4" Type="http://schemas.openxmlformats.org/officeDocument/2006/relationships/oleObject" Target="../embeddings/oleObject36.bin"/></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57.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8.xml"/><Relationship Id="rId1" Type="http://schemas.openxmlformats.org/officeDocument/2006/relationships/slideLayout" Target="../slideLayouts/slideLayout18.xml"/><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p:cNvSpPr>
            <a:spLocks noGrp="1"/>
          </p:cNvSpPr>
          <p:nvPr>
            <p:ph type="dt" sz="quarter" idx="10"/>
          </p:nvPr>
        </p:nvSpPr>
        <p:spPr>
          <a:noFill/>
        </p:spPr>
        <p:txBody>
          <a:bodyPr/>
          <a:lstStyle/>
          <a:p>
            <a:r>
              <a:rPr lang="en-US"/>
              <a:t>2011</a:t>
            </a:r>
          </a:p>
        </p:txBody>
      </p:sp>
      <p:sp>
        <p:nvSpPr>
          <p:cNvPr id="30723" name="Footer Placeholder 4"/>
          <p:cNvSpPr>
            <a:spLocks noGrp="1"/>
          </p:cNvSpPr>
          <p:nvPr>
            <p:ph type="ftr" sz="quarter" idx="11"/>
          </p:nvPr>
        </p:nvSpPr>
        <p:spPr>
          <a:noFill/>
        </p:spPr>
        <p:txBody>
          <a:bodyPr/>
          <a:lstStyle/>
          <a:p>
            <a:r>
              <a:rPr lang="en-US" smtClean="0"/>
              <a:t>Rasimah Aripin</a:t>
            </a:r>
          </a:p>
        </p:txBody>
      </p:sp>
      <p:sp>
        <p:nvSpPr>
          <p:cNvPr id="30724" name="Slide Number Placeholder 5"/>
          <p:cNvSpPr>
            <a:spLocks noGrp="1"/>
          </p:cNvSpPr>
          <p:nvPr>
            <p:ph type="sldNum" sz="quarter" idx="12"/>
          </p:nvPr>
        </p:nvSpPr>
        <p:spPr>
          <a:noFill/>
        </p:spPr>
        <p:txBody>
          <a:bodyPr/>
          <a:lstStyle/>
          <a:p>
            <a:fld id="{E2B64E52-466B-4F6A-A426-92287803BC6A}" type="slidenum">
              <a:rPr lang="en-US" smtClean="0"/>
              <a:pPr/>
              <a:t>1</a:t>
            </a:fld>
            <a:endParaRPr lang="en-US" smtClean="0"/>
          </a:p>
        </p:txBody>
      </p:sp>
      <p:sp>
        <p:nvSpPr>
          <p:cNvPr id="30725" name="Rectangle 3"/>
          <p:cNvSpPr>
            <a:spLocks noChangeArrowheads="1"/>
          </p:cNvSpPr>
          <p:nvPr/>
        </p:nvSpPr>
        <p:spPr bwMode="auto">
          <a:xfrm>
            <a:off x="1219200" y="914400"/>
            <a:ext cx="6400800" cy="685800"/>
          </a:xfrm>
          <a:prstGeom prst="rect">
            <a:avLst/>
          </a:prstGeom>
          <a:noFill/>
          <a:ln w="9525">
            <a:noFill/>
            <a:miter lim="800000"/>
            <a:headEnd/>
            <a:tailEnd/>
          </a:ln>
        </p:spPr>
        <p:txBody>
          <a:bodyPr/>
          <a:lstStyle/>
          <a:p>
            <a:pPr eaLnBrk="0" hangingPunct="0"/>
            <a:endParaRPr lang="ms-MY" b="0" i="0"/>
          </a:p>
        </p:txBody>
      </p:sp>
      <p:sp>
        <p:nvSpPr>
          <p:cNvPr id="673796" name="Rectangle 4"/>
          <p:cNvSpPr>
            <a:spLocks noGrp="1" noChangeArrowheads="1"/>
          </p:cNvSpPr>
          <p:nvPr>
            <p:ph type="ctrTitle"/>
          </p:nvPr>
        </p:nvSpPr>
        <p:spPr>
          <a:xfrm>
            <a:off x="838200" y="1219200"/>
            <a:ext cx="7924800" cy="3810000"/>
          </a:xfrm>
          <a:ln w="38100">
            <a:solidFill>
              <a:schemeClr val="tx1"/>
            </a:solidFill>
          </a:ln>
        </p:spPr>
        <p:txBody>
          <a:bodyPr/>
          <a:lstStyle/>
          <a:p>
            <a:pPr eaLnBrk="1" hangingPunct="1">
              <a:defRPr/>
            </a:pPr>
            <a:r>
              <a:rPr lang="en-US" sz="5400" b="1" dirty="0" smtClean="0">
                <a:solidFill>
                  <a:schemeClr val="tx1"/>
                </a:solidFill>
                <a:latin typeface="Verdana" pitchFamily="34" charset="0"/>
              </a:rPr>
              <a:t/>
            </a:r>
            <a:br>
              <a:rPr lang="en-US" sz="5400" b="1" dirty="0" smtClean="0">
                <a:solidFill>
                  <a:schemeClr val="tx1"/>
                </a:solidFill>
                <a:latin typeface="Verdana" pitchFamily="34" charset="0"/>
              </a:rPr>
            </a:br>
            <a:r>
              <a:rPr lang="en-US" sz="5400" b="1" dirty="0" smtClean="0">
                <a:solidFill>
                  <a:schemeClr val="tx1"/>
                </a:solidFill>
                <a:latin typeface="Verdana" pitchFamily="34" charset="0"/>
              </a:rPr>
              <a:t>MODULE 2</a:t>
            </a:r>
            <a:r>
              <a:rPr lang="en-US" sz="3600" b="1" dirty="0" smtClean="0">
                <a:solidFill>
                  <a:schemeClr val="tx1"/>
                </a:solidFill>
                <a:effectLst>
                  <a:outerShdw blurRad="38100" dist="38100" dir="2700000" algn="tl">
                    <a:srgbClr val="C0C0C0"/>
                  </a:outerShdw>
                </a:effectLst>
                <a:latin typeface="Verdana" pitchFamily="34" charset="0"/>
              </a:rPr>
              <a:t/>
            </a:r>
            <a:br>
              <a:rPr lang="en-US" sz="3600" b="1" dirty="0" smtClean="0">
                <a:solidFill>
                  <a:schemeClr val="tx1"/>
                </a:solidFill>
                <a:effectLst>
                  <a:outerShdw blurRad="38100" dist="38100" dir="2700000" algn="tl">
                    <a:srgbClr val="C0C0C0"/>
                  </a:outerShdw>
                </a:effectLst>
                <a:latin typeface="Verdana" pitchFamily="34" charset="0"/>
              </a:rPr>
            </a:br>
            <a:r>
              <a:rPr lang="en-US" sz="3600" b="1" dirty="0" smtClean="0">
                <a:solidFill>
                  <a:schemeClr val="tx1"/>
                </a:solidFill>
                <a:effectLst>
                  <a:outerShdw blurRad="38100" dist="38100" dir="2700000" algn="tl">
                    <a:srgbClr val="C0C0C0"/>
                  </a:outerShdw>
                </a:effectLst>
                <a:latin typeface="Verdana" pitchFamily="34" charset="0"/>
              </a:rPr>
              <a:t/>
            </a:r>
            <a:br>
              <a:rPr lang="en-US" sz="3600" b="1" dirty="0" smtClean="0">
                <a:solidFill>
                  <a:schemeClr val="tx1"/>
                </a:solidFill>
                <a:effectLst>
                  <a:outerShdw blurRad="38100" dist="38100" dir="2700000" algn="tl">
                    <a:srgbClr val="C0C0C0"/>
                  </a:outerShdw>
                </a:effectLst>
                <a:latin typeface="Verdana" pitchFamily="34" charset="0"/>
              </a:rPr>
            </a:br>
            <a:r>
              <a:rPr lang="en-US" sz="4000" dirty="0" smtClean="0">
                <a:solidFill>
                  <a:schemeClr val="tx1"/>
                </a:solidFill>
                <a:effectLst>
                  <a:outerShdw blurRad="38100" dist="38100" dir="2700000" algn="tl">
                    <a:srgbClr val="C0C0C0"/>
                  </a:outerShdw>
                </a:effectLst>
                <a:latin typeface="Baskerville Old Face" pitchFamily="18" charset="0"/>
              </a:rPr>
              <a:t>DATA MANAGEMENT  </a:t>
            </a:r>
            <a:br>
              <a:rPr lang="en-US" sz="4000" dirty="0" smtClean="0">
                <a:solidFill>
                  <a:schemeClr val="tx1"/>
                </a:solidFill>
                <a:effectLst>
                  <a:outerShdw blurRad="38100" dist="38100" dir="2700000" algn="tl">
                    <a:srgbClr val="C0C0C0"/>
                  </a:outerShdw>
                </a:effectLst>
                <a:latin typeface="Baskerville Old Face" pitchFamily="18" charset="0"/>
              </a:rPr>
            </a:br>
            <a:r>
              <a:rPr lang="en-US" sz="4000" dirty="0" smtClean="0">
                <a:solidFill>
                  <a:schemeClr val="tx1"/>
                </a:solidFill>
                <a:effectLst>
                  <a:outerShdw blurRad="38100" dist="38100" dir="2700000" algn="tl">
                    <a:srgbClr val="C0C0C0"/>
                  </a:outerShdw>
                </a:effectLst>
                <a:latin typeface="Baskerville Old Face" pitchFamily="18" charset="0"/>
              </a:rPr>
              <a:t>AND ANALYSIS </a:t>
            </a:r>
            <a:br>
              <a:rPr lang="en-US" sz="4000" dirty="0" smtClean="0">
                <a:solidFill>
                  <a:schemeClr val="tx1"/>
                </a:solidFill>
                <a:effectLst>
                  <a:outerShdw blurRad="38100" dist="38100" dir="2700000" algn="tl">
                    <a:srgbClr val="C0C0C0"/>
                  </a:outerShdw>
                </a:effectLst>
                <a:latin typeface="Baskerville Old Face" pitchFamily="18" charset="0"/>
              </a:rPr>
            </a:br>
            <a:r>
              <a:rPr lang="en-US" sz="4000" i="1" dirty="0" smtClean="0">
                <a:solidFill>
                  <a:schemeClr val="tx1"/>
                </a:solidFill>
                <a:effectLst>
                  <a:outerShdw blurRad="38100" dist="38100" dir="2700000" algn="tl">
                    <a:srgbClr val="C0C0C0"/>
                  </a:outerShdw>
                </a:effectLst>
                <a:latin typeface="Baskerville Old Face" pitchFamily="18" charset="0"/>
              </a:rPr>
              <a:t>Using SPSS for Windows</a:t>
            </a:r>
            <a:br>
              <a:rPr lang="en-US" sz="4000" i="1" dirty="0" smtClean="0">
                <a:solidFill>
                  <a:schemeClr val="tx1"/>
                </a:solidFill>
                <a:effectLst>
                  <a:outerShdw blurRad="38100" dist="38100" dir="2700000" algn="tl">
                    <a:srgbClr val="C0C0C0"/>
                  </a:outerShdw>
                </a:effectLst>
                <a:latin typeface="Baskerville Old Face" pitchFamily="18" charset="0"/>
              </a:rPr>
            </a:br>
            <a:r>
              <a:rPr lang="en-US" sz="4000" i="1" dirty="0" smtClean="0">
                <a:solidFill>
                  <a:schemeClr val="tx1"/>
                </a:solidFill>
                <a:effectLst>
                  <a:outerShdw blurRad="38100" dist="38100" dir="2700000" algn="tl">
                    <a:srgbClr val="C0C0C0"/>
                  </a:outerShdw>
                </a:effectLst>
                <a:latin typeface="Baskerville Old Face" pitchFamily="18" charset="0"/>
              </a:rPr>
              <a:t/>
            </a:r>
            <a:br>
              <a:rPr lang="en-US" sz="4000" i="1" dirty="0" smtClean="0">
                <a:solidFill>
                  <a:schemeClr val="tx1"/>
                </a:solidFill>
                <a:effectLst>
                  <a:outerShdw blurRad="38100" dist="38100" dir="2700000" algn="tl">
                    <a:srgbClr val="C0C0C0"/>
                  </a:outerShdw>
                </a:effectLst>
                <a:latin typeface="Baskerville Old Face" pitchFamily="18" charset="0"/>
              </a:rPr>
            </a:br>
            <a:endParaRPr lang="en-US" sz="4000" i="1" dirty="0" smtClean="0">
              <a:solidFill>
                <a:schemeClr val="tx1"/>
              </a:solidFill>
              <a:effectLst>
                <a:outerShdw blurRad="38100" dist="38100" dir="2700000" algn="tl">
                  <a:srgbClr val="C0C0C0"/>
                </a:outerShdw>
              </a:effectLst>
              <a:latin typeface="Baskerville Old Face" pitchFamily="18" charset="0"/>
            </a:endParaRPr>
          </a:p>
        </p:txBody>
      </p:sp>
      <p:sp>
        <p:nvSpPr>
          <p:cNvPr id="9" name="TextBox 8"/>
          <p:cNvSpPr txBox="1"/>
          <p:nvPr/>
        </p:nvSpPr>
        <p:spPr>
          <a:xfrm>
            <a:off x="0" y="0"/>
            <a:ext cx="9144000" cy="523220"/>
          </a:xfrm>
          <a:prstGeom prst="rect">
            <a:avLst/>
          </a:prstGeom>
          <a:solidFill>
            <a:schemeClr val="accent5">
              <a:lumMod val="40000"/>
              <a:lumOff val="60000"/>
            </a:schemeClr>
          </a:solidFill>
          <a:scene3d>
            <a:camera prst="perspectiveRelaxed">
              <a:rot lat="21594000" lon="0" rev="0"/>
            </a:camera>
            <a:lightRig rig="threePt" dir="t">
              <a:rot lat="0" lon="0" rev="1800000"/>
            </a:lightRig>
          </a:scene3d>
          <a:sp3d>
            <a:bevelT h="25400"/>
            <a:bevelB/>
          </a:sp3d>
        </p:spPr>
        <p:txBody>
          <a:bodyPr>
            <a:spAutoFit/>
          </a:bodyPr>
          <a:lstStyle/>
          <a:p>
            <a:pPr algn="ctr">
              <a:defRPr/>
            </a:pPr>
            <a:r>
              <a:rPr lang="en-US" sz="2800" dirty="0"/>
              <a:t>Research Lecture Series</a:t>
            </a:r>
            <a:endParaRPr lang="en-US" sz="28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1"/>
          <p:cNvSpPr>
            <a:spLocks noGrp="1"/>
          </p:cNvSpPr>
          <p:nvPr>
            <p:ph type="dt" sz="quarter" idx="10"/>
          </p:nvPr>
        </p:nvSpPr>
        <p:spPr>
          <a:noFill/>
        </p:spPr>
        <p:txBody>
          <a:bodyPr/>
          <a:lstStyle/>
          <a:p>
            <a:r>
              <a:rPr lang="en-US"/>
              <a:t>2011</a:t>
            </a:r>
          </a:p>
        </p:txBody>
      </p:sp>
      <p:sp>
        <p:nvSpPr>
          <p:cNvPr id="39939" name="Footer Placeholder 2"/>
          <p:cNvSpPr>
            <a:spLocks noGrp="1"/>
          </p:cNvSpPr>
          <p:nvPr>
            <p:ph type="ftr" sz="quarter" idx="11"/>
          </p:nvPr>
        </p:nvSpPr>
        <p:spPr>
          <a:noFill/>
        </p:spPr>
        <p:txBody>
          <a:bodyPr/>
          <a:lstStyle/>
          <a:p>
            <a:r>
              <a:rPr lang="en-US" smtClean="0"/>
              <a:t>Rasimah Aripin</a:t>
            </a:r>
          </a:p>
        </p:txBody>
      </p:sp>
      <p:sp>
        <p:nvSpPr>
          <p:cNvPr id="39940" name="Slide Number Placeholder 3"/>
          <p:cNvSpPr>
            <a:spLocks noGrp="1"/>
          </p:cNvSpPr>
          <p:nvPr>
            <p:ph type="sldNum" sz="quarter" idx="12"/>
          </p:nvPr>
        </p:nvSpPr>
        <p:spPr>
          <a:noFill/>
        </p:spPr>
        <p:txBody>
          <a:bodyPr/>
          <a:lstStyle/>
          <a:p>
            <a:fld id="{1B3B68FA-4738-4084-B5C3-6825FBDE23B5}" type="slidenum">
              <a:rPr lang="en-US" smtClean="0"/>
              <a:pPr/>
              <a:t>10</a:t>
            </a:fld>
            <a:endParaRPr lang="en-US" smtClean="0"/>
          </a:p>
        </p:txBody>
      </p:sp>
      <p:pic>
        <p:nvPicPr>
          <p:cNvPr id="39941" name="Picture 7"/>
          <p:cNvPicPr>
            <a:picLocks noChangeAspect="1" noChangeArrowheads="1"/>
          </p:cNvPicPr>
          <p:nvPr/>
        </p:nvPicPr>
        <p:blipFill>
          <a:blip r:embed="rId3"/>
          <a:srcRect/>
          <a:stretch>
            <a:fillRect/>
          </a:stretch>
        </p:blipFill>
        <p:spPr bwMode="auto">
          <a:xfrm>
            <a:off x="0" y="609600"/>
            <a:ext cx="4416425" cy="5486400"/>
          </a:xfrm>
          <a:prstGeom prst="rect">
            <a:avLst/>
          </a:prstGeom>
          <a:noFill/>
          <a:ln w="9525">
            <a:noFill/>
            <a:miter lim="800000"/>
            <a:headEnd/>
            <a:tailEnd/>
          </a:ln>
        </p:spPr>
      </p:pic>
      <p:sp>
        <p:nvSpPr>
          <p:cNvPr id="39942" name="Text Box 8"/>
          <p:cNvSpPr txBox="1">
            <a:spLocks noChangeArrowheads="1"/>
          </p:cNvSpPr>
          <p:nvPr/>
        </p:nvSpPr>
        <p:spPr bwMode="auto">
          <a:xfrm>
            <a:off x="4572000" y="457200"/>
            <a:ext cx="4343400" cy="5630863"/>
          </a:xfrm>
          <a:prstGeom prst="rect">
            <a:avLst/>
          </a:prstGeom>
          <a:noFill/>
          <a:ln w="9525">
            <a:noFill/>
            <a:miter lim="800000"/>
            <a:headEnd/>
            <a:tailEnd/>
          </a:ln>
        </p:spPr>
        <p:txBody>
          <a:bodyPr>
            <a:spAutoFit/>
          </a:bodyPr>
          <a:lstStyle/>
          <a:p>
            <a:r>
              <a:rPr lang="en-US" sz="2800" b="0" i="0"/>
              <a:t>If you are</a:t>
            </a:r>
            <a:r>
              <a:rPr lang="en-US" b="0" i="0"/>
              <a:t> </a:t>
            </a:r>
          </a:p>
          <a:p>
            <a:pPr>
              <a:buFont typeface="Wingdings" pitchFamily="2" charset="2"/>
              <a:buChar char="q"/>
            </a:pPr>
            <a:r>
              <a:rPr lang="en-US" b="0" i="0"/>
              <a:t> Creating a new data file, choose </a:t>
            </a:r>
            <a:r>
              <a:rPr lang="en-US"/>
              <a:t>Type in data </a:t>
            </a:r>
            <a:r>
              <a:rPr lang="en-US" b="0" i="0"/>
              <a:t>and</a:t>
            </a:r>
            <a:r>
              <a:rPr lang="en-US"/>
              <a:t> OK</a:t>
            </a:r>
          </a:p>
          <a:p>
            <a:pPr>
              <a:buFont typeface="Wingdings" pitchFamily="2" charset="2"/>
              <a:buChar char="q"/>
            </a:pPr>
            <a:r>
              <a:rPr lang="en-US" b="0" i="0"/>
              <a:t>Opening an SPSS data file, choose</a:t>
            </a:r>
            <a:r>
              <a:rPr lang="en-US"/>
              <a:t> Open an existing data source </a:t>
            </a:r>
            <a:r>
              <a:rPr lang="en-US" b="0" i="0"/>
              <a:t>and</a:t>
            </a:r>
            <a:r>
              <a:rPr lang="en-US"/>
              <a:t> OK</a:t>
            </a:r>
          </a:p>
          <a:p>
            <a:pPr>
              <a:buFont typeface="Wingdings" pitchFamily="2" charset="2"/>
              <a:buChar char="q"/>
            </a:pPr>
            <a:r>
              <a:rPr lang="en-US" b="0" i="0"/>
              <a:t>Assessing other databases</a:t>
            </a:r>
            <a:r>
              <a:rPr lang="en-US"/>
              <a:t> </a:t>
            </a:r>
            <a:r>
              <a:rPr lang="en-US" b="0" i="0"/>
              <a:t>(Access, SAS, Dbase, etc),</a:t>
            </a:r>
            <a:r>
              <a:rPr lang="en-US"/>
              <a:t> </a:t>
            </a:r>
            <a:r>
              <a:rPr lang="en-US" b="0" i="0"/>
              <a:t>choose </a:t>
            </a:r>
            <a:r>
              <a:rPr lang="en-US"/>
              <a:t>Query</a:t>
            </a:r>
            <a:r>
              <a:rPr lang="en-US" b="0" i="0"/>
              <a:t> or </a:t>
            </a:r>
            <a:r>
              <a:rPr lang="en-US"/>
              <a:t>Database Wizard </a:t>
            </a:r>
            <a:r>
              <a:rPr lang="en-US" b="0" i="0"/>
              <a:t>and</a:t>
            </a:r>
            <a:r>
              <a:rPr lang="en-US"/>
              <a:t> OK</a:t>
            </a:r>
          </a:p>
          <a:p>
            <a:pPr>
              <a:buFont typeface="Wingdings" pitchFamily="2" charset="2"/>
              <a:buNone/>
            </a:pPr>
            <a:endParaRPr lang="en-US"/>
          </a:p>
          <a:p>
            <a:pPr>
              <a:buFont typeface="Wingdings" pitchFamily="2" charset="2"/>
              <a:buNone/>
            </a:pPr>
            <a:r>
              <a:rPr lang="en-US" b="0" i="0"/>
              <a:t>You can also choose</a:t>
            </a:r>
            <a:r>
              <a:rPr lang="en-US"/>
              <a:t> Cancel </a:t>
            </a:r>
            <a:r>
              <a:rPr lang="en-US" b="0" i="0"/>
              <a:t>to go directly to the</a:t>
            </a:r>
            <a:r>
              <a:rPr lang="en-US"/>
              <a:t> Data Editor Window </a:t>
            </a:r>
            <a:r>
              <a:rPr lang="en-US" b="0" i="0"/>
              <a:t>and create or open data files from that window.</a:t>
            </a:r>
          </a:p>
        </p:txBody>
      </p:sp>
      <p:sp>
        <p:nvSpPr>
          <p:cNvPr id="39943" name="Text Box 1048"/>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2.1  Introduction to SPSS</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Date Placeholder 5"/>
          <p:cNvSpPr>
            <a:spLocks noGrp="1"/>
          </p:cNvSpPr>
          <p:nvPr>
            <p:ph type="dt" sz="quarter" idx="10"/>
          </p:nvPr>
        </p:nvSpPr>
        <p:spPr>
          <a:noFill/>
        </p:spPr>
        <p:txBody>
          <a:bodyPr/>
          <a:lstStyle/>
          <a:p>
            <a:r>
              <a:rPr lang="en-US"/>
              <a:t>2011</a:t>
            </a:r>
          </a:p>
        </p:txBody>
      </p:sp>
      <p:sp>
        <p:nvSpPr>
          <p:cNvPr id="132099" name="Footer Placeholder 6"/>
          <p:cNvSpPr>
            <a:spLocks noGrp="1"/>
          </p:cNvSpPr>
          <p:nvPr>
            <p:ph type="ftr" sz="quarter" idx="11"/>
          </p:nvPr>
        </p:nvSpPr>
        <p:spPr>
          <a:noFill/>
        </p:spPr>
        <p:txBody>
          <a:bodyPr/>
          <a:lstStyle/>
          <a:p>
            <a:r>
              <a:rPr lang="en-US" smtClean="0"/>
              <a:t>Rasimah Aripin</a:t>
            </a:r>
          </a:p>
        </p:txBody>
      </p:sp>
      <p:sp>
        <p:nvSpPr>
          <p:cNvPr id="132100" name="Slide Number Placeholder 7"/>
          <p:cNvSpPr>
            <a:spLocks noGrp="1"/>
          </p:cNvSpPr>
          <p:nvPr>
            <p:ph type="sldNum" sz="quarter" idx="12"/>
          </p:nvPr>
        </p:nvSpPr>
        <p:spPr>
          <a:noFill/>
        </p:spPr>
        <p:txBody>
          <a:bodyPr/>
          <a:lstStyle/>
          <a:p>
            <a:fld id="{63E64F70-34E4-4FF3-8533-EAF0C530BA4E}" type="slidenum">
              <a:rPr lang="en-US" smtClean="0"/>
              <a:pPr/>
              <a:t>100</a:t>
            </a:fld>
            <a:endParaRPr lang="en-US" smtClean="0"/>
          </a:p>
        </p:txBody>
      </p:sp>
      <p:sp>
        <p:nvSpPr>
          <p:cNvPr id="132101" name="Rectangle 2"/>
          <p:cNvSpPr>
            <a:spLocks noGrp="1" noChangeArrowheads="1"/>
          </p:cNvSpPr>
          <p:nvPr>
            <p:ph type="title"/>
          </p:nvPr>
        </p:nvSpPr>
        <p:spPr>
          <a:xfrm>
            <a:off x="762000" y="762000"/>
            <a:ext cx="7772400" cy="609600"/>
          </a:xfrm>
          <a:ln>
            <a:solidFill>
              <a:schemeClr val="accent2"/>
            </a:solidFill>
          </a:ln>
        </p:spPr>
        <p:txBody>
          <a:bodyPr/>
          <a:lstStyle/>
          <a:p>
            <a:pPr eaLnBrk="1" hangingPunct="1"/>
            <a:r>
              <a:rPr lang="en-US" sz="3200" smtClean="0"/>
              <a:t>Adding Cases: Illustration</a:t>
            </a:r>
          </a:p>
        </p:txBody>
      </p:sp>
      <p:sp>
        <p:nvSpPr>
          <p:cNvPr id="132102" name="Rectangle 3"/>
          <p:cNvSpPr>
            <a:spLocks noGrp="1" noChangeArrowheads="1"/>
          </p:cNvSpPr>
          <p:nvPr>
            <p:ph type="body" sz="half" idx="1"/>
          </p:nvPr>
        </p:nvSpPr>
        <p:spPr>
          <a:xfrm>
            <a:off x="762000" y="1447800"/>
            <a:ext cx="7848600" cy="838200"/>
          </a:xfrm>
        </p:spPr>
        <p:txBody>
          <a:bodyPr/>
          <a:lstStyle/>
          <a:p>
            <a:pPr marL="0" indent="0" eaLnBrk="1" hangingPunct="1">
              <a:lnSpc>
                <a:spcPct val="80000"/>
              </a:lnSpc>
              <a:buFontTx/>
              <a:buNone/>
            </a:pPr>
            <a:r>
              <a:rPr lang="en-US" sz="2400" smtClean="0"/>
              <a:t>If all variables from both files match, then the dialog box should look like below, no </a:t>
            </a:r>
            <a:r>
              <a:rPr lang="en-US" sz="2400" smtClean="0">
                <a:solidFill>
                  <a:srgbClr val="990099"/>
                </a:solidFill>
              </a:rPr>
              <a:t>Unpaired Variables.  </a:t>
            </a:r>
            <a:r>
              <a:rPr lang="en-US" sz="2400" smtClean="0"/>
              <a:t>Click </a:t>
            </a:r>
            <a:r>
              <a:rPr lang="en-US" sz="2400" smtClean="0">
                <a:solidFill>
                  <a:srgbClr val="990099"/>
                </a:solidFill>
              </a:rPr>
              <a:t>OK</a:t>
            </a:r>
            <a:endParaRPr lang="en-US" sz="2400" b="1" i="1" smtClean="0">
              <a:solidFill>
                <a:srgbClr val="990099"/>
              </a:solidFill>
            </a:endParaRPr>
          </a:p>
        </p:txBody>
      </p:sp>
      <p:pic>
        <p:nvPicPr>
          <p:cNvPr id="132103" name="Picture 7"/>
          <p:cNvPicPr>
            <a:picLocks noChangeAspect="1" noChangeArrowheads="1"/>
          </p:cNvPicPr>
          <p:nvPr>
            <p:ph sz="quarter" idx="3"/>
          </p:nvPr>
        </p:nvPicPr>
        <p:blipFill>
          <a:blip r:embed="rId3"/>
          <a:srcRect/>
          <a:stretch>
            <a:fillRect/>
          </a:stretch>
        </p:blipFill>
        <p:spPr>
          <a:xfrm>
            <a:off x="533400" y="2133600"/>
            <a:ext cx="7772400" cy="4041775"/>
          </a:xfrm>
        </p:spPr>
      </p:pic>
      <p:sp>
        <p:nvSpPr>
          <p:cNvPr id="132104" name="Text Box 8"/>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3.5:  Merging Several data Sets</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Date Placeholder 4"/>
          <p:cNvSpPr>
            <a:spLocks noGrp="1"/>
          </p:cNvSpPr>
          <p:nvPr>
            <p:ph type="dt" sz="quarter" idx="10"/>
          </p:nvPr>
        </p:nvSpPr>
        <p:spPr>
          <a:noFill/>
        </p:spPr>
        <p:txBody>
          <a:bodyPr/>
          <a:lstStyle/>
          <a:p>
            <a:r>
              <a:rPr lang="en-US"/>
              <a:t>2011</a:t>
            </a:r>
          </a:p>
        </p:txBody>
      </p:sp>
      <p:sp>
        <p:nvSpPr>
          <p:cNvPr id="133123" name="Footer Placeholder 5"/>
          <p:cNvSpPr>
            <a:spLocks noGrp="1"/>
          </p:cNvSpPr>
          <p:nvPr>
            <p:ph type="ftr" sz="quarter" idx="11"/>
          </p:nvPr>
        </p:nvSpPr>
        <p:spPr>
          <a:noFill/>
        </p:spPr>
        <p:txBody>
          <a:bodyPr/>
          <a:lstStyle/>
          <a:p>
            <a:r>
              <a:rPr lang="en-US" smtClean="0"/>
              <a:t>Rasimah Aripin</a:t>
            </a:r>
          </a:p>
        </p:txBody>
      </p:sp>
      <p:sp>
        <p:nvSpPr>
          <p:cNvPr id="133124" name="Slide Number Placeholder 6"/>
          <p:cNvSpPr>
            <a:spLocks noGrp="1"/>
          </p:cNvSpPr>
          <p:nvPr>
            <p:ph type="sldNum" sz="quarter" idx="12"/>
          </p:nvPr>
        </p:nvSpPr>
        <p:spPr>
          <a:noFill/>
        </p:spPr>
        <p:txBody>
          <a:bodyPr/>
          <a:lstStyle/>
          <a:p>
            <a:fld id="{02067132-6215-4996-BA5C-41A1EFC6FBA8}" type="slidenum">
              <a:rPr lang="en-US" smtClean="0"/>
              <a:pPr/>
              <a:t>101</a:t>
            </a:fld>
            <a:endParaRPr lang="en-US" smtClean="0"/>
          </a:p>
        </p:txBody>
      </p:sp>
      <p:sp>
        <p:nvSpPr>
          <p:cNvPr id="133125" name="Rectangle 2"/>
          <p:cNvSpPr>
            <a:spLocks noGrp="1" noChangeArrowheads="1"/>
          </p:cNvSpPr>
          <p:nvPr>
            <p:ph type="title"/>
          </p:nvPr>
        </p:nvSpPr>
        <p:spPr>
          <a:xfrm>
            <a:off x="457200" y="838200"/>
            <a:ext cx="8001000" cy="533400"/>
          </a:xfrm>
          <a:ln>
            <a:solidFill>
              <a:schemeClr val="accent2"/>
            </a:solidFill>
          </a:ln>
        </p:spPr>
        <p:txBody>
          <a:bodyPr/>
          <a:lstStyle/>
          <a:p>
            <a:pPr eaLnBrk="1" hangingPunct="1"/>
            <a:r>
              <a:rPr lang="en-US" sz="3200" smtClean="0"/>
              <a:t>Adding Cases:  Illustration</a:t>
            </a:r>
          </a:p>
        </p:txBody>
      </p:sp>
      <p:sp>
        <p:nvSpPr>
          <p:cNvPr id="133126" name="Rectangle 3"/>
          <p:cNvSpPr>
            <a:spLocks noGrp="1" noChangeArrowheads="1"/>
          </p:cNvSpPr>
          <p:nvPr>
            <p:ph type="body" sz="half" idx="1"/>
          </p:nvPr>
        </p:nvSpPr>
        <p:spPr>
          <a:xfrm>
            <a:off x="304800" y="1371600"/>
            <a:ext cx="8686800" cy="2514600"/>
          </a:xfrm>
        </p:spPr>
        <p:txBody>
          <a:bodyPr/>
          <a:lstStyle/>
          <a:p>
            <a:pPr marL="174625" indent="-174625" eaLnBrk="1" hangingPunct="1"/>
            <a:r>
              <a:rPr lang="en-US" sz="2800" smtClean="0"/>
              <a:t>Add </a:t>
            </a:r>
            <a:r>
              <a:rPr lang="en-US" sz="2800" b="1" i="1" smtClean="0">
                <a:solidFill>
                  <a:schemeClr val="accent2"/>
                </a:solidFill>
              </a:rPr>
              <a:t>Accounting_C.</a:t>
            </a:r>
            <a:r>
              <a:rPr lang="en-US" sz="2800" smtClean="0"/>
              <a:t>  Save the merged data as </a:t>
            </a:r>
            <a:r>
              <a:rPr lang="en-US" sz="2800" b="1" i="1" smtClean="0">
                <a:solidFill>
                  <a:schemeClr val="accent2"/>
                </a:solidFill>
              </a:rPr>
              <a:t>Accounting_All.sav</a:t>
            </a:r>
          </a:p>
          <a:p>
            <a:pPr marL="174625" indent="-174625" eaLnBrk="1" hangingPunct="1"/>
            <a:r>
              <a:rPr lang="en-US" sz="2800" smtClean="0"/>
              <a:t>The merged data set should have 736 observations.</a:t>
            </a:r>
          </a:p>
          <a:p>
            <a:pPr marL="174625" indent="-174625" eaLnBrk="1" hangingPunct="1"/>
            <a:r>
              <a:rPr lang="en-US" sz="2800" smtClean="0"/>
              <a:t>Generate the following frequency table to check the success of the merging</a:t>
            </a:r>
            <a:r>
              <a:rPr lang="en-US" sz="2400" smtClean="0"/>
              <a:t>.</a:t>
            </a:r>
          </a:p>
          <a:p>
            <a:pPr marL="174625" indent="-174625" eaLnBrk="1" hangingPunct="1"/>
            <a:endParaRPr lang="en-US" sz="2400" b="1" i="1" smtClean="0">
              <a:solidFill>
                <a:srgbClr val="990099"/>
              </a:solidFill>
            </a:endParaRPr>
          </a:p>
        </p:txBody>
      </p:sp>
      <p:pic>
        <p:nvPicPr>
          <p:cNvPr id="133127" name="Picture 6"/>
          <p:cNvPicPr>
            <a:picLocks noChangeAspect="1" noChangeArrowheads="1"/>
          </p:cNvPicPr>
          <p:nvPr>
            <p:ph sz="half" idx="2"/>
          </p:nvPr>
        </p:nvPicPr>
        <p:blipFill>
          <a:blip r:embed="rId3"/>
          <a:srcRect l="2037" t="5786" r="5263" b="7414"/>
          <a:stretch>
            <a:fillRect/>
          </a:stretch>
        </p:blipFill>
        <p:spPr>
          <a:xfrm>
            <a:off x="1524000" y="3733800"/>
            <a:ext cx="7162800" cy="2360613"/>
          </a:xfrm>
          <a:noFill/>
        </p:spPr>
      </p:pic>
      <p:sp>
        <p:nvSpPr>
          <p:cNvPr id="133128" name="Text Box 8"/>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3.5:  Merging Several data Sets</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Date Placeholder 4"/>
          <p:cNvSpPr>
            <a:spLocks noGrp="1"/>
          </p:cNvSpPr>
          <p:nvPr>
            <p:ph type="dt" sz="quarter" idx="10"/>
          </p:nvPr>
        </p:nvSpPr>
        <p:spPr>
          <a:noFill/>
        </p:spPr>
        <p:txBody>
          <a:bodyPr/>
          <a:lstStyle/>
          <a:p>
            <a:r>
              <a:rPr lang="en-US"/>
              <a:t>2011</a:t>
            </a:r>
          </a:p>
        </p:txBody>
      </p:sp>
      <p:sp>
        <p:nvSpPr>
          <p:cNvPr id="134147" name="Footer Placeholder 5"/>
          <p:cNvSpPr>
            <a:spLocks noGrp="1"/>
          </p:cNvSpPr>
          <p:nvPr>
            <p:ph type="ftr" sz="quarter" idx="11"/>
          </p:nvPr>
        </p:nvSpPr>
        <p:spPr>
          <a:noFill/>
        </p:spPr>
        <p:txBody>
          <a:bodyPr/>
          <a:lstStyle/>
          <a:p>
            <a:r>
              <a:rPr lang="en-US" smtClean="0"/>
              <a:t>Rasimah Aripin</a:t>
            </a:r>
          </a:p>
        </p:txBody>
      </p:sp>
      <p:sp>
        <p:nvSpPr>
          <p:cNvPr id="134148" name="Slide Number Placeholder 6"/>
          <p:cNvSpPr>
            <a:spLocks noGrp="1"/>
          </p:cNvSpPr>
          <p:nvPr>
            <p:ph type="sldNum" sz="quarter" idx="12"/>
          </p:nvPr>
        </p:nvSpPr>
        <p:spPr>
          <a:noFill/>
        </p:spPr>
        <p:txBody>
          <a:bodyPr/>
          <a:lstStyle/>
          <a:p>
            <a:fld id="{6077DF6E-9C49-4996-91DE-660F2109F3A9}" type="slidenum">
              <a:rPr lang="en-US" smtClean="0"/>
              <a:pPr/>
              <a:t>102</a:t>
            </a:fld>
            <a:endParaRPr lang="en-US" smtClean="0"/>
          </a:p>
        </p:txBody>
      </p:sp>
      <p:sp>
        <p:nvSpPr>
          <p:cNvPr id="134149" name="Rectangle 2"/>
          <p:cNvSpPr>
            <a:spLocks noGrp="1" noChangeArrowheads="1"/>
          </p:cNvSpPr>
          <p:nvPr>
            <p:ph type="title"/>
          </p:nvPr>
        </p:nvSpPr>
        <p:spPr>
          <a:xfrm>
            <a:off x="533400" y="838200"/>
            <a:ext cx="7924800" cy="533400"/>
          </a:xfrm>
          <a:ln>
            <a:solidFill>
              <a:schemeClr val="accent2"/>
            </a:solidFill>
          </a:ln>
        </p:spPr>
        <p:txBody>
          <a:bodyPr/>
          <a:lstStyle/>
          <a:p>
            <a:pPr eaLnBrk="1" hangingPunct="1"/>
            <a:r>
              <a:rPr lang="en-US" sz="3200" smtClean="0"/>
              <a:t>Adding Variables: Illustration</a:t>
            </a:r>
          </a:p>
        </p:txBody>
      </p:sp>
      <p:sp>
        <p:nvSpPr>
          <p:cNvPr id="134150" name="Rectangle 3"/>
          <p:cNvSpPr>
            <a:spLocks noGrp="1" noChangeArrowheads="1"/>
          </p:cNvSpPr>
          <p:nvPr>
            <p:ph type="body" sz="half" idx="1"/>
          </p:nvPr>
        </p:nvSpPr>
        <p:spPr>
          <a:xfrm>
            <a:off x="685800" y="1600200"/>
            <a:ext cx="7924800" cy="4343400"/>
          </a:xfrm>
        </p:spPr>
        <p:txBody>
          <a:bodyPr/>
          <a:lstStyle/>
          <a:p>
            <a:pPr marL="290513" indent="-290513" eaLnBrk="1" hangingPunct="1">
              <a:lnSpc>
                <a:spcPct val="80000"/>
              </a:lnSpc>
            </a:pPr>
            <a:r>
              <a:rPr lang="en-US" sz="2400" smtClean="0"/>
              <a:t>Sometimes data files are split according to sections or type of information.  </a:t>
            </a:r>
          </a:p>
          <a:p>
            <a:pPr marL="290513" indent="-290513" eaLnBrk="1" hangingPunct="1">
              <a:lnSpc>
                <a:spcPct val="80000"/>
              </a:lnSpc>
            </a:pPr>
            <a:r>
              <a:rPr lang="en-US" sz="2400" smtClean="0"/>
              <a:t>For example, one file may contain the demographic profiles of the survey respondents, while another file contains their opinion on certain issues.  </a:t>
            </a:r>
          </a:p>
          <a:p>
            <a:pPr marL="290513" indent="-290513" eaLnBrk="1" hangingPunct="1">
              <a:lnSpc>
                <a:spcPct val="80000"/>
              </a:lnSpc>
            </a:pPr>
            <a:r>
              <a:rPr lang="en-US" sz="2400" smtClean="0"/>
              <a:t>To merge such files, we can use the following:</a:t>
            </a:r>
          </a:p>
          <a:p>
            <a:pPr marL="290513" indent="-290513" eaLnBrk="1" hangingPunct="1">
              <a:lnSpc>
                <a:spcPct val="80000"/>
              </a:lnSpc>
              <a:buFontTx/>
              <a:buNone/>
            </a:pPr>
            <a:r>
              <a:rPr lang="en-US" sz="2400" smtClean="0"/>
              <a:t>        </a:t>
            </a:r>
            <a:r>
              <a:rPr lang="en-US" sz="2400" b="1" i="1" smtClean="0">
                <a:solidFill>
                  <a:srgbClr val="990099"/>
                </a:solidFill>
              </a:rPr>
              <a:t>Data &gt;&gt;&gt; Merge Files &gt;&gt;&gt; Add Variables…</a:t>
            </a:r>
          </a:p>
          <a:p>
            <a:pPr marL="290513" indent="-290513" eaLnBrk="1" hangingPunct="1">
              <a:lnSpc>
                <a:spcPct val="80000"/>
              </a:lnSpc>
            </a:pPr>
            <a:r>
              <a:rPr lang="en-US" sz="2400" smtClean="0"/>
              <a:t>For illustration, refer to the data sets: </a:t>
            </a:r>
            <a:r>
              <a:rPr lang="en-US" sz="2400" b="1" i="1" smtClean="0">
                <a:solidFill>
                  <a:srgbClr val="990099"/>
                </a:solidFill>
              </a:rPr>
              <a:t>Student Demography</a:t>
            </a:r>
            <a:r>
              <a:rPr lang="en-US" sz="2400" smtClean="0"/>
              <a:t> which contains information on the demographic profile of a random sample of students taking part in a survey; and </a:t>
            </a:r>
            <a:r>
              <a:rPr lang="en-US" sz="2400" b="1" i="1" smtClean="0">
                <a:solidFill>
                  <a:srgbClr val="990099"/>
                </a:solidFill>
              </a:rPr>
              <a:t>Student Satisfaction</a:t>
            </a:r>
            <a:r>
              <a:rPr lang="en-US" sz="2400" smtClean="0"/>
              <a:t> which contains the satisfaction ratings given by the same sample on selected issues </a:t>
            </a:r>
          </a:p>
          <a:p>
            <a:pPr marL="290513" indent="-290513" eaLnBrk="1" hangingPunct="1">
              <a:lnSpc>
                <a:spcPct val="80000"/>
              </a:lnSpc>
            </a:pPr>
            <a:endParaRPr lang="en-US" sz="2400" b="1" i="1" smtClean="0">
              <a:solidFill>
                <a:srgbClr val="990099"/>
              </a:solidFill>
            </a:endParaRPr>
          </a:p>
        </p:txBody>
      </p:sp>
      <p:sp>
        <p:nvSpPr>
          <p:cNvPr id="134151" name="Text Box 7"/>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3.5:  Merging Several data Sets</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Date Placeholder 4"/>
          <p:cNvSpPr>
            <a:spLocks noGrp="1"/>
          </p:cNvSpPr>
          <p:nvPr>
            <p:ph type="dt" sz="quarter" idx="10"/>
          </p:nvPr>
        </p:nvSpPr>
        <p:spPr>
          <a:noFill/>
        </p:spPr>
        <p:txBody>
          <a:bodyPr/>
          <a:lstStyle/>
          <a:p>
            <a:r>
              <a:rPr lang="en-US"/>
              <a:t>2011</a:t>
            </a:r>
          </a:p>
        </p:txBody>
      </p:sp>
      <p:sp>
        <p:nvSpPr>
          <p:cNvPr id="135171" name="Footer Placeholder 5"/>
          <p:cNvSpPr>
            <a:spLocks noGrp="1"/>
          </p:cNvSpPr>
          <p:nvPr>
            <p:ph type="ftr" sz="quarter" idx="11"/>
          </p:nvPr>
        </p:nvSpPr>
        <p:spPr>
          <a:noFill/>
        </p:spPr>
        <p:txBody>
          <a:bodyPr/>
          <a:lstStyle/>
          <a:p>
            <a:r>
              <a:rPr lang="en-US" smtClean="0"/>
              <a:t>Rasimah Aripin</a:t>
            </a:r>
          </a:p>
        </p:txBody>
      </p:sp>
      <p:sp>
        <p:nvSpPr>
          <p:cNvPr id="135172" name="Slide Number Placeholder 6"/>
          <p:cNvSpPr>
            <a:spLocks noGrp="1"/>
          </p:cNvSpPr>
          <p:nvPr>
            <p:ph type="sldNum" sz="quarter" idx="12"/>
          </p:nvPr>
        </p:nvSpPr>
        <p:spPr>
          <a:noFill/>
        </p:spPr>
        <p:txBody>
          <a:bodyPr/>
          <a:lstStyle/>
          <a:p>
            <a:fld id="{86EE6830-83B5-46D2-932B-57D154FD86D2}" type="slidenum">
              <a:rPr lang="en-US" smtClean="0"/>
              <a:pPr/>
              <a:t>103</a:t>
            </a:fld>
            <a:endParaRPr lang="en-US" smtClean="0"/>
          </a:p>
        </p:txBody>
      </p:sp>
      <p:sp>
        <p:nvSpPr>
          <p:cNvPr id="135173" name="Rectangle 2"/>
          <p:cNvSpPr>
            <a:spLocks noGrp="1" noChangeArrowheads="1"/>
          </p:cNvSpPr>
          <p:nvPr>
            <p:ph type="title"/>
          </p:nvPr>
        </p:nvSpPr>
        <p:spPr>
          <a:xfrm>
            <a:off x="533400" y="762000"/>
            <a:ext cx="7772400" cy="533400"/>
          </a:xfrm>
          <a:ln>
            <a:solidFill>
              <a:schemeClr val="accent2"/>
            </a:solidFill>
          </a:ln>
        </p:spPr>
        <p:txBody>
          <a:bodyPr/>
          <a:lstStyle/>
          <a:p>
            <a:pPr eaLnBrk="1" hangingPunct="1"/>
            <a:r>
              <a:rPr lang="en-US" sz="2800" smtClean="0"/>
              <a:t>Adding Variables: Illustration</a:t>
            </a:r>
          </a:p>
        </p:txBody>
      </p:sp>
      <p:sp>
        <p:nvSpPr>
          <p:cNvPr id="135174" name="Rectangle 4"/>
          <p:cNvSpPr>
            <a:spLocks noGrp="1" noChangeArrowheads="1"/>
          </p:cNvSpPr>
          <p:nvPr>
            <p:ph type="body" sz="half" idx="1"/>
          </p:nvPr>
        </p:nvSpPr>
        <p:spPr>
          <a:xfrm>
            <a:off x="5410200" y="1371600"/>
            <a:ext cx="3733800" cy="4800600"/>
          </a:xfrm>
        </p:spPr>
        <p:txBody>
          <a:bodyPr/>
          <a:lstStyle/>
          <a:p>
            <a:pPr marL="174625" indent="-174625" eaLnBrk="1" hangingPunct="1">
              <a:lnSpc>
                <a:spcPct val="90000"/>
              </a:lnSpc>
            </a:pPr>
            <a:r>
              <a:rPr lang="en-US" sz="2400" smtClean="0"/>
              <a:t>First open the file</a:t>
            </a:r>
            <a:r>
              <a:rPr lang="en-US" sz="2400" b="1" i="1" smtClean="0"/>
              <a:t> Student Demography</a:t>
            </a:r>
            <a:r>
              <a:rPr lang="en-US" sz="2400" smtClean="0"/>
              <a:t> on the Data Editor Window </a:t>
            </a:r>
            <a:r>
              <a:rPr lang="en-US" sz="2000" smtClean="0"/>
              <a:t>(</a:t>
            </a:r>
            <a:r>
              <a:rPr lang="en-US" sz="2400" smtClean="0"/>
              <a:t>4 variables).  </a:t>
            </a:r>
          </a:p>
          <a:p>
            <a:pPr marL="174625" indent="-174625" eaLnBrk="1" hangingPunct="1">
              <a:lnSpc>
                <a:spcPct val="90000"/>
              </a:lnSpc>
            </a:pPr>
            <a:r>
              <a:rPr lang="en-US" sz="2400" smtClean="0"/>
              <a:t>Make sure the common variable, </a:t>
            </a:r>
            <a:r>
              <a:rPr lang="en-US" sz="2400" b="1" i="1" smtClean="0"/>
              <a:t>id</a:t>
            </a:r>
            <a:r>
              <a:rPr lang="en-US" sz="2400" smtClean="0"/>
              <a:t> is sorted in ascending order in both files.</a:t>
            </a:r>
          </a:p>
          <a:p>
            <a:pPr marL="174625" indent="-174625" eaLnBrk="1" hangingPunct="1">
              <a:lnSpc>
                <a:spcPct val="90000"/>
              </a:lnSpc>
            </a:pPr>
            <a:r>
              <a:rPr lang="en-US" sz="2400" smtClean="0"/>
              <a:t>Select</a:t>
            </a:r>
            <a:r>
              <a:rPr lang="en-US" sz="2400" b="1" i="1" smtClean="0">
                <a:solidFill>
                  <a:srgbClr val="990099"/>
                </a:solidFill>
              </a:rPr>
              <a:t> Data &gt;&gt;&gt; Merge Files &gt;&gt;&gt; Add Variables</a:t>
            </a:r>
            <a:r>
              <a:rPr lang="en-US" sz="2400" smtClean="0"/>
              <a:t>…</a:t>
            </a:r>
          </a:p>
          <a:p>
            <a:pPr marL="174625" indent="-174625" eaLnBrk="1" hangingPunct="1">
              <a:lnSpc>
                <a:spcPct val="90000"/>
              </a:lnSpc>
            </a:pPr>
            <a:r>
              <a:rPr lang="en-US" sz="2400" smtClean="0"/>
              <a:t>Select </a:t>
            </a:r>
            <a:r>
              <a:rPr lang="en-US" sz="2400" b="1" i="1" smtClean="0"/>
              <a:t>Student Satisfaction </a:t>
            </a:r>
            <a:r>
              <a:rPr lang="en-US" sz="2400" smtClean="0"/>
              <a:t>(14 variables)</a:t>
            </a:r>
          </a:p>
          <a:p>
            <a:pPr marL="174625" indent="-174625" eaLnBrk="1" hangingPunct="1"/>
            <a:endParaRPr lang="en-US" sz="2400" smtClean="0"/>
          </a:p>
          <a:p>
            <a:pPr marL="174625" indent="-174625" eaLnBrk="1" hangingPunct="1"/>
            <a:endParaRPr lang="en-US" sz="2400" smtClean="0"/>
          </a:p>
        </p:txBody>
      </p:sp>
      <p:sp>
        <p:nvSpPr>
          <p:cNvPr id="135175" name="Text Box 10"/>
          <p:cNvSpPr txBox="1">
            <a:spLocks noChangeArrowheads="1"/>
          </p:cNvSpPr>
          <p:nvPr/>
        </p:nvSpPr>
        <p:spPr bwMode="auto">
          <a:xfrm>
            <a:off x="3810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3.5:  Merging Several data Sets</a:t>
            </a:r>
          </a:p>
        </p:txBody>
      </p:sp>
      <p:pic>
        <p:nvPicPr>
          <p:cNvPr id="135176" name="Picture 12"/>
          <p:cNvPicPr>
            <a:picLocks noChangeAspect="1" noChangeArrowheads="1"/>
          </p:cNvPicPr>
          <p:nvPr/>
        </p:nvPicPr>
        <p:blipFill>
          <a:blip r:embed="rId3"/>
          <a:srcRect l="29500" t="28763" r="28906" b="32292"/>
          <a:stretch>
            <a:fillRect/>
          </a:stretch>
        </p:blipFill>
        <p:spPr bwMode="auto">
          <a:xfrm>
            <a:off x="152400" y="1371600"/>
            <a:ext cx="5334000" cy="4648200"/>
          </a:xfrm>
          <a:prstGeom prst="rect">
            <a:avLst/>
          </a:prstGeom>
          <a:noFill/>
          <a:ln w="12700">
            <a:solidFill>
              <a:schemeClr val="tx1"/>
            </a:solidFill>
            <a:miter lim="800000"/>
            <a:headEnd/>
            <a:tailEnd/>
          </a:ln>
        </p:spPr>
      </p:pic>
      <p:sp>
        <p:nvSpPr>
          <p:cNvPr id="135177" name="Line 9"/>
          <p:cNvSpPr>
            <a:spLocks noChangeShapeType="1"/>
          </p:cNvSpPr>
          <p:nvPr/>
        </p:nvSpPr>
        <p:spPr bwMode="auto">
          <a:xfrm flipH="1" flipV="1">
            <a:off x="3124200" y="3657600"/>
            <a:ext cx="2590800" cy="1676400"/>
          </a:xfrm>
          <a:prstGeom prst="line">
            <a:avLst/>
          </a:prstGeom>
          <a:noFill/>
          <a:ln w="31750">
            <a:solidFill>
              <a:srgbClr val="008000"/>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Date Placeholder 3"/>
          <p:cNvSpPr>
            <a:spLocks noGrp="1"/>
          </p:cNvSpPr>
          <p:nvPr>
            <p:ph type="dt" sz="quarter" idx="10"/>
          </p:nvPr>
        </p:nvSpPr>
        <p:spPr>
          <a:noFill/>
        </p:spPr>
        <p:txBody>
          <a:bodyPr/>
          <a:lstStyle/>
          <a:p>
            <a:r>
              <a:rPr lang="en-US"/>
              <a:t>2011</a:t>
            </a:r>
          </a:p>
        </p:txBody>
      </p:sp>
      <p:sp>
        <p:nvSpPr>
          <p:cNvPr id="136195" name="Footer Placeholder 4"/>
          <p:cNvSpPr>
            <a:spLocks noGrp="1"/>
          </p:cNvSpPr>
          <p:nvPr>
            <p:ph type="ftr" sz="quarter" idx="11"/>
          </p:nvPr>
        </p:nvSpPr>
        <p:spPr>
          <a:noFill/>
        </p:spPr>
        <p:txBody>
          <a:bodyPr/>
          <a:lstStyle/>
          <a:p>
            <a:r>
              <a:rPr lang="en-US" smtClean="0"/>
              <a:t>Rasimah Aripin</a:t>
            </a:r>
          </a:p>
        </p:txBody>
      </p:sp>
      <p:sp>
        <p:nvSpPr>
          <p:cNvPr id="136196" name="Slide Number Placeholder 5"/>
          <p:cNvSpPr>
            <a:spLocks noGrp="1"/>
          </p:cNvSpPr>
          <p:nvPr>
            <p:ph type="sldNum" sz="quarter" idx="12"/>
          </p:nvPr>
        </p:nvSpPr>
        <p:spPr>
          <a:noFill/>
        </p:spPr>
        <p:txBody>
          <a:bodyPr/>
          <a:lstStyle/>
          <a:p>
            <a:fld id="{EECCE7A1-7B27-412F-9967-8CDE25E35DDA}" type="slidenum">
              <a:rPr lang="en-US" smtClean="0"/>
              <a:pPr/>
              <a:t>104</a:t>
            </a:fld>
            <a:endParaRPr lang="en-US" smtClean="0"/>
          </a:p>
        </p:txBody>
      </p:sp>
      <p:sp>
        <p:nvSpPr>
          <p:cNvPr id="136197" name="Rectangle 2"/>
          <p:cNvSpPr>
            <a:spLocks noGrp="1" noChangeArrowheads="1"/>
          </p:cNvSpPr>
          <p:nvPr>
            <p:ph type="title"/>
          </p:nvPr>
        </p:nvSpPr>
        <p:spPr>
          <a:xfrm>
            <a:off x="533400" y="762000"/>
            <a:ext cx="7772400" cy="685800"/>
          </a:xfrm>
          <a:ln>
            <a:solidFill>
              <a:schemeClr val="accent2"/>
            </a:solidFill>
          </a:ln>
        </p:spPr>
        <p:txBody>
          <a:bodyPr/>
          <a:lstStyle/>
          <a:p>
            <a:pPr eaLnBrk="1" hangingPunct="1"/>
            <a:r>
              <a:rPr lang="en-US" sz="3200" smtClean="0"/>
              <a:t>Adding Variables: Illustration</a:t>
            </a:r>
          </a:p>
        </p:txBody>
      </p:sp>
      <p:sp>
        <p:nvSpPr>
          <p:cNvPr id="136198" name="Text Box 5"/>
          <p:cNvSpPr txBox="1">
            <a:spLocks noChangeArrowheads="1"/>
          </p:cNvSpPr>
          <p:nvPr/>
        </p:nvSpPr>
        <p:spPr bwMode="auto">
          <a:xfrm>
            <a:off x="6400800" y="1600200"/>
            <a:ext cx="2590800" cy="4321175"/>
          </a:xfrm>
          <a:prstGeom prst="rect">
            <a:avLst/>
          </a:prstGeom>
          <a:noFill/>
          <a:ln w="9525">
            <a:solidFill>
              <a:schemeClr val="accent2"/>
            </a:solidFill>
            <a:miter lim="800000"/>
            <a:headEnd/>
            <a:tailEnd/>
          </a:ln>
        </p:spPr>
        <p:txBody>
          <a:bodyPr>
            <a:spAutoFit/>
          </a:bodyPr>
          <a:lstStyle/>
          <a:p>
            <a:pPr marL="115888" indent="-115888">
              <a:lnSpc>
                <a:spcPct val="90000"/>
              </a:lnSpc>
              <a:spcAft>
                <a:spcPct val="25000"/>
              </a:spcAft>
              <a:buFont typeface="Wingdings" pitchFamily="2" charset="2"/>
              <a:buChar char="§"/>
            </a:pPr>
            <a:r>
              <a:rPr lang="en-US" b="0" i="0"/>
              <a:t>Note the Key Variable is </a:t>
            </a:r>
            <a:r>
              <a:rPr lang="en-US">
                <a:solidFill>
                  <a:srgbClr val="990099"/>
                </a:solidFill>
              </a:rPr>
              <a:t>siri </a:t>
            </a:r>
            <a:r>
              <a:rPr lang="en-US" b="0" i="0"/>
              <a:t>which is provided by both files</a:t>
            </a:r>
          </a:p>
          <a:p>
            <a:pPr marL="115888" indent="-115888">
              <a:lnSpc>
                <a:spcPct val="90000"/>
              </a:lnSpc>
              <a:spcAft>
                <a:spcPct val="25000"/>
              </a:spcAft>
              <a:buFont typeface="Wingdings" pitchFamily="2" charset="2"/>
              <a:buChar char="§"/>
            </a:pPr>
            <a:r>
              <a:rPr lang="en-US" b="0" i="0"/>
              <a:t>Click </a:t>
            </a:r>
            <a:r>
              <a:rPr lang="en-US" b="0" i="0">
                <a:solidFill>
                  <a:srgbClr val="990099"/>
                </a:solidFill>
              </a:rPr>
              <a:t>OK</a:t>
            </a:r>
          </a:p>
          <a:p>
            <a:pPr marL="115888" indent="-115888">
              <a:lnSpc>
                <a:spcPct val="90000"/>
              </a:lnSpc>
              <a:spcAft>
                <a:spcPct val="25000"/>
              </a:spcAft>
              <a:buFont typeface="Wingdings" pitchFamily="2" charset="2"/>
              <a:buChar char="§"/>
            </a:pPr>
            <a:r>
              <a:rPr lang="en-US" b="0" i="0"/>
              <a:t>Save the merged data as </a:t>
            </a:r>
            <a:r>
              <a:rPr lang="en-US">
                <a:solidFill>
                  <a:srgbClr val="990099"/>
                </a:solidFill>
              </a:rPr>
              <a:t>Satisfaction Survey</a:t>
            </a:r>
          </a:p>
          <a:p>
            <a:pPr marL="115888" indent="-115888">
              <a:lnSpc>
                <a:spcPct val="90000"/>
              </a:lnSpc>
              <a:spcAft>
                <a:spcPct val="25000"/>
              </a:spcAft>
              <a:buFont typeface="Wingdings" pitchFamily="2" charset="2"/>
              <a:buChar char="§"/>
            </a:pPr>
            <a:r>
              <a:rPr lang="en-US" b="0" i="0"/>
              <a:t>The new data set should have</a:t>
            </a:r>
            <a:r>
              <a:rPr lang="en-US">
                <a:solidFill>
                  <a:srgbClr val="990099"/>
                </a:solidFill>
              </a:rPr>
              <a:t> </a:t>
            </a:r>
            <a:r>
              <a:rPr lang="en-US" i="0"/>
              <a:t>17 variables.</a:t>
            </a:r>
          </a:p>
        </p:txBody>
      </p:sp>
      <p:pic>
        <p:nvPicPr>
          <p:cNvPr id="136199" name="Picture 10"/>
          <p:cNvPicPr>
            <a:picLocks noChangeAspect="1" noChangeArrowheads="1"/>
          </p:cNvPicPr>
          <p:nvPr>
            <p:ph idx="1"/>
          </p:nvPr>
        </p:nvPicPr>
        <p:blipFill>
          <a:blip r:embed="rId3"/>
          <a:srcRect/>
          <a:stretch>
            <a:fillRect/>
          </a:stretch>
        </p:blipFill>
        <p:spPr>
          <a:xfrm>
            <a:off x="228600" y="1524000"/>
            <a:ext cx="6096000" cy="4624388"/>
          </a:xfrm>
          <a:noFill/>
        </p:spPr>
      </p:pic>
      <p:sp>
        <p:nvSpPr>
          <p:cNvPr id="136200" name="Line 13"/>
          <p:cNvSpPr>
            <a:spLocks noChangeShapeType="1"/>
          </p:cNvSpPr>
          <p:nvPr/>
        </p:nvSpPr>
        <p:spPr bwMode="auto">
          <a:xfrm flipH="1">
            <a:off x="5791200" y="2971800"/>
            <a:ext cx="1600200" cy="1371600"/>
          </a:xfrm>
          <a:prstGeom prst="line">
            <a:avLst/>
          </a:prstGeom>
          <a:noFill/>
          <a:ln w="25400">
            <a:solidFill>
              <a:srgbClr val="008000"/>
            </a:solidFill>
            <a:round/>
            <a:headEnd/>
            <a:tailEnd type="triangle" w="med" len="med"/>
          </a:ln>
        </p:spPr>
        <p:txBody>
          <a:bodyPr wrap="none"/>
          <a:lstStyle/>
          <a:p>
            <a:endParaRPr lang="en-US"/>
          </a:p>
        </p:txBody>
      </p:sp>
      <p:sp>
        <p:nvSpPr>
          <p:cNvPr id="136201" name="Text Box 14"/>
          <p:cNvSpPr txBox="1">
            <a:spLocks noChangeArrowheads="1"/>
          </p:cNvSpPr>
          <p:nvPr/>
        </p:nvSpPr>
        <p:spPr bwMode="auto">
          <a:xfrm>
            <a:off x="3810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3.5:  Merging Several data Sets</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Date Placeholder 3"/>
          <p:cNvSpPr>
            <a:spLocks noGrp="1"/>
          </p:cNvSpPr>
          <p:nvPr>
            <p:ph type="dt" sz="quarter" idx="10"/>
          </p:nvPr>
        </p:nvSpPr>
        <p:spPr>
          <a:noFill/>
        </p:spPr>
        <p:txBody>
          <a:bodyPr/>
          <a:lstStyle/>
          <a:p>
            <a:r>
              <a:rPr lang="en-US"/>
              <a:t>2011</a:t>
            </a:r>
          </a:p>
        </p:txBody>
      </p:sp>
      <p:sp>
        <p:nvSpPr>
          <p:cNvPr id="137219" name="Footer Placeholder 4"/>
          <p:cNvSpPr>
            <a:spLocks noGrp="1"/>
          </p:cNvSpPr>
          <p:nvPr>
            <p:ph type="ftr" sz="quarter" idx="11"/>
          </p:nvPr>
        </p:nvSpPr>
        <p:spPr>
          <a:noFill/>
        </p:spPr>
        <p:txBody>
          <a:bodyPr/>
          <a:lstStyle/>
          <a:p>
            <a:r>
              <a:rPr lang="en-US" smtClean="0"/>
              <a:t>Rasimah Aripin</a:t>
            </a:r>
          </a:p>
        </p:txBody>
      </p:sp>
      <p:sp>
        <p:nvSpPr>
          <p:cNvPr id="137220" name="Slide Number Placeholder 5"/>
          <p:cNvSpPr>
            <a:spLocks noGrp="1"/>
          </p:cNvSpPr>
          <p:nvPr>
            <p:ph type="sldNum" sz="quarter" idx="12"/>
          </p:nvPr>
        </p:nvSpPr>
        <p:spPr>
          <a:noFill/>
        </p:spPr>
        <p:txBody>
          <a:bodyPr/>
          <a:lstStyle/>
          <a:p>
            <a:fld id="{878FE03D-A2CF-42E1-9244-D2E8FDC3D969}" type="slidenum">
              <a:rPr lang="en-US" smtClean="0"/>
              <a:pPr/>
              <a:t>105</a:t>
            </a:fld>
            <a:endParaRPr lang="en-US" smtClean="0"/>
          </a:p>
        </p:txBody>
      </p:sp>
      <p:sp>
        <p:nvSpPr>
          <p:cNvPr id="137221" name="Rectangle 2"/>
          <p:cNvSpPr>
            <a:spLocks noGrp="1" noChangeArrowheads="1"/>
          </p:cNvSpPr>
          <p:nvPr>
            <p:ph type="title"/>
          </p:nvPr>
        </p:nvSpPr>
        <p:spPr>
          <a:xfrm>
            <a:off x="609600" y="685800"/>
            <a:ext cx="7772400" cy="533400"/>
          </a:xfrm>
          <a:ln>
            <a:solidFill>
              <a:schemeClr val="accent2"/>
            </a:solidFill>
          </a:ln>
        </p:spPr>
        <p:txBody>
          <a:bodyPr/>
          <a:lstStyle/>
          <a:p>
            <a:pPr eaLnBrk="1" hangingPunct="1"/>
            <a:r>
              <a:rPr lang="en-US" sz="3200" smtClean="0"/>
              <a:t>Class Exercises</a:t>
            </a:r>
          </a:p>
        </p:txBody>
      </p:sp>
      <p:sp>
        <p:nvSpPr>
          <p:cNvPr id="137222" name="Rectangle 3"/>
          <p:cNvSpPr>
            <a:spLocks noGrp="1" noChangeArrowheads="1"/>
          </p:cNvSpPr>
          <p:nvPr>
            <p:ph type="body" idx="1"/>
          </p:nvPr>
        </p:nvSpPr>
        <p:spPr>
          <a:xfrm>
            <a:off x="457200" y="1447800"/>
            <a:ext cx="8077200" cy="4419600"/>
          </a:xfrm>
        </p:spPr>
        <p:txBody>
          <a:bodyPr/>
          <a:lstStyle/>
          <a:p>
            <a:pPr marL="609600" indent="-609600" eaLnBrk="1" hangingPunct="1">
              <a:lnSpc>
                <a:spcPct val="90000"/>
              </a:lnSpc>
              <a:buFontTx/>
              <a:buAutoNum type="arabicPeriod"/>
            </a:pPr>
            <a:r>
              <a:rPr lang="en-US" sz="2800" smtClean="0"/>
              <a:t>Merge the three S&amp;T data sets: </a:t>
            </a:r>
            <a:r>
              <a:rPr lang="en-US" sz="2800" b="1" i="1" smtClean="0">
                <a:solidFill>
                  <a:srgbClr val="990099"/>
                </a:solidFill>
              </a:rPr>
              <a:t>S&amp;T Utara,     S&amp;T Sabah&amp;Sarawak </a:t>
            </a:r>
            <a:r>
              <a:rPr lang="en-US" sz="2800" smtClean="0"/>
              <a:t>and</a:t>
            </a:r>
            <a:r>
              <a:rPr lang="en-US" sz="2800" b="1" i="1" smtClean="0">
                <a:solidFill>
                  <a:srgbClr val="990099"/>
                </a:solidFill>
              </a:rPr>
              <a:t> S&amp;T Timur</a:t>
            </a:r>
            <a:r>
              <a:rPr lang="en-US" sz="2800" smtClean="0"/>
              <a:t> converted from the Excel worksheets.  Make sure that the variable names are all the same.  Name the merged file </a:t>
            </a:r>
            <a:r>
              <a:rPr lang="en-US" sz="2800" b="1" i="1" smtClean="0">
                <a:solidFill>
                  <a:srgbClr val="990099"/>
                </a:solidFill>
              </a:rPr>
              <a:t>S&amp;T All.  </a:t>
            </a:r>
            <a:r>
              <a:rPr lang="en-US" sz="2800" smtClean="0"/>
              <a:t>Then generate a frequency table to see the distribution of respondents by State </a:t>
            </a:r>
          </a:p>
          <a:p>
            <a:pPr marL="609600" indent="-609600" eaLnBrk="1" hangingPunct="1">
              <a:lnSpc>
                <a:spcPct val="90000"/>
              </a:lnSpc>
              <a:buFontTx/>
              <a:buAutoNum type="arabicPeriod"/>
            </a:pPr>
            <a:r>
              <a:rPr lang="en-US" sz="2800" smtClean="0"/>
              <a:t>Merge all three files containing the marks of students for the statistics course (</a:t>
            </a:r>
            <a:r>
              <a:rPr lang="en-US" sz="2800" b="1" i="1" smtClean="0"/>
              <a:t>Statistics Marks</a:t>
            </a:r>
            <a:r>
              <a:rPr lang="en-US" sz="2800" smtClean="0"/>
              <a:t>): </a:t>
            </a:r>
            <a:r>
              <a:rPr lang="en-US" sz="2800" b="1" i="1" smtClean="0">
                <a:solidFill>
                  <a:srgbClr val="990099"/>
                </a:solidFill>
              </a:rPr>
              <a:t>Test;</a:t>
            </a:r>
            <a:r>
              <a:rPr lang="en-US" sz="2800" smtClean="0"/>
              <a:t> </a:t>
            </a:r>
            <a:r>
              <a:rPr lang="en-US" sz="2800" b="1" i="1" smtClean="0">
                <a:solidFill>
                  <a:srgbClr val="990099"/>
                </a:solidFill>
              </a:rPr>
              <a:t>Assignment &amp; quiz</a:t>
            </a:r>
            <a:r>
              <a:rPr lang="en-US" sz="2800" smtClean="0"/>
              <a:t>; and </a:t>
            </a:r>
            <a:r>
              <a:rPr lang="en-US" sz="2800" b="1" i="1" smtClean="0">
                <a:solidFill>
                  <a:srgbClr val="990099"/>
                </a:solidFill>
              </a:rPr>
              <a:t>Final.</a:t>
            </a:r>
            <a:r>
              <a:rPr lang="en-US" sz="2800" smtClean="0"/>
              <a:t>  </a:t>
            </a:r>
          </a:p>
          <a:p>
            <a:pPr marL="609600" indent="-609600" eaLnBrk="1" hangingPunct="1">
              <a:lnSpc>
                <a:spcPct val="90000"/>
              </a:lnSpc>
              <a:buFontTx/>
              <a:buAutoNum type="arabicPeriod"/>
            </a:pPr>
            <a:r>
              <a:rPr lang="en-US" sz="2800" smtClean="0"/>
              <a:t>Save the merged file as </a:t>
            </a:r>
            <a:r>
              <a:rPr lang="en-US" sz="2800" b="1" i="1" smtClean="0">
                <a:solidFill>
                  <a:srgbClr val="990099"/>
                </a:solidFill>
              </a:rPr>
              <a:t>Statistics Allmarks</a:t>
            </a:r>
          </a:p>
        </p:txBody>
      </p:sp>
      <p:sp>
        <p:nvSpPr>
          <p:cNvPr id="137223" name="Text Box 4"/>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3.5:  Merging Several data Sets</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Date Placeholder 3"/>
          <p:cNvSpPr>
            <a:spLocks noGrp="1"/>
          </p:cNvSpPr>
          <p:nvPr>
            <p:ph type="dt" sz="quarter" idx="10"/>
          </p:nvPr>
        </p:nvSpPr>
        <p:spPr>
          <a:noFill/>
        </p:spPr>
        <p:txBody>
          <a:bodyPr/>
          <a:lstStyle/>
          <a:p>
            <a:r>
              <a:rPr lang="en-US"/>
              <a:t>2011</a:t>
            </a:r>
          </a:p>
        </p:txBody>
      </p:sp>
      <p:sp>
        <p:nvSpPr>
          <p:cNvPr id="138243" name="Footer Placeholder 4"/>
          <p:cNvSpPr>
            <a:spLocks noGrp="1"/>
          </p:cNvSpPr>
          <p:nvPr>
            <p:ph type="ftr" sz="quarter" idx="11"/>
          </p:nvPr>
        </p:nvSpPr>
        <p:spPr>
          <a:noFill/>
        </p:spPr>
        <p:txBody>
          <a:bodyPr/>
          <a:lstStyle/>
          <a:p>
            <a:r>
              <a:rPr lang="en-US" smtClean="0"/>
              <a:t>Rasimah Aripin</a:t>
            </a:r>
          </a:p>
        </p:txBody>
      </p:sp>
      <p:sp>
        <p:nvSpPr>
          <p:cNvPr id="138244" name="Slide Number Placeholder 5"/>
          <p:cNvSpPr>
            <a:spLocks noGrp="1"/>
          </p:cNvSpPr>
          <p:nvPr>
            <p:ph type="sldNum" sz="quarter" idx="12"/>
          </p:nvPr>
        </p:nvSpPr>
        <p:spPr>
          <a:noFill/>
        </p:spPr>
        <p:txBody>
          <a:bodyPr/>
          <a:lstStyle/>
          <a:p>
            <a:fld id="{85E793AA-3C66-42B1-BF78-7B137663CC9E}" type="slidenum">
              <a:rPr lang="en-US" smtClean="0"/>
              <a:pPr/>
              <a:t>106</a:t>
            </a:fld>
            <a:endParaRPr lang="en-US" smtClean="0"/>
          </a:p>
        </p:txBody>
      </p:sp>
      <p:sp>
        <p:nvSpPr>
          <p:cNvPr id="138245" name="Rectangle 2"/>
          <p:cNvSpPr>
            <a:spLocks noGrp="1" noChangeArrowheads="1"/>
          </p:cNvSpPr>
          <p:nvPr>
            <p:ph type="title"/>
          </p:nvPr>
        </p:nvSpPr>
        <p:spPr>
          <a:xfrm>
            <a:off x="685800" y="685800"/>
            <a:ext cx="7848600" cy="685800"/>
          </a:xfrm>
          <a:ln>
            <a:solidFill>
              <a:schemeClr val="accent2"/>
            </a:solidFill>
          </a:ln>
        </p:spPr>
        <p:txBody>
          <a:bodyPr/>
          <a:lstStyle/>
          <a:p>
            <a:pPr eaLnBrk="1" hangingPunct="1"/>
            <a:r>
              <a:rPr lang="en-US" sz="3600" b="1" smtClean="0"/>
              <a:t>3.6:  Aggregating Data</a:t>
            </a:r>
          </a:p>
        </p:txBody>
      </p:sp>
      <p:sp>
        <p:nvSpPr>
          <p:cNvPr id="138246" name="Rectangle 3"/>
          <p:cNvSpPr>
            <a:spLocks noGrp="1" noChangeArrowheads="1"/>
          </p:cNvSpPr>
          <p:nvPr>
            <p:ph type="body" idx="1"/>
          </p:nvPr>
        </p:nvSpPr>
        <p:spPr>
          <a:xfrm>
            <a:off x="685800" y="1371600"/>
            <a:ext cx="8077200" cy="4724400"/>
          </a:xfrm>
        </p:spPr>
        <p:txBody>
          <a:bodyPr/>
          <a:lstStyle/>
          <a:p>
            <a:pPr eaLnBrk="1" hangingPunct="1">
              <a:lnSpc>
                <a:spcPct val="80000"/>
              </a:lnSpc>
            </a:pPr>
            <a:r>
              <a:rPr lang="en-US" sz="2400" smtClean="0"/>
              <a:t>Some variables need to be aggregated before any analysis can be done.  This occurs when the information on a subject appears in sub-totals by selected variables.</a:t>
            </a:r>
          </a:p>
          <a:p>
            <a:pPr eaLnBrk="1" hangingPunct="1">
              <a:lnSpc>
                <a:spcPct val="80000"/>
              </a:lnSpc>
            </a:pPr>
            <a:r>
              <a:rPr lang="en-US" sz="2400" smtClean="0"/>
              <a:t>One such example is the </a:t>
            </a:r>
            <a:r>
              <a:rPr lang="en-US" sz="2400" b="1" i="1" smtClean="0"/>
              <a:t>Quarterly Sales.sav</a:t>
            </a:r>
            <a:r>
              <a:rPr lang="en-US" sz="2400" smtClean="0"/>
              <a:t> data set in your diskette.  Part of the data is shown on the next slide.</a:t>
            </a:r>
          </a:p>
          <a:p>
            <a:pPr eaLnBrk="1" hangingPunct="1">
              <a:lnSpc>
                <a:spcPct val="80000"/>
              </a:lnSpc>
            </a:pPr>
            <a:r>
              <a:rPr lang="en-US" sz="2400" smtClean="0"/>
              <a:t>Note that the information on </a:t>
            </a:r>
            <a:r>
              <a:rPr lang="en-US" sz="2400" b="1" i="1" smtClean="0"/>
              <a:t>sales</a:t>
            </a:r>
            <a:r>
              <a:rPr lang="en-US" sz="2400" smtClean="0"/>
              <a:t> for each respondent are contained in 8 lines of observations, one line for each </a:t>
            </a:r>
            <a:r>
              <a:rPr lang="en-US" sz="2400" b="1" i="1" smtClean="0"/>
              <a:t>quarter</a:t>
            </a:r>
            <a:r>
              <a:rPr lang="en-US" sz="2400" smtClean="0"/>
              <a:t> and </a:t>
            </a:r>
            <a:r>
              <a:rPr lang="en-US" sz="2400" b="1" i="1" smtClean="0"/>
              <a:t>year, </a:t>
            </a:r>
            <a:r>
              <a:rPr lang="en-US" sz="2400" smtClean="0"/>
              <a:t>i.e. sub-totals by quarter.</a:t>
            </a:r>
          </a:p>
          <a:p>
            <a:pPr eaLnBrk="1" hangingPunct="1">
              <a:lnSpc>
                <a:spcPct val="80000"/>
              </a:lnSpc>
            </a:pPr>
            <a:r>
              <a:rPr lang="en-US" sz="2400" smtClean="0"/>
              <a:t>Data aggregation for total sales can be done for each staff (</a:t>
            </a:r>
            <a:r>
              <a:rPr lang="en-US" sz="2400" b="1" i="1" smtClean="0"/>
              <a:t>staff_id)</a:t>
            </a:r>
            <a:r>
              <a:rPr lang="en-US" sz="2400" smtClean="0"/>
              <a:t>, by </a:t>
            </a:r>
            <a:r>
              <a:rPr lang="en-US" sz="2400" b="1" i="1" smtClean="0"/>
              <a:t>year</a:t>
            </a:r>
            <a:r>
              <a:rPr lang="en-US" sz="2400" smtClean="0"/>
              <a:t> </a:t>
            </a:r>
            <a:r>
              <a:rPr lang="en-US" sz="2400" i="1" smtClean="0"/>
              <a:t>or</a:t>
            </a:r>
            <a:r>
              <a:rPr lang="en-US" sz="2400" smtClean="0"/>
              <a:t> over the two-year period.</a:t>
            </a:r>
          </a:p>
          <a:p>
            <a:pPr eaLnBrk="1" hangingPunct="1">
              <a:lnSpc>
                <a:spcPct val="80000"/>
              </a:lnSpc>
            </a:pPr>
            <a:r>
              <a:rPr lang="en-US" sz="2400" smtClean="0"/>
              <a:t>To aggregate, select </a:t>
            </a:r>
            <a:r>
              <a:rPr lang="en-US" sz="2400" b="1" i="1" smtClean="0">
                <a:solidFill>
                  <a:srgbClr val="990099"/>
                </a:solidFill>
              </a:rPr>
              <a:t>Data &gt;&gt;&gt; Aggregate…</a:t>
            </a:r>
          </a:p>
          <a:p>
            <a:pPr eaLnBrk="1" hangingPunct="1">
              <a:lnSpc>
                <a:spcPct val="80000"/>
              </a:lnSpc>
            </a:pPr>
            <a:r>
              <a:rPr lang="en-US" sz="2400" smtClean="0"/>
              <a:t>Aggregation measure can be, among others,  the sum, mean, median, number of cases, maximum and minimum.</a:t>
            </a:r>
          </a:p>
        </p:txBody>
      </p:sp>
      <p:sp>
        <p:nvSpPr>
          <p:cNvPr id="138247" name="Text Box 5"/>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3:  Tools for Data Files Management</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Date Placeholder 3"/>
          <p:cNvSpPr>
            <a:spLocks noGrp="1"/>
          </p:cNvSpPr>
          <p:nvPr>
            <p:ph type="dt" sz="quarter" idx="10"/>
          </p:nvPr>
        </p:nvSpPr>
        <p:spPr>
          <a:noFill/>
        </p:spPr>
        <p:txBody>
          <a:bodyPr/>
          <a:lstStyle/>
          <a:p>
            <a:r>
              <a:rPr lang="en-US"/>
              <a:t>2011</a:t>
            </a:r>
          </a:p>
        </p:txBody>
      </p:sp>
      <p:sp>
        <p:nvSpPr>
          <p:cNvPr id="139267" name="Footer Placeholder 4"/>
          <p:cNvSpPr>
            <a:spLocks noGrp="1"/>
          </p:cNvSpPr>
          <p:nvPr>
            <p:ph type="ftr" sz="quarter" idx="11"/>
          </p:nvPr>
        </p:nvSpPr>
        <p:spPr>
          <a:noFill/>
        </p:spPr>
        <p:txBody>
          <a:bodyPr/>
          <a:lstStyle/>
          <a:p>
            <a:r>
              <a:rPr lang="en-US" smtClean="0"/>
              <a:t>Rasimah Aripin</a:t>
            </a:r>
          </a:p>
        </p:txBody>
      </p:sp>
      <p:sp>
        <p:nvSpPr>
          <p:cNvPr id="139268" name="Slide Number Placeholder 5"/>
          <p:cNvSpPr>
            <a:spLocks noGrp="1"/>
          </p:cNvSpPr>
          <p:nvPr>
            <p:ph type="sldNum" sz="quarter" idx="12"/>
          </p:nvPr>
        </p:nvSpPr>
        <p:spPr>
          <a:noFill/>
        </p:spPr>
        <p:txBody>
          <a:bodyPr/>
          <a:lstStyle/>
          <a:p>
            <a:fld id="{6B42AD67-DAE1-4763-89EF-C4110FE93989}" type="slidenum">
              <a:rPr lang="en-US" smtClean="0"/>
              <a:pPr/>
              <a:t>107</a:t>
            </a:fld>
            <a:endParaRPr lang="en-US" smtClean="0"/>
          </a:p>
        </p:txBody>
      </p:sp>
      <p:sp>
        <p:nvSpPr>
          <p:cNvPr id="139269" name="Rectangle 2"/>
          <p:cNvSpPr>
            <a:spLocks noGrp="1" noChangeArrowheads="1"/>
          </p:cNvSpPr>
          <p:nvPr>
            <p:ph type="title"/>
          </p:nvPr>
        </p:nvSpPr>
        <p:spPr>
          <a:xfrm>
            <a:off x="762000" y="685800"/>
            <a:ext cx="7772400" cy="609600"/>
          </a:xfrm>
          <a:ln>
            <a:solidFill>
              <a:schemeClr val="accent2"/>
            </a:solidFill>
          </a:ln>
        </p:spPr>
        <p:txBody>
          <a:bodyPr/>
          <a:lstStyle/>
          <a:p>
            <a:pPr eaLnBrk="1" hangingPunct="1"/>
            <a:r>
              <a:rPr lang="en-US" sz="3200" smtClean="0"/>
              <a:t>Illustration: Data set</a:t>
            </a:r>
          </a:p>
        </p:txBody>
      </p:sp>
      <p:pic>
        <p:nvPicPr>
          <p:cNvPr id="139270" name="Picture 5"/>
          <p:cNvPicPr>
            <a:picLocks noChangeAspect="1" noChangeArrowheads="1"/>
          </p:cNvPicPr>
          <p:nvPr>
            <p:ph idx="1"/>
          </p:nvPr>
        </p:nvPicPr>
        <p:blipFill>
          <a:blip r:embed="rId3"/>
          <a:srcRect r="24664" b="20370"/>
          <a:stretch>
            <a:fillRect/>
          </a:stretch>
        </p:blipFill>
        <p:spPr>
          <a:xfrm>
            <a:off x="685800" y="1295400"/>
            <a:ext cx="7924800" cy="4797425"/>
          </a:xfrm>
          <a:noFill/>
          <a:ln>
            <a:solidFill>
              <a:schemeClr val="accent2"/>
            </a:solidFill>
          </a:ln>
        </p:spPr>
      </p:pic>
      <p:sp>
        <p:nvSpPr>
          <p:cNvPr id="139271" name="Text Box 7"/>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3.6: Aggregating Data</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Date Placeholder 3"/>
          <p:cNvSpPr>
            <a:spLocks noGrp="1"/>
          </p:cNvSpPr>
          <p:nvPr>
            <p:ph type="dt" sz="quarter" idx="10"/>
          </p:nvPr>
        </p:nvSpPr>
        <p:spPr>
          <a:noFill/>
        </p:spPr>
        <p:txBody>
          <a:bodyPr/>
          <a:lstStyle/>
          <a:p>
            <a:r>
              <a:rPr lang="en-US"/>
              <a:t>2011</a:t>
            </a:r>
          </a:p>
        </p:txBody>
      </p:sp>
      <p:sp>
        <p:nvSpPr>
          <p:cNvPr id="140291" name="Footer Placeholder 4"/>
          <p:cNvSpPr>
            <a:spLocks noGrp="1"/>
          </p:cNvSpPr>
          <p:nvPr>
            <p:ph type="ftr" sz="quarter" idx="11"/>
          </p:nvPr>
        </p:nvSpPr>
        <p:spPr>
          <a:noFill/>
        </p:spPr>
        <p:txBody>
          <a:bodyPr/>
          <a:lstStyle/>
          <a:p>
            <a:r>
              <a:rPr lang="en-US" smtClean="0"/>
              <a:t>Rasimah Aripin</a:t>
            </a:r>
          </a:p>
        </p:txBody>
      </p:sp>
      <p:sp>
        <p:nvSpPr>
          <p:cNvPr id="140292" name="Slide Number Placeholder 5"/>
          <p:cNvSpPr>
            <a:spLocks noGrp="1"/>
          </p:cNvSpPr>
          <p:nvPr>
            <p:ph type="sldNum" sz="quarter" idx="12"/>
          </p:nvPr>
        </p:nvSpPr>
        <p:spPr>
          <a:noFill/>
        </p:spPr>
        <p:txBody>
          <a:bodyPr/>
          <a:lstStyle/>
          <a:p>
            <a:fld id="{65013498-6AA4-4FCD-B2DE-00302EB74870}" type="slidenum">
              <a:rPr lang="en-US" smtClean="0"/>
              <a:pPr/>
              <a:t>108</a:t>
            </a:fld>
            <a:endParaRPr lang="en-US" smtClean="0"/>
          </a:p>
        </p:txBody>
      </p:sp>
      <p:sp>
        <p:nvSpPr>
          <p:cNvPr id="140293" name="Rectangle 2"/>
          <p:cNvSpPr>
            <a:spLocks noGrp="1" noChangeArrowheads="1"/>
          </p:cNvSpPr>
          <p:nvPr>
            <p:ph type="title"/>
          </p:nvPr>
        </p:nvSpPr>
        <p:spPr>
          <a:xfrm>
            <a:off x="685800" y="685800"/>
            <a:ext cx="7772400" cy="457200"/>
          </a:xfrm>
          <a:ln>
            <a:solidFill>
              <a:schemeClr val="accent2"/>
            </a:solidFill>
          </a:ln>
        </p:spPr>
        <p:txBody>
          <a:bodyPr/>
          <a:lstStyle/>
          <a:p>
            <a:pPr eaLnBrk="1" hangingPunct="1"/>
            <a:r>
              <a:rPr lang="en-US" sz="3200" smtClean="0"/>
              <a:t>Illustration: </a:t>
            </a:r>
            <a:r>
              <a:rPr lang="en-US" sz="2800" smtClean="0"/>
              <a:t>To compute total sales, 2002-2003</a:t>
            </a:r>
          </a:p>
        </p:txBody>
      </p:sp>
      <p:sp>
        <p:nvSpPr>
          <p:cNvPr id="140294" name="Text Box 9"/>
          <p:cNvSpPr txBox="1">
            <a:spLocks noChangeArrowheads="1"/>
          </p:cNvSpPr>
          <p:nvPr/>
        </p:nvSpPr>
        <p:spPr bwMode="auto">
          <a:xfrm>
            <a:off x="7162800" y="1447800"/>
            <a:ext cx="1828800" cy="1625600"/>
          </a:xfrm>
          <a:prstGeom prst="rect">
            <a:avLst/>
          </a:prstGeom>
          <a:noFill/>
          <a:ln w="9525">
            <a:solidFill>
              <a:schemeClr val="accent2"/>
            </a:solidFill>
            <a:miter lim="800000"/>
            <a:headEnd/>
            <a:tailEnd/>
          </a:ln>
        </p:spPr>
        <p:txBody>
          <a:bodyPr>
            <a:spAutoFit/>
          </a:bodyPr>
          <a:lstStyle/>
          <a:p>
            <a:pPr>
              <a:spcBef>
                <a:spcPct val="50000"/>
              </a:spcBef>
            </a:pPr>
            <a:r>
              <a:rPr lang="en-US" sz="2000" b="0" i="0"/>
              <a:t>Select the two variables to aggregate by </a:t>
            </a:r>
            <a:r>
              <a:rPr lang="en-US" sz="2000"/>
              <a:t>staff_id </a:t>
            </a:r>
            <a:r>
              <a:rPr lang="en-US" sz="2000" b="0" i="0"/>
              <a:t>and </a:t>
            </a:r>
            <a:r>
              <a:rPr lang="en-US" sz="2000"/>
              <a:t>name</a:t>
            </a:r>
          </a:p>
        </p:txBody>
      </p:sp>
      <p:sp>
        <p:nvSpPr>
          <p:cNvPr id="140295" name="Text Box 11"/>
          <p:cNvSpPr txBox="1">
            <a:spLocks noChangeArrowheads="1"/>
          </p:cNvSpPr>
          <p:nvPr/>
        </p:nvSpPr>
        <p:spPr bwMode="auto">
          <a:xfrm>
            <a:off x="7467600" y="3200400"/>
            <a:ext cx="1524000" cy="1625600"/>
          </a:xfrm>
          <a:prstGeom prst="rect">
            <a:avLst/>
          </a:prstGeom>
          <a:noFill/>
          <a:ln w="9525">
            <a:solidFill>
              <a:schemeClr val="accent2"/>
            </a:solidFill>
            <a:miter lim="800000"/>
            <a:headEnd/>
            <a:tailEnd/>
          </a:ln>
        </p:spPr>
        <p:txBody>
          <a:bodyPr>
            <a:spAutoFit/>
          </a:bodyPr>
          <a:lstStyle/>
          <a:p>
            <a:r>
              <a:rPr lang="en-US" sz="2000" b="0" i="0"/>
              <a:t>Click Function to change from MEAN to SUM</a:t>
            </a:r>
          </a:p>
        </p:txBody>
      </p:sp>
      <p:sp>
        <p:nvSpPr>
          <p:cNvPr id="140296" name="Text Box 13"/>
          <p:cNvSpPr txBox="1">
            <a:spLocks noChangeArrowheads="1"/>
          </p:cNvSpPr>
          <p:nvPr/>
        </p:nvSpPr>
        <p:spPr bwMode="auto">
          <a:xfrm>
            <a:off x="5410200" y="5181600"/>
            <a:ext cx="3505200" cy="1016000"/>
          </a:xfrm>
          <a:prstGeom prst="rect">
            <a:avLst/>
          </a:prstGeom>
          <a:noFill/>
          <a:ln w="9525">
            <a:solidFill>
              <a:schemeClr val="accent2"/>
            </a:solidFill>
            <a:miter lim="800000"/>
            <a:headEnd/>
            <a:tailEnd/>
          </a:ln>
        </p:spPr>
        <p:txBody>
          <a:bodyPr>
            <a:spAutoFit/>
          </a:bodyPr>
          <a:lstStyle/>
          <a:p>
            <a:r>
              <a:rPr lang="en-US" sz="2000" b="0" i="0"/>
              <a:t>Click Name &amp; Label to change from sales_1  to tot_sale (Total sales, 2002-2003)</a:t>
            </a:r>
          </a:p>
        </p:txBody>
      </p:sp>
      <p:sp>
        <p:nvSpPr>
          <p:cNvPr id="140297" name="Text Box 15"/>
          <p:cNvSpPr txBox="1">
            <a:spLocks noChangeArrowheads="1"/>
          </p:cNvSpPr>
          <p:nvPr/>
        </p:nvSpPr>
        <p:spPr bwMode="auto">
          <a:xfrm>
            <a:off x="381000" y="5334000"/>
            <a:ext cx="4876800" cy="711200"/>
          </a:xfrm>
          <a:prstGeom prst="rect">
            <a:avLst/>
          </a:prstGeom>
          <a:noFill/>
          <a:ln w="9525">
            <a:solidFill>
              <a:schemeClr val="accent2"/>
            </a:solidFill>
            <a:miter lim="800000"/>
            <a:headEnd/>
            <a:tailEnd/>
          </a:ln>
        </p:spPr>
        <p:txBody>
          <a:bodyPr>
            <a:spAutoFit/>
          </a:bodyPr>
          <a:lstStyle/>
          <a:p>
            <a:pPr>
              <a:spcBef>
                <a:spcPct val="50000"/>
              </a:spcBef>
            </a:pPr>
            <a:r>
              <a:rPr lang="en-US" sz="2000" b="0" i="0"/>
              <a:t>Click the File Tab to save the aggregated data as </a:t>
            </a:r>
            <a:r>
              <a:rPr lang="en-US" sz="2000"/>
              <a:t>Sales_Total</a:t>
            </a:r>
            <a:r>
              <a:rPr lang="en-US" sz="2000" b="0" i="0"/>
              <a:t> in your diskette. </a:t>
            </a:r>
          </a:p>
        </p:txBody>
      </p:sp>
      <p:sp>
        <p:nvSpPr>
          <p:cNvPr id="140298" name="Text Box 19"/>
          <p:cNvSpPr txBox="1">
            <a:spLocks noChangeArrowheads="1"/>
          </p:cNvSpPr>
          <p:nvPr/>
        </p:nvSpPr>
        <p:spPr bwMode="auto">
          <a:xfrm>
            <a:off x="5334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3.6: Aggregating Data</a:t>
            </a:r>
          </a:p>
        </p:txBody>
      </p:sp>
      <p:grpSp>
        <p:nvGrpSpPr>
          <p:cNvPr id="140299" name="Group 21"/>
          <p:cNvGrpSpPr>
            <a:grpSpLocks/>
          </p:cNvGrpSpPr>
          <p:nvPr/>
        </p:nvGrpSpPr>
        <p:grpSpPr bwMode="auto">
          <a:xfrm>
            <a:off x="533400" y="1143000"/>
            <a:ext cx="7010400" cy="4267200"/>
            <a:chOff x="336" y="720"/>
            <a:chExt cx="4416" cy="2688"/>
          </a:xfrm>
        </p:grpSpPr>
        <p:pic>
          <p:nvPicPr>
            <p:cNvPr id="140300" name="Picture 20"/>
            <p:cNvPicPr>
              <a:picLocks noChangeAspect="1" noChangeArrowheads="1"/>
            </p:cNvPicPr>
            <p:nvPr/>
          </p:nvPicPr>
          <p:blipFill>
            <a:blip r:embed="rId3"/>
            <a:srcRect l="3922" t="8212" r="45796" b="50000"/>
            <a:stretch>
              <a:fillRect/>
            </a:stretch>
          </p:blipFill>
          <p:spPr bwMode="auto">
            <a:xfrm>
              <a:off x="336" y="720"/>
              <a:ext cx="3456" cy="2496"/>
            </a:xfrm>
            <a:prstGeom prst="rect">
              <a:avLst/>
            </a:prstGeom>
            <a:noFill/>
            <a:ln w="9525">
              <a:noFill/>
              <a:miter lim="800000"/>
              <a:headEnd/>
              <a:tailEnd/>
            </a:ln>
          </p:spPr>
        </p:pic>
        <p:sp>
          <p:nvSpPr>
            <p:cNvPr id="140301" name="Line 16"/>
            <p:cNvSpPr>
              <a:spLocks noChangeShapeType="1"/>
            </p:cNvSpPr>
            <p:nvPr/>
          </p:nvSpPr>
          <p:spPr bwMode="auto">
            <a:xfrm flipV="1">
              <a:off x="1776" y="2928"/>
              <a:ext cx="480" cy="384"/>
            </a:xfrm>
            <a:prstGeom prst="line">
              <a:avLst/>
            </a:prstGeom>
            <a:noFill/>
            <a:ln w="38100">
              <a:solidFill>
                <a:srgbClr val="339966"/>
              </a:solidFill>
              <a:round/>
              <a:headEnd/>
              <a:tailEnd type="triangle" w="med" len="med"/>
            </a:ln>
          </p:spPr>
          <p:txBody>
            <a:bodyPr wrap="none"/>
            <a:lstStyle/>
            <a:p>
              <a:endParaRPr lang="en-US"/>
            </a:p>
          </p:txBody>
        </p:sp>
        <p:sp>
          <p:nvSpPr>
            <p:cNvPr id="140302" name="Line 14"/>
            <p:cNvSpPr>
              <a:spLocks noChangeShapeType="1"/>
            </p:cNvSpPr>
            <p:nvPr/>
          </p:nvSpPr>
          <p:spPr bwMode="auto">
            <a:xfrm flipH="1" flipV="1">
              <a:off x="2304" y="2400"/>
              <a:ext cx="1392" cy="1008"/>
            </a:xfrm>
            <a:prstGeom prst="line">
              <a:avLst/>
            </a:prstGeom>
            <a:noFill/>
            <a:ln w="38100">
              <a:solidFill>
                <a:srgbClr val="008000"/>
              </a:solidFill>
              <a:round/>
              <a:headEnd/>
              <a:tailEnd type="triangle" w="med" len="med"/>
            </a:ln>
          </p:spPr>
          <p:txBody>
            <a:bodyPr wrap="none"/>
            <a:lstStyle/>
            <a:p>
              <a:endParaRPr lang="en-US"/>
            </a:p>
          </p:txBody>
        </p:sp>
        <p:sp>
          <p:nvSpPr>
            <p:cNvPr id="140303" name="Line 12"/>
            <p:cNvSpPr>
              <a:spLocks noChangeShapeType="1"/>
            </p:cNvSpPr>
            <p:nvPr/>
          </p:nvSpPr>
          <p:spPr bwMode="auto">
            <a:xfrm flipH="1">
              <a:off x="3072" y="2160"/>
              <a:ext cx="1680" cy="240"/>
            </a:xfrm>
            <a:prstGeom prst="line">
              <a:avLst/>
            </a:prstGeom>
            <a:noFill/>
            <a:ln w="38100">
              <a:solidFill>
                <a:srgbClr val="008000"/>
              </a:solidFill>
              <a:round/>
              <a:headEnd/>
              <a:tailEnd type="triangle" w="med" len="med"/>
            </a:ln>
          </p:spPr>
          <p:txBody>
            <a:bodyPr wrap="none"/>
            <a:lstStyle/>
            <a:p>
              <a:endParaRPr lang="en-US"/>
            </a:p>
          </p:txBody>
        </p:sp>
        <p:sp>
          <p:nvSpPr>
            <p:cNvPr id="140304" name="Line 10"/>
            <p:cNvSpPr>
              <a:spLocks noChangeShapeType="1"/>
            </p:cNvSpPr>
            <p:nvPr/>
          </p:nvSpPr>
          <p:spPr bwMode="auto">
            <a:xfrm flipH="1">
              <a:off x="2160" y="1200"/>
              <a:ext cx="2352" cy="96"/>
            </a:xfrm>
            <a:prstGeom prst="line">
              <a:avLst/>
            </a:prstGeom>
            <a:noFill/>
            <a:ln w="38100">
              <a:solidFill>
                <a:srgbClr val="008000"/>
              </a:solidFill>
              <a:round/>
              <a:headEnd/>
              <a:tailEnd type="triangle" w="med" len="med"/>
            </a:ln>
          </p:spPr>
          <p:txBody>
            <a:bodyPr wrap="none"/>
            <a:lstStyle/>
            <a:p>
              <a:endParaRPr lang="en-US"/>
            </a:p>
          </p:txBody>
        </p:sp>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Date Placeholder 3"/>
          <p:cNvSpPr>
            <a:spLocks noGrp="1"/>
          </p:cNvSpPr>
          <p:nvPr>
            <p:ph type="dt" sz="quarter" idx="10"/>
          </p:nvPr>
        </p:nvSpPr>
        <p:spPr>
          <a:noFill/>
        </p:spPr>
        <p:txBody>
          <a:bodyPr/>
          <a:lstStyle/>
          <a:p>
            <a:r>
              <a:rPr lang="en-US"/>
              <a:t>2011</a:t>
            </a:r>
          </a:p>
        </p:txBody>
      </p:sp>
      <p:sp>
        <p:nvSpPr>
          <p:cNvPr id="141315" name="Footer Placeholder 4"/>
          <p:cNvSpPr>
            <a:spLocks noGrp="1"/>
          </p:cNvSpPr>
          <p:nvPr>
            <p:ph type="ftr" sz="quarter" idx="11"/>
          </p:nvPr>
        </p:nvSpPr>
        <p:spPr>
          <a:noFill/>
        </p:spPr>
        <p:txBody>
          <a:bodyPr/>
          <a:lstStyle/>
          <a:p>
            <a:r>
              <a:rPr lang="en-US" smtClean="0"/>
              <a:t>Rasimah Aripin</a:t>
            </a:r>
          </a:p>
        </p:txBody>
      </p:sp>
      <p:sp>
        <p:nvSpPr>
          <p:cNvPr id="141316" name="Slide Number Placeholder 5"/>
          <p:cNvSpPr>
            <a:spLocks noGrp="1"/>
          </p:cNvSpPr>
          <p:nvPr>
            <p:ph type="sldNum" sz="quarter" idx="12"/>
          </p:nvPr>
        </p:nvSpPr>
        <p:spPr>
          <a:noFill/>
        </p:spPr>
        <p:txBody>
          <a:bodyPr/>
          <a:lstStyle/>
          <a:p>
            <a:fld id="{895010FB-3BED-45EF-91FD-C0C764F3CA45}" type="slidenum">
              <a:rPr lang="en-US" smtClean="0"/>
              <a:pPr/>
              <a:t>109</a:t>
            </a:fld>
            <a:endParaRPr lang="en-US" smtClean="0"/>
          </a:p>
        </p:txBody>
      </p:sp>
      <p:sp>
        <p:nvSpPr>
          <p:cNvPr id="141317" name="Rectangle 2"/>
          <p:cNvSpPr>
            <a:spLocks noGrp="1" noChangeArrowheads="1"/>
          </p:cNvSpPr>
          <p:nvPr>
            <p:ph type="title"/>
          </p:nvPr>
        </p:nvSpPr>
        <p:spPr>
          <a:xfrm>
            <a:off x="609600" y="762000"/>
            <a:ext cx="7848600" cy="457200"/>
          </a:xfrm>
          <a:ln>
            <a:solidFill>
              <a:schemeClr val="accent2"/>
            </a:solidFill>
          </a:ln>
        </p:spPr>
        <p:txBody>
          <a:bodyPr/>
          <a:lstStyle/>
          <a:p>
            <a:pPr eaLnBrk="1" hangingPunct="1"/>
            <a:r>
              <a:rPr lang="en-US" sz="3200" smtClean="0"/>
              <a:t>Illustration </a:t>
            </a:r>
            <a:r>
              <a:rPr lang="en-US" sz="3200" i="1" smtClean="0"/>
              <a:t>(Cont.)</a:t>
            </a:r>
          </a:p>
        </p:txBody>
      </p:sp>
      <p:pic>
        <p:nvPicPr>
          <p:cNvPr id="141318" name="Picture 13"/>
          <p:cNvPicPr>
            <a:picLocks noChangeAspect="1" noChangeArrowheads="1"/>
          </p:cNvPicPr>
          <p:nvPr>
            <p:ph idx="1"/>
          </p:nvPr>
        </p:nvPicPr>
        <p:blipFill>
          <a:blip r:embed="rId3"/>
          <a:srcRect/>
          <a:stretch>
            <a:fillRect/>
          </a:stretch>
        </p:blipFill>
        <p:spPr>
          <a:xfrm>
            <a:off x="2743200" y="1219200"/>
            <a:ext cx="5943600" cy="4910138"/>
          </a:xfrm>
          <a:noFill/>
        </p:spPr>
      </p:pic>
      <p:sp>
        <p:nvSpPr>
          <p:cNvPr id="141319" name="Text Box 15"/>
          <p:cNvSpPr txBox="1">
            <a:spLocks noChangeArrowheads="1"/>
          </p:cNvSpPr>
          <p:nvPr/>
        </p:nvSpPr>
        <p:spPr bwMode="auto">
          <a:xfrm>
            <a:off x="228600" y="1279525"/>
            <a:ext cx="2438400" cy="4300538"/>
          </a:xfrm>
          <a:prstGeom prst="rect">
            <a:avLst/>
          </a:prstGeom>
          <a:noFill/>
          <a:ln w="9525">
            <a:solidFill>
              <a:schemeClr val="accent2"/>
            </a:solidFill>
            <a:miter lim="800000"/>
            <a:headEnd/>
            <a:tailEnd/>
          </a:ln>
        </p:spPr>
        <p:txBody>
          <a:bodyPr>
            <a:spAutoFit/>
          </a:bodyPr>
          <a:lstStyle/>
          <a:p>
            <a:pPr>
              <a:spcBef>
                <a:spcPct val="50000"/>
              </a:spcBef>
            </a:pPr>
            <a:r>
              <a:rPr lang="en-US" b="0" i="0"/>
              <a:t>Select the SUM from the Function dialog box and </a:t>
            </a:r>
            <a:r>
              <a:rPr lang="en-US"/>
              <a:t>Continue</a:t>
            </a:r>
          </a:p>
          <a:p>
            <a:pPr>
              <a:spcBef>
                <a:spcPct val="50000"/>
              </a:spcBef>
            </a:pPr>
            <a:r>
              <a:rPr lang="en-US" b="0" i="0"/>
              <a:t>Other functions can also be selected at the same time, such as minimum and maximum quarterly sales </a:t>
            </a:r>
          </a:p>
        </p:txBody>
      </p:sp>
      <p:sp>
        <p:nvSpPr>
          <p:cNvPr id="141320" name="Line 16"/>
          <p:cNvSpPr>
            <a:spLocks noChangeShapeType="1"/>
          </p:cNvSpPr>
          <p:nvPr/>
        </p:nvSpPr>
        <p:spPr bwMode="auto">
          <a:xfrm>
            <a:off x="2133600" y="2057400"/>
            <a:ext cx="838200" cy="457200"/>
          </a:xfrm>
          <a:prstGeom prst="line">
            <a:avLst/>
          </a:prstGeom>
          <a:noFill/>
          <a:ln w="47625">
            <a:solidFill>
              <a:srgbClr val="008000"/>
            </a:solidFill>
            <a:round/>
            <a:headEnd/>
            <a:tailEnd type="triangle" w="med" len="med"/>
          </a:ln>
        </p:spPr>
        <p:txBody>
          <a:bodyPr wrap="none"/>
          <a:lstStyle/>
          <a:p>
            <a:endParaRPr lang="en-US"/>
          </a:p>
        </p:txBody>
      </p:sp>
      <p:sp>
        <p:nvSpPr>
          <p:cNvPr id="141321" name="Text Box 19"/>
          <p:cNvSpPr txBox="1">
            <a:spLocks noChangeArrowheads="1"/>
          </p:cNvSpPr>
          <p:nvPr/>
        </p:nvSpPr>
        <p:spPr bwMode="auto">
          <a:xfrm>
            <a:off x="533400" y="228600"/>
            <a:ext cx="2362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3.6: Aggregating Data</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p:spPr>
        <p:txBody>
          <a:bodyPr/>
          <a:lstStyle/>
          <a:p>
            <a:r>
              <a:rPr lang="en-US" smtClean="0"/>
              <a:t>Rasimah Aripin</a:t>
            </a:r>
          </a:p>
        </p:txBody>
      </p:sp>
      <p:sp>
        <p:nvSpPr>
          <p:cNvPr id="40963" name="Slide Number Placeholder 5"/>
          <p:cNvSpPr>
            <a:spLocks noGrp="1"/>
          </p:cNvSpPr>
          <p:nvPr>
            <p:ph type="sldNum" sz="quarter" idx="12"/>
          </p:nvPr>
        </p:nvSpPr>
        <p:spPr>
          <a:noFill/>
        </p:spPr>
        <p:txBody>
          <a:bodyPr/>
          <a:lstStyle/>
          <a:p>
            <a:fld id="{7163C2DC-B9D8-4A26-9974-70D83184DEDF}" type="slidenum">
              <a:rPr lang="en-US" smtClean="0"/>
              <a:pPr/>
              <a:t>11</a:t>
            </a:fld>
            <a:endParaRPr lang="en-US" smtClean="0"/>
          </a:p>
        </p:txBody>
      </p:sp>
      <p:sp>
        <p:nvSpPr>
          <p:cNvPr id="40964" name="Rectangle 40"/>
          <p:cNvSpPr>
            <a:spLocks noGrp="1" noChangeArrowheads="1"/>
          </p:cNvSpPr>
          <p:nvPr>
            <p:ph type="title"/>
          </p:nvPr>
        </p:nvSpPr>
        <p:spPr>
          <a:xfrm>
            <a:off x="685800" y="609600"/>
            <a:ext cx="7772400" cy="609600"/>
          </a:xfrm>
          <a:ln w="28575">
            <a:solidFill>
              <a:schemeClr val="accent2"/>
            </a:solidFill>
          </a:ln>
        </p:spPr>
        <p:txBody>
          <a:bodyPr/>
          <a:lstStyle/>
          <a:p>
            <a:pPr eaLnBrk="1" hangingPunct="1"/>
            <a:r>
              <a:rPr lang="en-US" sz="3200" smtClean="0">
                <a:solidFill>
                  <a:schemeClr val="tx1"/>
                </a:solidFill>
                <a:latin typeface="Georgia" pitchFamily="18" charset="0"/>
              </a:rPr>
              <a:t>Data Editor Window - Features</a:t>
            </a:r>
          </a:p>
        </p:txBody>
      </p:sp>
      <p:pic>
        <p:nvPicPr>
          <p:cNvPr id="40965" name="Picture 42"/>
          <p:cNvPicPr>
            <a:picLocks noChangeAspect="1" noChangeArrowheads="1"/>
          </p:cNvPicPr>
          <p:nvPr>
            <p:ph type="body" idx="1"/>
          </p:nvPr>
        </p:nvPicPr>
        <p:blipFill>
          <a:blip r:embed="rId3"/>
          <a:srcRect l="26698" t="22955" r="12921" b="16078"/>
          <a:stretch>
            <a:fillRect/>
          </a:stretch>
        </p:blipFill>
        <p:spPr>
          <a:xfrm>
            <a:off x="685800" y="1295400"/>
            <a:ext cx="8077200" cy="4760913"/>
          </a:xfrm>
        </p:spPr>
      </p:pic>
      <p:sp>
        <p:nvSpPr>
          <p:cNvPr id="40966" name="Text Box 45"/>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2.1  Introduction to SPSS</a:t>
            </a:r>
          </a:p>
        </p:txBody>
      </p:sp>
      <p:sp>
        <p:nvSpPr>
          <p:cNvPr id="40967" name="Date Placeholder 7"/>
          <p:cNvSpPr>
            <a:spLocks noGrp="1"/>
          </p:cNvSpPr>
          <p:nvPr>
            <p:ph type="dt" sz="quarter" idx="10"/>
          </p:nvPr>
        </p:nvSpPr>
        <p:spPr>
          <a:noFill/>
        </p:spPr>
        <p:txBody>
          <a:bodyPr/>
          <a:lstStyle/>
          <a:p>
            <a:r>
              <a:rPr lang="en-US"/>
              <a:t>2011</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Date Placeholder 3"/>
          <p:cNvSpPr>
            <a:spLocks noGrp="1"/>
          </p:cNvSpPr>
          <p:nvPr>
            <p:ph type="dt" sz="quarter" idx="10"/>
          </p:nvPr>
        </p:nvSpPr>
        <p:spPr>
          <a:noFill/>
        </p:spPr>
        <p:txBody>
          <a:bodyPr/>
          <a:lstStyle/>
          <a:p>
            <a:r>
              <a:rPr lang="en-US"/>
              <a:t>2011</a:t>
            </a:r>
          </a:p>
        </p:txBody>
      </p:sp>
      <p:sp>
        <p:nvSpPr>
          <p:cNvPr id="142339" name="Footer Placeholder 4"/>
          <p:cNvSpPr>
            <a:spLocks noGrp="1"/>
          </p:cNvSpPr>
          <p:nvPr>
            <p:ph type="ftr" sz="quarter" idx="11"/>
          </p:nvPr>
        </p:nvSpPr>
        <p:spPr>
          <a:noFill/>
        </p:spPr>
        <p:txBody>
          <a:bodyPr/>
          <a:lstStyle/>
          <a:p>
            <a:r>
              <a:rPr lang="en-US" smtClean="0"/>
              <a:t>Rasimah Aripin</a:t>
            </a:r>
          </a:p>
        </p:txBody>
      </p:sp>
      <p:sp>
        <p:nvSpPr>
          <p:cNvPr id="142340" name="Slide Number Placeholder 5"/>
          <p:cNvSpPr>
            <a:spLocks noGrp="1"/>
          </p:cNvSpPr>
          <p:nvPr>
            <p:ph type="sldNum" sz="quarter" idx="12"/>
          </p:nvPr>
        </p:nvSpPr>
        <p:spPr>
          <a:noFill/>
        </p:spPr>
        <p:txBody>
          <a:bodyPr/>
          <a:lstStyle/>
          <a:p>
            <a:fld id="{011B1ECA-2B8F-4D4B-B443-03D3D82FF426}" type="slidenum">
              <a:rPr lang="en-US" smtClean="0"/>
              <a:pPr/>
              <a:t>110</a:t>
            </a:fld>
            <a:endParaRPr lang="en-US" smtClean="0"/>
          </a:p>
        </p:txBody>
      </p:sp>
      <p:sp>
        <p:nvSpPr>
          <p:cNvPr id="142341" name="Rectangle 2"/>
          <p:cNvSpPr>
            <a:spLocks noGrp="1" noChangeArrowheads="1"/>
          </p:cNvSpPr>
          <p:nvPr>
            <p:ph type="title"/>
          </p:nvPr>
        </p:nvSpPr>
        <p:spPr>
          <a:xfrm>
            <a:off x="685800" y="762000"/>
            <a:ext cx="7772400" cy="457200"/>
          </a:xfrm>
          <a:ln>
            <a:solidFill>
              <a:schemeClr val="accent2"/>
            </a:solidFill>
          </a:ln>
        </p:spPr>
        <p:txBody>
          <a:bodyPr/>
          <a:lstStyle/>
          <a:p>
            <a:pPr eaLnBrk="1" hangingPunct="1"/>
            <a:r>
              <a:rPr lang="en-US" sz="3200" smtClean="0"/>
              <a:t>Illustration: Variable name and label</a:t>
            </a:r>
          </a:p>
        </p:txBody>
      </p:sp>
      <p:sp>
        <p:nvSpPr>
          <p:cNvPr id="142342" name="Text Box 4"/>
          <p:cNvSpPr txBox="1">
            <a:spLocks noChangeArrowheads="1"/>
          </p:cNvSpPr>
          <p:nvPr/>
        </p:nvSpPr>
        <p:spPr bwMode="auto">
          <a:xfrm>
            <a:off x="457200" y="2514600"/>
            <a:ext cx="1905000" cy="1927225"/>
          </a:xfrm>
          <a:prstGeom prst="rect">
            <a:avLst/>
          </a:prstGeom>
          <a:noFill/>
          <a:ln w="9525">
            <a:solidFill>
              <a:schemeClr val="accent2"/>
            </a:solidFill>
            <a:miter lim="800000"/>
            <a:headEnd/>
            <a:tailEnd/>
          </a:ln>
        </p:spPr>
        <p:txBody>
          <a:bodyPr>
            <a:spAutoFit/>
          </a:bodyPr>
          <a:lstStyle/>
          <a:p>
            <a:pPr>
              <a:spcBef>
                <a:spcPct val="50000"/>
              </a:spcBef>
            </a:pPr>
            <a:r>
              <a:rPr lang="en-US" b="0" i="0"/>
              <a:t>Change the variable name and label and </a:t>
            </a:r>
            <a:r>
              <a:rPr lang="en-US"/>
              <a:t>Continue</a:t>
            </a:r>
          </a:p>
        </p:txBody>
      </p:sp>
      <p:pic>
        <p:nvPicPr>
          <p:cNvPr id="142343" name="Picture 6"/>
          <p:cNvPicPr>
            <a:picLocks noChangeAspect="1" noChangeArrowheads="1"/>
          </p:cNvPicPr>
          <p:nvPr>
            <p:ph idx="1"/>
          </p:nvPr>
        </p:nvPicPr>
        <p:blipFill>
          <a:blip r:embed="rId3"/>
          <a:srcRect/>
          <a:stretch>
            <a:fillRect/>
          </a:stretch>
        </p:blipFill>
        <p:spPr>
          <a:xfrm>
            <a:off x="3048000" y="1295400"/>
            <a:ext cx="5638800" cy="3886200"/>
          </a:xfrm>
        </p:spPr>
      </p:pic>
      <p:sp>
        <p:nvSpPr>
          <p:cNvPr id="142344" name="Line 5"/>
          <p:cNvSpPr>
            <a:spLocks noChangeShapeType="1"/>
          </p:cNvSpPr>
          <p:nvPr/>
        </p:nvSpPr>
        <p:spPr bwMode="auto">
          <a:xfrm>
            <a:off x="2286000" y="2133600"/>
            <a:ext cx="1600200" cy="914400"/>
          </a:xfrm>
          <a:prstGeom prst="line">
            <a:avLst/>
          </a:prstGeom>
          <a:noFill/>
          <a:ln w="47625">
            <a:solidFill>
              <a:srgbClr val="008000"/>
            </a:solidFill>
            <a:round/>
            <a:headEnd/>
            <a:tailEnd type="triangle" w="med" len="med"/>
          </a:ln>
        </p:spPr>
        <p:txBody>
          <a:bodyPr wrap="none"/>
          <a:lstStyle/>
          <a:p>
            <a:endParaRPr lang="en-US"/>
          </a:p>
        </p:txBody>
      </p:sp>
      <p:sp>
        <p:nvSpPr>
          <p:cNvPr id="142345" name="Line 9"/>
          <p:cNvSpPr>
            <a:spLocks noChangeShapeType="1"/>
          </p:cNvSpPr>
          <p:nvPr/>
        </p:nvSpPr>
        <p:spPr bwMode="auto">
          <a:xfrm flipV="1">
            <a:off x="1905000" y="2743200"/>
            <a:ext cx="5562600" cy="1524000"/>
          </a:xfrm>
          <a:prstGeom prst="line">
            <a:avLst/>
          </a:prstGeom>
          <a:noFill/>
          <a:ln w="25400">
            <a:solidFill>
              <a:schemeClr val="tx1"/>
            </a:solidFill>
            <a:round/>
            <a:headEnd/>
            <a:tailEnd type="triangle" w="med" len="med"/>
          </a:ln>
        </p:spPr>
        <p:txBody>
          <a:bodyPr wrap="none"/>
          <a:lstStyle/>
          <a:p>
            <a:endParaRPr lang="en-US"/>
          </a:p>
        </p:txBody>
      </p:sp>
      <p:sp>
        <p:nvSpPr>
          <p:cNvPr id="142346" name="Text Box 10"/>
          <p:cNvSpPr txBox="1">
            <a:spLocks noChangeArrowheads="1"/>
          </p:cNvSpPr>
          <p:nvPr/>
        </p:nvSpPr>
        <p:spPr bwMode="auto">
          <a:xfrm>
            <a:off x="533400" y="228600"/>
            <a:ext cx="2362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3.6: Aggregating Data</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Date Placeholder 3"/>
          <p:cNvSpPr>
            <a:spLocks noGrp="1"/>
          </p:cNvSpPr>
          <p:nvPr>
            <p:ph type="dt" sz="quarter" idx="10"/>
          </p:nvPr>
        </p:nvSpPr>
        <p:spPr>
          <a:noFill/>
        </p:spPr>
        <p:txBody>
          <a:bodyPr/>
          <a:lstStyle/>
          <a:p>
            <a:r>
              <a:rPr lang="en-US"/>
              <a:t>2011</a:t>
            </a:r>
          </a:p>
        </p:txBody>
      </p:sp>
      <p:sp>
        <p:nvSpPr>
          <p:cNvPr id="143363" name="Footer Placeholder 4"/>
          <p:cNvSpPr>
            <a:spLocks noGrp="1"/>
          </p:cNvSpPr>
          <p:nvPr>
            <p:ph type="ftr" sz="quarter" idx="11"/>
          </p:nvPr>
        </p:nvSpPr>
        <p:spPr>
          <a:noFill/>
        </p:spPr>
        <p:txBody>
          <a:bodyPr/>
          <a:lstStyle/>
          <a:p>
            <a:r>
              <a:rPr lang="en-US" smtClean="0"/>
              <a:t>Rasimah Aripin</a:t>
            </a:r>
          </a:p>
        </p:txBody>
      </p:sp>
      <p:sp>
        <p:nvSpPr>
          <p:cNvPr id="143364" name="Slide Number Placeholder 5"/>
          <p:cNvSpPr>
            <a:spLocks noGrp="1"/>
          </p:cNvSpPr>
          <p:nvPr>
            <p:ph type="sldNum" sz="quarter" idx="12"/>
          </p:nvPr>
        </p:nvSpPr>
        <p:spPr>
          <a:noFill/>
        </p:spPr>
        <p:txBody>
          <a:bodyPr/>
          <a:lstStyle/>
          <a:p>
            <a:fld id="{035B2373-F7D4-410F-A9B5-A5344E67BE05}" type="slidenum">
              <a:rPr lang="en-US" smtClean="0"/>
              <a:pPr/>
              <a:t>111</a:t>
            </a:fld>
            <a:endParaRPr lang="en-US" smtClean="0"/>
          </a:p>
        </p:txBody>
      </p:sp>
      <p:sp>
        <p:nvSpPr>
          <p:cNvPr id="143365" name="Rectangle 2"/>
          <p:cNvSpPr>
            <a:spLocks noGrp="1" noChangeArrowheads="1"/>
          </p:cNvSpPr>
          <p:nvPr>
            <p:ph type="title"/>
          </p:nvPr>
        </p:nvSpPr>
        <p:spPr>
          <a:xfrm>
            <a:off x="685800" y="685800"/>
            <a:ext cx="7772400" cy="457200"/>
          </a:xfrm>
          <a:ln>
            <a:solidFill>
              <a:schemeClr val="accent2"/>
            </a:solidFill>
          </a:ln>
        </p:spPr>
        <p:txBody>
          <a:bodyPr/>
          <a:lstStyle/>
          <a:p>
            <a:pPr eaLnBrk="1" hangingPunct="1"/>
            <a:r>
              <a:rPr lang="en-US" sz="3200" smtClean="0"/>
              <a:t>Illustration: Variable name and label</a:t>
            </a:r>
          </a:p>
        </p:txBody>
      </p:sp>
      <p:pic>
        <p:nvPicPr>
          <p:cNvPr id="143366" name="Picture 8"/>
          <p:cNvPicPr>
            <a:picLocks noChangeAspect="1" noChangeArrowheads="1"/>
          </p:cNvPicPr>
          <p:nvPr>
            <p:ph idx="1"/>
          </p:nvPr>
        </p:nvPicPr>
        <p:blipFill>
          <a:blip r:embed="rId3"/>
          <a:srcRect/>
          <a:stretch>
            <a:fillRect/>
          </a:stretch>
        </p:blipFill>
        <p:spPr>
          <a:xfrm>
            <a:off x="609600" y="1219200"/>
            <a:ext cx="8229600" cy="4883150"/>
          </a:xfrm>
        </p:spPr>
      </p:pic>
      <p:sp>
        <p:nvSpPr>
          <p:cNvPr id="143367" name="Text Box 11"/>
          <p:cNvSpPr txBox="1">
            <a:spLocks noChangeArrowheads="1"/>
          </p:cNvSpPr>
          <p:nvPr/>
        </p:nvSpPr>
        <p:spPr bwMode="auto">
          <a:xfrm>
            <a:off x="533400" y="228600"/>
            <a:ext cx="2362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3.6: Aggregating Data</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4"/>
          <p:cNvSpPr>
            <a:spLocks noGrp="1"/>
          </p:cNvSpPr>
          <p:nvPr>
            <p:ph type="dt" sz="quarter" idx="10"/>
          </p:nvPr>
        </p:nvSpPr>
        <p:spPr>
          <a:noFill/>
        </p:spPr>
        <p:txBody>
          <a:bodyPr/>
          <a:lstStyle/>
          <a:p>
            <a:r>
              <a:rPr lang="en-US"/>
              <a:t>2011</a:t>
            </a:r>
          </a:p>
        </p:txBody>
      </p:sp>
      <p:sp>
        <p:nvSpPr>
          <p:cNvPr id="144387" name="Footer Placeholder 5"/>
          <p:cNvSpPr>
            <a:spLocks noGrp="1"/>
          </p:cNvSpPr>
          <p:nvPr>
            <p:ph type="ftr" sz="quarter" idx="11"/>
          </p:nvPr>
        </p:nvSpPr>
        <p:spPr>
          <a:noFill/>
        </p:spPr>
        <p:txBody>
          <a:bodyPr/>
          <a:lstStyle/>
          <a:p>
            <a:r>
              <a:rPr lang="en-US" smtClean="0"/>
              <a:t>Rasimah Aripin</a:t>
            </a:r>
          </a:p>
        </p:txBody>
      </p:sp>
      <p:sp>
        <p:nvSpPr>
          <p:cNvPr id="144388" name="Slide Number Placeholder 6"/>
          <p:cNvSpPr>
            <a:spLocks noGrp="1"/>
          </p:cNvSpPr>
          <p:nvPr>
            <p:ph type="sldNum" sz="quarter" idx="12"/>
          </p:nvPr>
        </p:nvSpPr>
        <p:spPr>
          <a:noFill/>
        </p:spPr>
        <p:txBody>
          <a:bodyPr/>
          <a:lstStyle/>
          <a:p>
            <a:fld id="{AA76146D-3769-4658-A6DB-2E5A3FD128DD}" type="slidenum">
              <a:rPr lang="en-US" smtClean="0"/>
              <a:pPr/>
              <a:t>112</a:t>
            </a:fld>
            <a:endParaRPr lang="en-US" smtClean="0"/>
          </a:p>
        </p:txBody>
      </p:sp>
      <p:sp>
        <p:nvSpPr>
          <p:cNvPr id="144389" name="Rectangle 2"/>
          <p:cNvSpPr>
            <a:spLocks noGrp="1" noChangeArrowheads="1"/>
          </p:cNvSpPr>
          <p:nvPr>
            <p:ph type="title"/>
          </p:nvPr>
        </p:nvSpPr>
        <p:spPr>
          <a:xfrm>
            <a:off x="685800" y="685800"/>
            <a:ext cx="7772400" cy="457200"/>
          </a:xfrm>
          <a:ln>
            <a:solidFill>
              <a:schemeClr val="accent2"/>
            </a:solidFill>
          </a:ln>
        </p:spPr>
        <p:txBody>
          <a:bodyPr/>
          <a:lstStyle/>
          <a:p>
            <a:pPr eaLnBrk="1" hangingPunct="1"/>
            <a:r>
              <a:rPr lang="en-US" sz="3200" smtClean="0"/>
              <a:t>Illustration: </a:t>
            </a:r>
            <a:r>
              <a:rPr lang="en-US" sz="3200" i="1" smtClean="0"/>
              <a:t>(Cont.)</a:t>
            </a:r>
          </a:p>
        </p:txBody>
      </p:sp>
      <p:sp>
        <p:nvSpPr>
          <p:cNvPr id="144390" name="Rectangle 4"/>
          <p:cNvSpPr>
            <a:spLocks noGrp="1" noChangeArrowheads="1"/>
          </p:cNvSpPr>
          <p:nvPr>
            <p:ph sz="half" idx="1"/>
          </p:nvPr>
        </p:nvSpPr>
        <p:spPr>
          <a:xfrm>
            <a:off x="533400" y="1219200"/>
            <a:ext cx="8229600" cy="914400"/>
          </a:xfrm>
        </p:spPr>
        <p:txBody>
          <a:bodyPr/>
          <a:lstStyle/>
          <a:p>
            <a:pPr marL="0" indent="0" eaLnBrk="1" hangingPunct="1">
              <a:buFontTx/>
              <a:buNone/>
            </a:pPr>
            <a:r>
              <a:rPr lang="en-US" smtClean="0"/>
              <a:t>Open the file containing the aggregated data:  </a:t>
            </a:r>
            <a:r>
              <a:rPr lang="en-US" b="1" i="1" smtClean="0">
                <a:solidFill>
                  <a:srgbClr val="990099"/>
                </a:solidFill>
              </a:rPr>
              <a:t>Sales_Total.sav.</a:t>
            </a:r>
          </a:p>
        </p:txBody>
      </p:sp>
      <p:pic>
        <p:nvPicPr>
          <p:cNvPr id="144391" name="Picture 5"/>
          <p:cNvPicPr>
            <a:picLocks noChangeAspect="1" noChangeArrowheads="1"/>
          </p:cNvPicPr>
          <p:nvPr>
            <p:ph sz="half" idx="2"/>
          </p:nvPr>
        </p:nvPicPr>
        <p:blipFill>
          <a:blip r:embed="rId3"/>
          <a:srcRect b="50259"/>
          <a:stretch>
            <a:fillRect/>
          </a:stretch>
        </p:blipFill>
        <p:spPr>
          <a:xfrm>
            <a:off x="304800" y="2286000"/>
            <a:ext cx="8534400" cy="3465513"/>
          </a:xfrm>
          <a:noFill/>
          <a:ln>
            <a:solidFill>
              <a:schemeClr val="accent2"/>
            </a:solidFill>
          </a:ln>
        </p:spPr>
      </p:pic>
      <p:sp>
        <p:nvSpPr>
          <p:cNvPr id="144392" name="Text Box 9"/>
          <p:cNvSpPr txBox="1">
            <a:spLocks noChangeArrowheads="1"/>
          </p:cNvSpPr>
          <p:nvPr/>
        </p:nvSpPr>
        <p:spPr bwMode="auto">
          <a:xfrm>
            <a:off x="533400" y="228600"/>
            <a:ext cx="2362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3.6: Aggregating Data</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Date Placeholder 4"/>
          <p:cNvSpPr>
            <a:spLocks noGrp="1"/>
          </p:cNvSpPr>
          <p:nvPr>
            <p:ph type="dt" sz="quarter" idx="10"/>
          </p:nvPr>
        </p:nvSpPr>
        <p:spPr>
          <a:noFill/>
        </p:spPr>
        <p:txBody>
          <a:bodyPr/>
          <a:lstStyle/>
          <a:p>
            <a:r>
              <a:rPr lang="en-US"/>
              <a:t>2011</a:t>
            </a:r>
          </a:p>
        </p:txBody>
      </p:sp>
      <p:sp>
        <p:nvSpPr>
          <p:cNvPr id="145411" name="Footer Placeholder 5"/>
          <p:cNvSpPr>
            <a:spLocks noGrp="1"/>
          </p:cNvSpPr>
          <p:nvPr>
            <p:ph type="ftr" sz="quarter" idx="11"/>
          </p:nvPr>
        </p:nvSpPr>
        <p:spPr>
          <a:noFill/>
        </p:spPr>
        <p:txBody>
          <a:bodyPr/>
          <a:lstStyle/>
          <a:p>
            <a:r>
              <a:rPr lang="en-US" smtClean="0"/>
              <a:t>Rasimah Aripin</a:t>
            </a:r>
          </a:p>
        </p:txBody>
      </p:sp>
      <p:sp>
        <p:nvSpPr>
          <p:cNvPr id="145412" name="Slide Number Placeholder 6"/>
          <p:cNvSpPr>
            <a:spLocks noGrp="1"/>
          </p:cNvSpPr>
          <p:nvPr>
            <p:ph type="sldNum" sz="quarter" idx="12"/>
          </p:nvPr>
        </p:nvSpPr>
        <p:spPr>
          <a:noFill/>
        </p:spPr>
        <p:txBody>
          <a:bodyPr/>
          <a:lstStyle/>
          <a:p>
            <a:fld id="{38AD581F-FFFF-44E8-B174-4820E89DA325}" type="slidenum">
              <a:rPr lang="en-US" smtClean="0"/>
              <a:pPr/>
              <a:t>113</a:t>
            </a:fld>
            <a:endParaRPr lang="en-US" smtClean="0"/>
          </a:p>
        </p:txBody>
      </p:sp>
      <p:sp>
        <p:nvSpPr>
          <p:cNvPr id="145413" name="Rectangle 2"/>
          <p:cNvSpPr>
            <a:spLocks noGrp="1" noChangeArrowheads="1"/>
          </p:cNvSpPr>
          <p:nvPr>
            <p:ph type="title"/>
          </p:nvPr>
        </p:nvSpPr>
        <p:spPr>
          <a:xfrm>
            <a:off x="685800" y="685800"/>
            <a:ext cx="7772400" cy="533400"/>
          </a:xfrm>
          <a:ln>
            <a:solidFill>
              <a:schemeClr val="accent2"/>
            </a:solidFill>
          </a:ln>
        </p:spPr>
        <p:txBody>
          <a:bodyPr/>
          <a:lstStyle/>
          <a:p>
            <a:pPr eaLnBrk="1" hangingPunct="1"/>
            <a:r>
              <a:rPr lang="en-US" sz="3200" smtClean="0"/>
              <a:t>Class Exercise</a:t>
            </a:r>
          </a:p>
        </p:txBody>
      </p:sp>
      <p:sp>
        <p:nvSpPr>
          <p:cNvPr id="145414" name="Rectangle 3"/>
          <p:cNvSpPr>
            <a:spLocks noGrp="1" noChangeArrowheads="1"/>
          </p:cNvSpPr>
          <p:nvPr>
            <p:ph sz="half" idx="1"/>
          </p:nvPr>
        </p:nvSpPr>
        <p:spPr>
          <a:xfrm>
            <a:off x="304800" y="1219200"/>
            <a:ext cx="8610600" cy="4114800"/>
          </a:xfrm>
        </p:spPr>
        <p:txBody>
          <a:bodyPr/>
          <a:lstStyle/>
          <a:p>
            <a:pPr marL="58738" indent="-58738" eaLnBrk="1" hangingPunct="1">
              <a:buFontTx/>
              <a:buNone/>
            </a:pPr>
            <a:r>
              <a:rPr lang="en-US" sz="2400" smtClean="0"/>
              <a:t>For each sales personnel, find the mean quarterly sales for each year, together with the minimum and maximum quarterly sales.  The aggregated data set should look like below.</a:t>
            </a:r>
          </a:p>
        </p:txBody>
      </p:sp>
      <p:pic>
        <p:nvPicPr>
          <p:cNvPr id="145415" name="Picture 4"/>
          <p:cNvPicPr>
            <a:picLocks noChangeAspect="1" noChangeArrowheads="1"/>
          </p:cNvPicPr>
          <p:nvPr>
            <p:ph sz="half" idx="2"/>
          </p:nvPr>
        </p:nvPicPr>
        <p:blipFill>
          <a:blip r:embed="rId3"/>
          <a:srcRect r="11702" b="26332"/>
          <a:stretch>
            <a:fillRect/>
          </a:stretch>
        </p:blipFill>
        <p:spPr>
          <a:xfrm>
            <a:off x="381000" y="2362200"/>
            <a:ext cx="8229600" cy="3767138"/>
          </a:xfrm>
          <a:noFill/>
          <a:ln>
            <a:solidFill>
              <a:schemeClr val="accent2"/>
            </a:solidFill>
          </a:ln>
        </p:spPr>
      </p:pic>
      <p:sp>
        <p:nvSpPr>
          <p:cNvPr id="145416" name="Text Box 7"/>
          <p:cNvSpPr txBox="1">
            <a:spLocks noChangeArrowheads="1"/>
          </p:cNvSpPr>
          <p:nvPr/>
        </p:nvSpPr>
        <p:spPr bwMode="auto">
          <a:xfrm>
            <a:off x="457200" y="228600"/>
            <a:ext cx="2362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3.6: Aggregating Data</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Date Placeholder 3"/>
          <p:cNvSpPr>
            <a:spLocks noGrp="1"/>
          </p:cNvSpPr>
          <p:nvPr>
            <p:ph type="dt" sz="quarter" idx="10"/>
          </p:nvPr>
        </p:nvSpPr>
        <p:spPr>
          <a:noFill/>
        </p:spPr>
        <p:txBody>
          <a:bodyPr/>
          <a:lstStyle/>
          <a:p>
            <a:r>
              <a:rPr lang="en-US"/>
              <a:t>2011</a:t>
            </a:r>
          </a:p>
        </p:txBody>
      </p:sp>
      <p:sp>
        <p:nvSpPr>
          <p:cNvPr id="146435" name="Footer Placeholder 4"/>
          <p:cNvSpPr>
            <a:spLocks noGrp="1"/>
          </p:cNvSpPr>
          <p:nvPr>
            <p:ph type="ftr" sz="quarter" idx="11"/>
          </p:nvPr>
        </p:nvSpPr>
        <p:spPr>
          <a:noFill/>
        </p:spPr>
        <p:txBody>
          <a:bodyPr/>
          <a:lstStyle/>
          <a:p>
            <a:r>
              <a:rPr lang="en-US" smtClean="0"/>
              <a:t>Rasimah Aripin</a:t>
            </a:r>
          </a:p>
        </p:txBody>
      </p:sp>
      <p:sp>
        <p:nvSpPr>
          <p:cNvPr id="146436" name="Slide Number Placeholder 5"/>
          <p:cNvSpPr>
            <a:spLocks noGrp="1"/>
          </p:cNvSpPr>
          <p:nvPr>
            <p:ph type="sldNum" sz="quarter" idx="12"/>
          </p:nvPr>
        </p:nvSpPr>
        <p:spPr>
          <a:noFill/>
        </p:spPr>
        <p:txBody>
          <a:bodyPr/>
          <a:lstStyle/>
          <a:p>
            <a:fld id="{4898F82C-0FEA-4F6D-A1DF-3D662F866387}" type="slidenum">
              <a:rPr lang="en-US" smtClean="0"/>
              <a:pPr/>
              <a:t>114</a:t>
            </a:fld>
            <a:endParaRPr lang="en-US" smtClean="0"/>
          </a:p>
        </p:txBody>
      </p:sp>
      <p:sp>
        <p:nvSpPr>
          <p:cNvPr id="146437" name="Rectangle 2"/>
          <p:cNvSpPr>
            <a:spLocks noGrp="1" noChangeArrowheads="1"/>
          </p:cNvSpPr>
          <p:nvPr>
            <p:ph type="title"/>
          </p:nvPr>
        </p:nvSpPr>
        <p:spPr>
          <a:xfrm>
            <a:off x="685800" y="762000"/>
            <a:ext cx="8001000" cy="457200"/>
          </a:xfrm>
          <a:ln>
            <a:solidFill>
              <a:schemeClr val="accent2"/>
            </a:solidFill>
          </a:ln>
        </p:spPr>
        <p:txBody>
          <a:bodyPr/>
          <a:lstStyle/>
          <a:p>
            <a:pPr eaLnBrk="1" hangingPunct="1"/>
            <a:r>
              <a:rPr lang="en-US" sz="3200" b="1" smtClean="0"/>
              <a:t>3.7:  Defining Weights for Summarised Data</a:t>
            </a:r>
          </a:p>
        </p:txBody>
      </p:sp>
      <p:sp>
        <p:nvSpPr>
          <p:cNvPr id="146438" name="Rectangle 3"/>
          <p:cNvSpPr>
            <a:spLocks noGrp="1" noChangeArrowheads="1"/>
          </p:cNvSpPr>
          <p:nvPr>
            <p:ph type="body" idx="1"/>
          </p:nvPr>
        </p:nvSpPr>
        <p:spPr>
          <a:xfrm>
            <a:off x="533400" y="1524000"/>
            <a:ext cx="8001000" cy="4495800"/>
          </a:xfrm>
        </p:spPr>
        <p:txBody>
          <a:bodyPr/>
          <a:lstStyle/>
          <a:p>
            <a:pPr eaLnBrk="1" hangingPunct="1">
              <a:lnSpc>
                <a:spcPct val="80000"/>
              </a:lnSpc>
            </a:pPr>
            <a:r>
              <a:rPr lang="en-US" sz="2500" smtClean="0"/>
              <a:t>All previous data sets contain raw values for each variable, i.e. the variable values have not been summarised.  That means the total number of observations/cases is equal to the number of lines of data.</a:t>
            </a:r>
          </a:p>
          <a:p>
            <a:pPr eaLnBrk="1" hangingPunct="1">
              <a:lnSpc>
                <a:spcPct val="80000"/>
              </a:lnSpc>
            </a:pPr>
            <a:r>
              <a:rPr lang="en-GB" sz="2500" smtClean="0"/>
              <a:t>Some data sets have summarised variable values such as in the form of total frequencies or observations. </a:t>
            </a:r>
          </a:p>
          <a:p>
            <a:pPr eaLnBrk="1" hangingPunct="1">
              <a:lnSpc>
                <a:spcPct val="80000"/>
              </a:lnSpc>
            </a:pPr>
            <a:r>
              <a:rPr lang="en-GB" sz="2500" smtClean="0"/>
              <a:t>Refer to the data set </a:t>
            </a:r>
            <a:r>
              <a:rPr lang="en-GB" sz="2500" b="1" i="1" smtClean="0"/>
              <a:t>Fatal Accidents 2004</a:t>
            </a:r>
            <a:r>
              <a:rPr lang="en-GB" sz="2500" smtClean="0"/>
              <a:t> which contains information on the total number of fatal accidents in Malaysia by location throughout 2004. The total number of accidents is the sum of the data values of the variable </a:t>
            </a:r>
            <a:r>
              <a:rPr lang="en-GB" sz="2500" b="1" i="1" smtClean="0"/>
              <a:t>NumberFatal</a:t>
            </a:r>
            <a:r>
              <a:rPr lang="en-GB" sz="2500" smtClean="0"/>
              <a:t>, not the number of lines of data.</a:t>
            </a:r>
          </a:p>
          <a:p>
            <a:pPr eaLnBrk="1" hangingPunct="1">
              <a:lnSpc>
                <a:spcPct val="80000"/>
              </a:lnSpc>
            </a:pPr>
            <a:r>
              <a:rPr lang="en-GB" sz="2500" smtClean="0"/>
              <a:t>In the above, the weight have to be defined in order to ensure that the actual number of observations is used in the analysis. </a:t>
            </a:r>
          </a:p>
        </p:txBody>
      </p:sp>
      <p:sp>
        <p:nvSpPr>
          <p:cNvPr id="146439" name="Text Box 5"/>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3:  Tools for data Files Management</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Date Placeholder 3"/>
          <p:cNvSpPr>
            <a:spLocks noGrp="1"/>
          </p:cNvSpPr>
          <p:nvPr>
            <p:ph type="dt" sz="quarter" idx="10"/>
          </p:nvPr>
        </p:nvSpPr>
        <p:spPr>
          <a:noFill/>
        </p:spPr>
        <p:txBody>
          <a:bodyPr/>
          <a:lstStyle/>
          <a:p>
            <a:r>
              <a:rPr lang="en-US"/>
              <a:t>2011</a:t>
            </a:r>
          </a:p>
        </p:txBody>
      </p:sp>
      <p:sp>
        <p:nvSpPr>
          <p:cNvPr id="147459" name="Footer Placeholder 4"/>
          <p:cNvSpPr>
            <a:spLocks noGrp="1"/>
          </p:cNvSpPr>
          <p:nvPr>
            <p:ph type="ftr" sz="quarter" idx="11"/>
          </p:nvPr>
        </p:nvSpPr>
        <p:spPr>
          <a:noFill/>
        </p:spPr>
        <p:txBody>
          <a:bodyPr/>
          <a:lstStyle/>
          <a:p>
            <a:r>
              <a:rPr lang="en-US" smtClean="0"/>
              <a:t>Rasimah Aripin</a:t>
            </a:r>
          </a:p>
        </p:txBody>
      </p:sp>
      <p:sp>
        <p:nvSpPr>
          <p:cNvPr id="147460" name="Slide Number Placeholder 5"/>
          <p:cNvSpPr>
            <a:spLocks noGrp="1"/>
          </p:cNvSpPr>
          <p:nvPr>
            <p:ph type="sldNum" sz="quarter" idx="12"/>
          </p:nvPr>
        </p:nvSpPr>
        <p:spPr>
          <a:noFill/>
        </p:spPr>
        <p:txBody>
          <a:bodyPr/>
          <a:lstStyle/>
          <a:p>
            <a:fld id="{BA372941-3439-481C-B8D6-D88C8FC89046}" type="slidenum">
              <a:rPr lang="en-US" smtClean="0"/>
              <a:pPr/>
              <a:t>115</a:t>
            </a:fld>
            <a:endParaRPr lang="en-US" smtClean="0"/>
          </a:p>
        </p:txBody>
      </p:sp>
      <p:sp>
        <p:nvSpPr>
          <p:cNvPr id="147461" name="Rectangle 2"/>
          <p:cNvSpPr>
            <a:spLocks noGrp="1" noChangeArrowheads="1"/>
          </p:cNvSpPr>
          <p:nvPr>
            <p:ph type="title"/>
          </p:nvPr>
        </p:nvSpPr>
        <p:spPr>
          <a:xfrm>
            <a:off x="685800" y="762000"/>
            <a:ext cx="8001000" cy="457200"/>
          </a:xfrm>
          <a:ln>
            <a:solidFill>
              <a:schemeClr val="accent2"/>
            </a:solidFill>
          </a:ln>
        </p:spPr>
        <p:txBody>
          <a:bodyPr/>
          <a:lstStyle/>
          <a:p>
            <a:pPr eaLnBrk="1" hangingPunct="1"/>
            <a:r>
              <a:rPr lang="en-US" sz="3200" smtClean="0"/>
              <a:t>Illustration: Fatal Accidents Data Set</a:t>
            </a:r>
          </a:p>
        </p:txBody>
      </p:sp>
      <p:sp>
        <p:nvSpPr>
          <p:cNvPr id="147462" name="Text Box 5"/>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3.7: Defining Weights for Summarised Data</a:t>
            </a:r>
          </a:p>
        </p:txBody>
      </p:sp>
      <p:sp>
        <p:nvSpPr>
          <p:cNvPr id="147463" name="Rectangle 6"/>
          <p:cNvSpPr>
            <a:spLocks noGrp="1" noChangeArrowheads="1"/>
          </p:cNvSpPr>
          <p:nvPr>
            <p:ph type="body" idx="1"/>
          </p:nvPr>
        </p:nvSpPr>
        <p:spPr>
          <a:xfrm>
            <a:off x="381000" y="1295400"/>
            <a:ext cx="8382000" cy="4724400"/>
          </a:xfrm>
        </p:spPr>
        <p:txBody>
          <a:bodyPr/>
          <a:lstStyle/>
          <a:p>
            <a:pPr eaLnBrk="1" hangingPunct="1">
              <a:lnSpc>
                <a:spcPct val="80000"/>
              </a:lnSpc>
            </a:pPr>
            <a:r>
              <a:rPr lang="en-US" sz="2400" smtClean="0"/>
              <a:t>Before weight is assigned, generate a frequency table for  the type of vehicles</a:t>
            </a:r>
          </a:p>
          <a:p>
            <a:pPr eaLnBrk="1" hangingPunct="1">
              <a:lnSpc>
                <a:spcPct val="80000"/>
              </a:lnSpc>
            </a:pPr>
            <a:r>
              <a:rPr lang="en-US" sz="2400" smtClean="0"/>
              <a:t>Note that the total number of vehicles for each type is only 6, which is not correct.  </a:t>
            </a:r>
          </a:p>
          <a:p>
            <a:pPr eaLnBrk="1" hangingPunct="1">
              <a:lnSpc>
                <a:spcPct val="80000"/>
              </a:lnSpc>
            </a:pPr>
            <a:endParaRPr lang="en-US" sz="2400" smtClean="0"/>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endParaRPr lang="en-US" sz="2000" smtClean="0"/>
          </a:p>
          <a:p>
            <a:pPr eaLnBrk="1" hangingPunct="1">
              <a:lnSpc>
                <a:spcPct val="80000"/>
              </a:lnSpc>
            </a:pPr>
            <a:r>
              <a:rPr lang="en-US" sz="2400" smtClean="0"/>
              <a:t>Therefore, define the weight variable as follows:  </a:t>
            </a:r>
          </a:p>
          <a:p>
            <a:pPr eaLnBrk="1" hangingPunct="1">
              <a:lnSpc>
                <a:spcPct val="80000"/>
              </a:lnSpc>
            </a:pPr>
            <a:r>
              <a:rPr lang="en-US" sz="2400" b="1" i="1" smtClean="0"/>
              <a:t>Data&gt;&gt;&gt;Weight Cases…</a:t>
            </a:r>
            <a:r>
              <a:rPr lang="en-US" sz="2400" smtClean="0"/>
              <a:t> (see next slide)</a:t>
            </a:r>
          </a:p>
          <a:p>
            <a:pPr eaLnBrk="1" hangingPunct="1">
              <a:lnSpc>
                <a:spcPct val="80000"/>
              </a:lnSpc>
            </a:pPr>
            <a:endParaRPr lang="en-US" sz="2000" smtClean="0"/>
          </a:p>
        </p:txBody>
      </p:sp>
      <p:pic>
        <p:nvPicPr>
          <p:cNvPr id="147464" name="Picture 7"/>
          <p:cNvPicPr>
            <a:picLocks noChangeAspect="1" noChangeArrowheads="1"/>
          </p:cNvPicPr>
          <p:nvPr/>
        </p:nvPicPr>
        <p:blipFill>
          <a:blip r:embed="rId3"/>
          <a:srcRect l="2272" t="6311" r="5682" b="8481"/>
          <a:stretch>
            <a:fillRect/>
          </a:stretch>
        </p:blipFill>
        <p:spPr bwMode="auto">
          <a:xfrm>
            <a:off x="1143000" y="2743200"/>
            <a:ext cx="6172200" cy="2057400"/>
          </a:xfrm>
          <a:prstGeom prst="rect">
            <a:avLst/>
          </a:prstGeom>
          <a:noFill/>
          <a:ln w="12700">
            <a:solidFill>
              <a:schemeClr val="tx1"/>
            </a:solid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Date Placeholder 3"/>
          <p:cNvSpPr>
            <a:spLocks noGrp="1"/>
          </p:cNvSpPr>
          <p:nvPr>
            <p:ph type="dt" sz="quarter" idx="10"/>
          </p:nvPr>
        </p:nvSpPr>
        <p:spPr>
          <a:noFill/>
        </p:spPr>
        <p:txBody>
          <a:bodyPr/>
          <a:lstStyle/>
          <a:p>
            <a:r>
              <a:rPr lang="en-US"/>
              <a:t>2011</a:t>
            </a:r>
          </a:p>
        </p:txBody>
      </p:sp>
      <p:sp>
        <p:nvSpPr>
          <p:cNvPr id="148483" name="Footer Placeholder 4"/>
          <p:cNvSpPr>
            <a:spLocks noGrp="1"/>
          </p:cNvSpPr>
          <p:nvPr>
            <p:ph type="ftr" sz="quarter" idx="11"/>
          </p:nvPr>
        </p:nvSpPr>
        <p:spPr>
          <a:noFill/>
        </p:spPr>
        <p:txBody>
          <a:bodyPr/>
          <a:lstStyle/>
          <a:p>
            <a:r>
              <a:rPr lang="en-US" smtClean="0"/>
              <a:t>Rasimah Aripin</a:t>
            </a:r>
          </a:p>
        </p:txBody>
      </p:sp>
      <p:sp>
        <p:nvSpPr>
          <p:cNvPr id="148484" name="Slide Number Placeholder 5"/>
          <p:cNvSpPr>
            <a:spLocks noGrp="1"/>
          </p:cNvSpPr>
          <p:nvPr>
            <p:ph type="sldNum" sz="quarter" idx="12"/>
          </p:nvPr>
        </p:nvSpPr>
        <p:spPr>
          <a:noFill/>
        </p:spPr>
        <p:txBody>
          <a:bodyPr/>
          <a:lstStyle/>
          <a:p>
            <a:fld id="{F0350A30-EDDE-40A0-9ACF-F51250EF8D1A}" type="slidenum">
              <a:rPr lang="en-US" smtClean="0"/>
              <a:pPr/>
              <a:t>116</a:t>
            </a:fld>
            <a:endParaRPr lang="en-US" smtClean="0"/>
          </a:p>
        </p:txBody>
      </p:sp>
      <p:sp>
        <p:nvSpPr>
          <p:cNvPr id="148485" name="Rectangle 2"/>
          <p:cNvSpPr>
            <a:spLocks noGrp="1" noChangeArrowheads="1"/>
          </p:cNvSpPr>
          <p:nvPr>
            <p:ph type="title"/>
          </p:nvPr>
        </p:nvSpPr>
        <p:spPr>
          <a:xfrm>
            <a:off x="685800" y="685800"/>
            <a:ext cx="8001000" cy="457200"/>
          </a:xfrm>
          <a:ln>
            <a:solidFill>
              <a:schemeClr val="accent2"/>
            </a:solidFill>
          </a:ln>
        </p:spPr>
        <p:txBody>
          <a:bodyPr/>
          <a:lstStyle/>
          <a:p>
            <a:pPr eaLnBrk="1" hangingPunct="1"/>
            <a:r>
              <a:rPr lang="en-US" sz="3200" smtClean="0"/>
              <a:t>Illustration: Fatal Accidents Data Set</a:t>
            </a:r>
          </a:p>
        </p:txBody>
      </p:sp>
      <p:sp>
        <p:nvSpPr>
          <p:cNvPr id="148486" name="Text Box 4"/>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3.7: Defining Weights for Summarised Data</a:t>
            </a:r>
          </a:p>
        </p:txBody>
      </p:sp>
      <p:sp>
        <p:nvSpPr>
          <p:cNvPr id="148487" name="Rectangle 5"/>
          <p:cNvSpPr>
            <a:spLocks noGrp="1" noChangeArrowheads="1"/>
          </p:cNvSpPr>
          <p:nvPr>
            <p:ph type="body" idx="1"/>
          </p:nvPr>
        </p:nvSpPr>
        <p:spPr>
          <a:xfrm>
            <a:off x="381000" y="1143000"/>
            <a:ext cx="8382000" cy="4876800"/>
          </a:xfrm>
        </p:spPr>
        <p:txBody>
          <a:bodyPr/>
          <a:lstStyle/>
          <a:p>
            <a:pPr eaLnBrk="1" hangingPunct="1">
              <a:lnSpc>
                <a:spcPct val="90000"/>
              </a:lnSpc>
            </a:pPr>
            <a:r>
              <a:rPr lang="en-US" sz="2400" smtClean="0"/>
              <a:t>The Weight Cases dialog box is as follows:</a:t>
            </a:r>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endParaRPr lang="en-US" sz="2400" smtClean="0"/>
          </a:p>
          <a:p>
            <a:pPr eaLnBrk="1" hangingPunct="1">
              <a:lnSpc>
                <a:spcPct val="90000"/>
              </a:lnSpc>
            </a:pPr>
            <a:r>
              <a:rPr lang="en-US" sz="2400" smtClean="0"/>
              <a:t>Select </a:t>
            </a:r>
            <a:r>
              <a:rPr lang="en-US" sz="2400" b="1" i="1" smtClean="0"/>
              <a:t>NumberFatal</a:t>
            </a:r>
            <a:r>
              <a:rPr lang="en-US" sz="2400" smtClean="0"/>
              <a:t> as the weight or the frequency variable</a:t>
            </a:r>
          </a:p>
          <a:p>
            <a:pPr eaLnBrk="1" hangingPunct="1">
              <a:lnSpc>
                <a:spcPct val="90000"/>
              </a:lnSpc>
            </a:pPr>
            <a:r>
              <a:rPr lang="en-US" sz="2400" smtClean="0"/>
              <a:t>Generate a frequency table for the variable Type of Vehicle (see the next slide)</a:t>
            </a:r>
          </a:p>
        </p:txBody>
      </p:sp>
      <p:pic>
        <p:nvPicPr>
          <p:cNvPr id="148488" name="Picture 7"/>
          <p:cNvPicPr>
            <a:picLocks noChangeAspect="1" noChangeArrowheads="1"/>
          </p:cNvPicPr>
          <p:nvPr/>
        </p:nvPicPr>
        <p:blipFill>
          <a:blip r:embed="rId3"/>
          <a:srcRect l="1563" t="9375" r="52344" b="66667"/>
          <a:stretch>
            <a:fillRect/>
          </a:stretch>
        </p:blipFill>
        <p:spPr bwMode="auto">
          <a:xfrm>
            <a:off x="1066800" y="1752600"/>
            <a:ext cx="5638800" cy="2982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Date Placeholder 3"/>
          <p:cNvSpPr>
            <a:spLocks noGrp="1"/>
          </p:cNvSpPr>
          <p:nvPr>
            <p:ph type="dt" sz="quarter" idx="10"/>
          </p:nvPr>
        </p:nvSpPr>
        <p:spPr>
          <a:noFill/>
        </p:spPr>
        <p:txBody>
          <a:bodyPr/>
          <a:lstStyle/>
          <a:p>
            <a:r>
              <a:rPr lang="en-US"/>
              <a:t>2011</a:t>
            </a:r>
          </a:p>
        </p:txBody>
      </p:sp>
      <p:sp>
        <p:nvSpPr>
          <p:cNvPr id="149507" name="Footer Placeholder 4"/>
          <p:cNvSpPr>
            <a:spLocks noGrp="1"/>
          </p:cNvSpPr>
          <p:nvPr>
            <p:ph type="ftr" sz="quarter" idx="11"/>
          </p:nvPr>
        </p:nvSpPr>
        <p:spPr>
          <a:noFill/>
        </p:spPr>
        <p:txBody>
          <a:bodyPr/>
          <a:lstStyle/>
          <a:p>
            <a:r>
              <a:rPr lang="en-US" smtClean="0"/>
              <a:t>Rasimah Aripin</a:t>
            </a:r>
          </a:p>
        </p:txBody>
      </p:sp>
      <p:sp>
        <p:nvSpPr>
          <p:cNvPr id="149508" name="Slide Number Placeholder 5"/>
          <p:cNvSpPr>
            <a:spLocks noGrp="1"/>
          </p:cNvSpPr>
          <p:nvPr>
            <p:ph type="sldNum" sz="quarter" idx="12"/>
          </p:nvPr>
        </p:nvSpPr>
        <p:spPr>
          <a:noFill/>
        </p:spPr>
        <p:txBody>
          <a:bodyPr/>
          <a:lstStyle/>
          <a:p>
            <a:fld id="{8289B3AC-E51A-4ED8-B8B9-9434EA5CC0E3}" type="slidenum">
              <a:rPr lang="en-US" smtClean="0"/>
              <a:pPr/>
              <a:t>117</a:t>
            </a:fld>
            <a:endParaRPr lang="en-US" smtClean="0"/>
          </a:p>
        </p:txBody>
      </p:sp>
      <p:sp>
        <p:nvSpPr>
          <p:cNvPr id="149509" name="Rectangle 2"/>
          <p:cNvSpPr>
            <a:spLocks noGrp="1" noChangeArrowheads="1"/>
          </p:cNvSpPr>
          <p:nvPr>
            <p:ph type="title"/>
          </p:nvPr>
        </p:nvSpPr>
        <p:spPr>
          <a:xfrm>
            <a:off x="685800" y="685800"/>
            <a:ext cx="8001000" cy="457200"/>
          </a:xfrm>
          <a:ln>
            <a:solidFill>
              <a:schemeClr val="accent2"/>
            </a:solidFill>
          </a:ln>
        </p:spPr>
        <p:txBody>
          <a:bodyPr/>
          <a:lstStyle/>
          <a:p>
            <a:pPr eaLnBrk="1" hangingPunct="1"/>
            <a:r>
              <a:rPr lang="en-US" sz="3200" smtClean="0"/>
              <a:t>Illustration: Fatal Accidents Data Set</a:t>
            </a:r>
          </a:p>
        </p:txBody>
      </p:sp>
      <p:sp>
        <p:nvSpPr>
          <p:cNvPr id="149510" name="Text Box 4"/>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3.7: Defining Weights for Summarised Data</a:t>
            </a:r>
          </a:p>
        </p:txBody>
      </p:sp>
      <p:sp>
        <p:nvSpPr>
          <p:cNvPr id="149511" name="Rectangle 5"/>
          <p:cNvSpPr>
            <a:spLocks noGrp="1" noChangeArrowheads="1"/>
          </p:cNvSpPr>
          <p:nvPr>
            <p:ph type="body" idx="1"/>
          </p:nvPr>
        </p:nvSpPr>
        <p:spPr>
          <a:xfrm>
            <a:off x="762000" y="1219200"/>
            <a:ext cx="8382000" cy="4876800"/>
          </a:xfrm>
        </p:spPr>
        <p:txBody>
          <a:bodyPr/>
          <a:lstStyle/>
          <a:p>
            <a:pPr marL="0" indent="0" eaLnBrk="1" hangingPunct="1">
              <a:buFontTx/>
              <a:buNone/>
            </a:pPr>
            <a:r>
              <a:rPr lang="en-US" sz="2400" smtClean="0"/>
              <a:t>The correct number of vehicles weighted by the variable </a:t>
            </a:r>
            <a:r>
              <a:rPr lang="en-US" sz="2400" b="1" i="1" smtClean="0"/>
              <a:t>NumberFatal </a:t>
            </a:r>
            <a:r>
              <a:rPr lang="en-US" sz="2400" smtClean="0"/>
              <a:t>is shown below.</a:t>
            </a:r>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p:txBody>
      </p:sp>
      <p:pic>
        <p:nvPicPr>
          <p:cNvPr id="149512" name="Picture 7"/>
          <p:cNvPicPr>
            <a:picLocks noChangeAspect="1" noChangeArrowheads="1"/>
          </p:cNvPicPr>
          <p:nvPr/>
        </p:nvPicPr>
        <p:blipFill>
          <a:blip r:embed="rId3"/>
          <a:srcRect l="1961" t="5899" r="4903" b="9700"/>
          <a:stretch>
            <a:fillRect/>
          </a:stretch>
        </p:blipFill>
        <p:spPr bwMode="auto">
          <a:xfrm>
            <a:off x="533400" y="2514600"/>
            <a:ext cx="8077200" cy="2635250"/>
          </a:xfrm>
          <a:prstGeom prst="rect">
            <a:avLst/>
          </a:prstGeom>
          <a:noFill/>
          <a:ln w="12700">
            <a:solidFill>
              <a:schemeClr val="tx1"/>
            </a:solid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Date Placeholder 3"/>
          <p:cNvSpPr>
            <a:spLocks noGrp="1"/>
          </p:cNvSpPr>
          <p:nvPr>
            <p:ph type="dt" sz="quarter" idx="10"/>
          </p:nvPr>
        </p:nvSpPr>
        <p:spPr>
          <a:noFill/>
        </p:spPr>
        <p:txBody>
          <a:bodyPr/>
          <a:lstStyle/>
          <a:p>
            <a:r>
              <a:rPr lang="en-US"/>
              <a:t>2011</a:t>
            </a:r>
          </a:p>
        </p:txBody>
      </p:sp>
      <p:sp>
        <p:nvSpPr>
          <p:cNvPr id="150531" name="Footer Placeholder 4"/>
          <p:cNvSpPr>
            <a:spLocks noGrp="1"/>
          </p:cNvSpPr>
          <p:nvPr>
            <p:ph type="ftr" sz="quarter" idx="11"/>
          </p:nvPr>
        </p:nvSpPr>
        <p:spPr>
          <a:noFill/>
        </p:spPr>
        <p:txBody>
          <a:bodyPr/>
          <a:lstStyle/>
          <a:p>
            <a:r>
              <a:rPr lang="en-US" smtClean="0"/>
              <a:t>Rasimah Aripin</a:t>
            </a:r>
          </a:p>
        </p:txBody>
      </p:sp>
      <p:sp>
        <p:nvSpPr>
          <p:cNvPr id="150532" name="Slide Number Placeholder 5"/>
          <p:cNvSpPr>
            <a:spLocks noGrp="1"/>
          </p:cNvSpPr>
          <p:nvPr>
            <p:ph type="sldNum" sz="quarter" idx="12"/>
          </p:nvPr>
        </p:nvSpPr>
        <p:spPr>
          <a:noFill/>
        </p:spPr>
        <p:txBody>
          <a:bodyPr/>
          <a:lstStyle/>
          <a:p>
            <a:fld id="{D463AF7C-1AE3-4FFB-96D2-9436F4F49E60}" type="slidenum">
              <a:rPr lang="en-US" smtClean="0"/>
              <a:pPr/>
              <a:t>118</a:t>
            </a:fld>
            <a:endParaRPr lang="en-US" smtClean="0"/>
          </a:p>
        </p:txBody>
      </p:sp>
      <p:pic>
        <p:nvPicPr>
          <p:cNvPr id="150533" name="Picture 10"/>
          <p:cNvPicPr>
            <a:picLocks noChangeAspect="1" noChangeArrowheads="1"/>
          </p:cNvPicPr>
          <p:nvPr/>
        </p:nvPicPr>
        <p:blipFill>
          <a:blip r:embed="rId3"/>
          <a:srcRect/>
          <a:stretch>
            <a:fillRect/>
          </a:stretch>
        </p:blipFill>
        <p:spPr bwMode="auto">
          <a:xfrm>
            <a:off x="1524000" y="4191000"/>
            <a:ext cx="5791200" cy="1878013"/>
          </a:xfrm>
          <a:prstGeom prst="rect">
            <a:avLst/>
          </a:prstGeom>
          <a:noFill/>
          <a:ln w="9525">
            <a:noFill/>
            <a:miter lim="800000"/>
            <a:headEnd/>
            <a:tailEnd/>
          </a:ln>
        </p:spPr>
      </p:pic>
      <p:pic>
        <p:nvPicPr>
          <p:cNvPr id="150534" name="Picture 9"/>
          <p:cNvPicPr>
            <a:picLocks noChangeAspect="1" noChangeArrowheads="1"/>
          </p:cNvPicPr>
          <p:nvPr/>
        </p:nvPicPr>
        <p:blipFill>
          <a:blip r:embed="rId4"/>
          <a:srcRect/>
          <a:stretch>
            <a:fillRect/>
          </a:stretch>
        </p:blipFill>
        <p:spPr bwMode="auto">
          <a:xfrm>
            <a:off x="1752600" y="1676400"/>
            <a:ext cx="6096000" cy="1976438"/>
          </a:xfrm>
          <a:prstGeom prst="rect">
            <a:avLst/>
          </a:prstGeom>
          <a:noFill/>
          <a:ln w="9525">
            <a:noFill/>
            <a:miter lim="800000"/>
            <a:headEnd/>
            <a:tailEnd/>
          </a:ln>
        </p:spPr>
      </p:pic>
      <p:sp>
        <p:nvSpPr>
          <p:cNvPr id="150535" name="Rectangle 2"/>
          <p:cNvSpPr>
            <a:spLocks noGrp="1" noChangeArrowheads="1"/>
          </p:cNvSpPr>
          <p:nvPr>
            <p:ph type="title"/>
          </p:nvPr>
        </p:nvSpPr>
        <p:spPr>
          <a:xfrm>
            <a:off x="685800" y="685800"/>
            <a:ext cx="8001000" cy="457200"/>
          </a:xfrm>
          <a:ln>
            <a:solidFill>
              <a:schemeClr val="accent2"/>
            </a:solidFill>
          </a:ln>
        </p:spPr>
        <p:txBody>
          <a:bodyPr/>
          <a:lstStyle/>
          <a:p>
            <a:pPr eaLnBrk="1" hangingPunct="1"/>
            <a:r>
              <a:rPr lang="en-US" sz="3200" b="1" smtClean="0"/>
              <a:t>Class Exercise: Flavour Preference data set</a:t>
            </a:r>
          </a:p>
        </p:txBody>
      </p:sp>
      <p:sp>
        <p:nvSpPr>
          <p:cNvPr id="150536" name="Rectangle 5"/>
          <p:cNvSpPr>
            <a:spLocks noGrp="1" noChangeArrowheads="1"/>
          </p:cNvSpPr>
          <p:nvPr>
            <p:ph type="body" idx="1"/>
          </p:nvPr>
        </p:nvSpPr>
        <p:spPr>
          <a:xfrm>
            <a:off x="304800" y="1143000"/>
            <a:ext cx="8382000" cy="4876800"/>
          </a:xfrm>
        </p:spPr>
        <p:txBody>
          <a:bodyPr/>
          <a:lstStyle/>
          <a:p>
            <a:pPr marL="0" indent="0" eaLnBrk="1" hangingPunct="1">
              <a:buFontTx/>
              <a:buNone/>
            </a:pPr>
            <a:r>
              <a:rPr lang="en-US" sz="2000" smtClean="0"/>
              <a:t>If the number of cases are not weighted then the following frequency table is obtained for the variable </a:t>
            </a:r>
            <a:r>
              <a:rPr lang="en-US" sz="2000" b="1" i="1" smtClean="0"/>
              <a:t>Age</a:t>
            </a:r>
            <a:r>
              <a:rPr lang="en-US" sz="2000" smtClean="0"/>
              <a:t>:</a:t>
            </a:r>
          </a:p>
          <a:p>
            <a:pPr marL="0" indent="0" eaLnBrk="1" hangingPunct="1">
              <a:buFontTx/>
              <a:buNone/>
            </a:pPr>
            <a:endParaRPr lang="en-US" sz="2000" smtClean="0"/>
          </a:p>
          <a:p>
            <a:pPr marL="0" indent="0" eaLnBrk="1" hangingPunct="1">
              <a:buFontTx/>
              <a:buNone/>
            </a:pPr>
            <a:endParaRPr lang="en-US" sz="2000" smtClean="0"/>
          </a:p>
          <a:p>
            <a:pPr marL="0" indent="0" eaLnBrk="1" hangingPunct="1">
              <a:buFontTx/>
              <a:buNone/>
            </a:pPr>
            <a:endParaRPr lang="en-US" sz="2400" smtClean="0"/>
          </a:p>
          <a:p>
            <a:pPr marL="0" indent="0" eaLnBrk="1" hangingPunct="1">
              <a:buFontTx/>
              <a:buNone/>
            </a:pPr>
            <a:endParaRPr lang="en-US" sz="2000" smtClean="0"/>
          </a:p>
          <a:p>
            <a:pPr marL="0" indent="0" eaLnBrk="1" hangingPunct="1">
              <a:buFontTx/>
              <a:buNone/>
            </a:pPr>
            <a:endParaRPr lang="en-US" sz="2000" smtClean="0"/>
          </a:p>
          <a:p>
            <a:pPr marL="0" indent="0" eaLnBrk="1" hangingPunct="1">
              <a:buFontTx/>
              <a:buNone/>
            </a:pPr>
            <a:r>
              <a:rPr lang="en-US" sz="2000" smtClean="0"/>
              <a:t>Weigh the cases using the variable Number (the number of respondents).  The correct table should be as below</a:t>
            </a:r>
          </a:p>
          <a:p>
            <a:pPr marL="0" indent="0" eaLnBrk="1" hangingPunct="1"/>
            <a:endParaRPr lang="en-US" sz="2000" smtClean="0"/>
          </a:p>
          <a:p>
            <a:pPr marL="0" indent="0" eaLnBrk="1" hangingPunct="1"/>
            <a:endParaRPr lang="en-US" sz="2400" smtClean="0"/>
          </a:p>
          <a:p>
            <a:pPr marL="0" indent="0" eaLnBrk="1" hangingPunct="1">
              <a:buFontTx/>
              <a:buNone/>
            </a:pPr>
            <a:endParaRPr lang="en-US" sz="2400" smtClean="0"/>
          </a:p>
        </p:txBody>
      </p:sp>
      <p:sp>
        <p:nvSpPr>
          <p:cNvPr id="150537" name="Text Box 7"/>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3.7: Defining Weights for Summarised Data</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Date Placeholder 3"/>
          <p:cNvSpPr>
            <a:spLocks noGrp="1"/>
          </p:cNvSpPr>
          <p:nvPr>
            <p:ph type="dt" sz="quarter" idx="10"/>
          </p:nvPr>
        </p:nvSpPr>
        <p:spPr>
          <a:noFill/>
        </p:spPr>
        <p:txBody>
          <a:bodyPr/>
          <a:lstStyle/>
          <a:p>
            <a:r>
              <a:rPr lang="en-US"/>
              <a:t>2011</a:t>
            </a:r>
          </a:p>
        </p:txBody>
      </p:sp>
      <p:sp>
        <p:nvSpPr>
          <p:cNvPr id="151555" name="Footer Placeholder 4"/>
          <p:cNvSpPr>
            <a:spLocks noGrp="1"/>
          </p:cNvSpPr>
          <p:nvPr>
            <p:ph type="ftr" sz="quarter" idx="11"/>
          </p:nvPr>
        </p:nvSpPr>
        <p:spPr>
          <a:noFill/>
        </p:spPr>
        <p:txBody>
          <a:bodyPr/>
          <a:lstStyle/>
          <a:p>
            <a:r>
              <a:rPr lang="en-US" smtClean="0"/>
              <a:t>Rasimah Aripin</a:t>
            </a:r>
          </a:p>
        </p:txBody>
      </p:sp>
      <p:sp>
        <p:nvSpPr>
          <p:cNvPr id="151556" name="Slide Number Placeholder 5"/>
          <p:cNvSpPr>
            <a:spLocks noGrp="1"/>
          </p:cNvSpPr>
          <p:nvPr>
            <p:ph type="sldNum" sz="quarter" idx="12"/>
          </p:nvPr>
        </p:nvSpPr>
        <p:spPr>
          <a:noFill/>
        </p:spPr>
        <p:txBody>
          <a:bodyPr/>
          <a:lstStyle/>
          <a:p>
            <a:fld id="{6B4D4037-D1C9-408D-BBCD-2C1E64A5DE15}" type="slidenum">
              <a:rPr lang="en-US" smtClean="0"/>
              <a:pPr/>
              <a:t>119</a:t>
            </a:fld>
            <a:endParaRPr lang="en-US" smtClean="0"/>
          </a:p>
        </p:txBody>
      </p:sp>
      <p:sp>
        <p:nvSpPr>
          <p:cNvPr id="151557" name="Rectangle 2"/>
          <p:cNvSpPr>
            <a:spLocks noGrp="1" noChangeArrowheads="1"/>
          </p:cNvSpPr>
          <p:nvPr>
            <p:ph type="title"/>
          </p:nvPr>
        </p:nvSpPr>
        <p:spPr>
          <a:xfrm>
            <a:off x="685800" y="685800"/>
            <a:ext cx="8001000" cy="457200"/>
          </a:xfrm>
          <a:ln>
            <a:solidFill>
              <a:schemeClr val="accent2"/>
            </a:solidFill>
          </a:ln>
        </p:spPr>
        <p:txBody>
          <a:bodyPr/>
          <a:lstStyle/>
          <a:p>
            <a:pPr eaLnBrk="1" hangingPunct="1"/>
            <a:r>
              <a:rPr lang="en-US" sz="3600" b="1" smtClean="0"/>
              <a:t>3.8: Time Series Data</a:t>
            </a:r>
          </a:p>
        </p:txBody>
      </p:sp>
      <p:sp>
        <p:nvSpPr>
          <p:cNvPr id="151558" name="Rectangle 4"/>
          <p:cNvSpPr>
            <a:spLocks noGrp="1" noChangeArrowheads="1"/>
          </p:cNvSpPr>
          <p:nvPr>
            <p:ph type="body" idx="1"/>
          </p:nvPr>
        </p:nvSpPr>
        <p:spPr>
          <a:xfrm>
            <a:off x="457200" y="1143000"/>
            <a:ext cx="8382000" cy="4876800"/>
          </a:xfrm>
        </p:spPr>
        <p:txBody>
          <a:bodyPr/>
          <a:lstStyle/>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p:txBody>
      </p:sp>
      <p:sp>
        <p:nvSpPr>
          <p:cNvPr id="151559" name="Text Box 6"/>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3.8: Time Series Data</a:t>
            </a:r>
          </a:p>
        </p:txBody>
      </p:sp>
      <p:sp>
        <p:nvSpPr>
          <p:cNvPr id="151560" name="Text Box 7"/>
          <p:cNvSpPr txBox="1">
            <a:spLocks noChangeArrowheads="1"/>
          </p:cNvSpPr>
          <p:nvPr/>
        </p:nvSpPr>
        <p:spPr bwMode="auto">
          <a:xfrm>
            <a:off x="533400" y="1219200"/>
            <a:ext cx="8229600" cy="4802188"/>
          </a:xfrm>
          <a:prstGeom prst="rect">
            <a:avLst/>
          </a:prstGeom>
          <a:noFill/>
          <a:ln w="9525">
            <a:noFill/>
            <a:miter lim="800000"/>
            <a:headEnd/>
            <a:tailEnd/>
          </a:ln>
        </p:spPr>
        <p:txBody>
          <a:bodyPr>
            <a:spAutoFit/>
          </a:bodyPr>
          <a:lstStyle/>
          <a:p>
            <a:pPr marL="231775" indent="-231775">
              <a:spcBef>
                <a:spcPct val="20000"/>
              </a:spcBef>
              <a:spcAft>
                <a:spcPct val="10000"/>
              </a:spcAft>
              <a:buFontTx/>
              <a:buChar char="•"/>
            </a:pPr>
            <a:r>
              <a:rPr lang="en-US" b="0" i="0"/>
              <a:t>The previous data sets (Graduate Employment, Smoking Habit and Langkawi Visitors) are called  cross-section data as each subject is measured only once.</a:t>
            </a:r>
          </a:p>
          <a:p>
            <a:pPr marL="231775" indent="-231775">
              <a:spcBef>
                <a:spcPct val="20000"/>
              </a:spcBef>
              <a:spcAft>
                <a:spcPct val="10000"/>
              </a:spcAft>
              <a:buFontTx/>
              <a:buChar char="•"/>
            </a:pPr>
            <a:r>
              <a:rPr lang="en-US" b="0" i="0"/>
              <a:t>Another type of data is a time series data where a variable is observed at equal interval of time over a certain period of time</a:t>
            </a:r>
          </a:p>
          <a:p>
            <a:pPr marL="231775" indent="-231775">
              <a:spcBef>
                <a:spcPct val="20000"/>
              </a:spcBef>
              <a:spcAft>
                <a:spcPct val="10000"/>
              </a:spcAft>
              <a:buFontTx/>
              <a:buChar char="•"/>
            </a:pPr>
            <a:r>
              <a:rPr lang="en-US" b="0" i="0"/>
              <a:t>Examples are:  Annual profit of a company for 30 years, daily maximum temperature in Kuala Lumpur for one year in 2004, monthly electricity bill of a factory over a 5-year period, Weekly toll collection at the Sg Besi toll plaza, etc.</a:t>
            </a:r>
          </a:p>
          <a:p>
            <a:pPr marL="231775" indent="-231775">
              <a:spcBef>
                <a:spcPct val="20000"/>
              </a:spcBef>
              <a:spcAft>
                <a:spcPct val="10000"/>
              </a:spcAft>
              <a:buFontTx/>
              <a:buChar char="•"/>
            </a:pPr>
            <a:r>
              <a:rPr lang="en-US" b="0" i="0"/>
              <a:t>When keying-in a time series data, you do not need to key-in the dates as it can be generated automatically after the variable values have been keyed-in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a:spLocks noGrp="1"/>
          </p:cNvSpPr>
          <p:nvPr>
            <p:ph type="ftr" sz="quarter" idx="11"/>
          </p:nvPr>
        </p:nvSpPr>
        <p:spPr>
          <a:noFill/>
        </p:spPr>
        <p:txBody>
          <a:bodyPr/>
          <a:lstStyle/>
          <a:p>
            <a:r>
              <a:rPr lang="en-US" smtClean="0"/>
              <a:t>Rasimah Aripin</a:t>
            </a:r>
          </a:p>
        </p:txBody>
      </p:sp>
      <p:sp>
        <p:nvSpPr>
          <p:cNvPr id="41987" name="Slide Number Placeholder 5"/>
          <p:cNvSpPr>
            <a:spLocks noGrp="1"/>
          </p:cNvSpPr>
          <p:nvPr>
            <p:ph type="sldNum" sz="quarter" idx="12"/>
          </p:nvPr>
        </p:nvSpPr>
        <p:spPr>
          <a:noFill/>
        </p:spPr>
        <p:txBody>
          <a:bodyPr/>
          <a:lstStyle/>
          <a:p>
            <a:fld id="{E239EA4E-B869-477E-AF15-76A63BA8067D}" type="slidenum">
              <a:rPr lang="en-US" smtClean="0"/>
              <a:pPr/>
              <a:t>12</a:t>
            </a:fld>
            <a:endParaRPr lang="en-US" smtClean="0"/>
          </a:p>
        </p:txBody>
      </p:sp>
      <p:sp>
        <p:nvSpPr>
          <p:cNvPr id="41988" name="Rectangle 3"/>
          <p:cNvSpPr>
            <a:spLocks noGrp="1" noChangeArrowheads="1"/>
          </p:cNvSpPr>
          <p:nvPr>
            <p:ph type="body" idx="1"/>
          </p:nvPr>
        </p:nvSpPr>
        <p:spPr>
          <a:xfrm>
            <a:off x="914400" y="1600200"/>
            <a:ext cx="7772400" cy="4267200"/>
          </a:xfrm>
        </p:spPr>
        <p:txBody>
          <a:bodyPr/>
          <a:lstStyle/>
          <a:p>
            <a:pPr marL="0" indent="0" eaLnBrk="1" hangingPunct="1">
              <a:lnSpc>
                <a:spcPct val="80000"/>
              </a:lnSpc>
              <a:spcBef>
                <a:spcPct val="10000"/>
              </a:spcBef>
              <a:spcAft>
                <a:spcPct val="20000"/>
              </a:spcAft>
              <a:buFontTx/>
              <a:buNone/>
            </a:pPr>
            <a:r>
              <a:rPr lang="en-GB" sz="2400" smtClean="0">
                <a:latin typeface="Georgia" pitchFamily="18" charset="0"/>
                <a:cs typeface="Times New Roman" pitchFamily="18" charset="0"/>
              </a:rPr>
              <a:t>The Data Editor provides two sub-windows on the bottom left hand-side of the Data Editor Window:</a:t>
            </a:r>
          </a:p>
          <a:p>
            <a:pPr marL="0" indent="0" algn="just" eaLnBrk="1" hangingPunct="1">
              <a:lnSpc>
                <a:spcPct val="80000"/>
              </a:lnSpc>
              <a:spcBef>
                <a:spcPct val="10000"/>
              </a:spcBef>
              <a:spcAft>
                <a:spcPct val="10000"/>
              </a:spcAft>
              <a:buSzPct val="120000"/>
              <a:buFontTx/>
              <a:buAutoNum type="arabicPeriod"/>
            </a:pPr>
            <a:r>
              <a:rPr lang="en-GB" sz="2400" i="1" smtClean="0">
                <a:latin typeface="Georgia" pitchFamily="18" charset="0"/>
                <a:cs typeface="Times New Roman" pitchFamily="18" charset="0"/>
              </a:rPr>
              <a:t>        </a:t>
            </a:r>
            <a:r>
              <a:rPr lang="en-GB" sz="2400" b="1" i="1" smtClean="0">
                <a:latin typeface="Georgia" pitchFamily="18" charset="0"/>
                <a:cs typeface="Times New Roman" pitchFamily="18" charset="0"/>
              </a:rPr>
              <a:t>Data View</a:t>
            </a:r>
            <a:r>
              <a:rPr lang="en-GB" sz="2400" smtClean="0">
                <a:latin typeface="Georgia" pitchFamily="18" charset="0"/>
                <a:cs typeface="Times New Roman" pitchFamily="18" charset="0"/>
              </a:rPr>
              <a:t> </a:t>
            </a:r>
            <a:r>
              <a:rPr lang="en-GB" sz="2400" i="1" smtClean="0">
                <a:latin typeface="Georgia" pitchFamily="18" charset="0"/>
                <a:cs typeface="Times New Roman" pitchFamily="18" charset="0"/>
              </a:rPr>
              <a:t>- </a:t>
            </a:r>
            <a:r>
              <a:rPr lang="en-GB" sz="2400" smtClean="0">
                <a:latin typeface="Georgia" pitchFamily="18" charset="0"/>
                <a:cs typeface="Times New Roman" pitchFamily="18" charset="0"/>
              </a:rPr>
              <a:t>provides a convenient spreadsheet-like facility for entering, editing, and displaying the contents of a data file.  Each row is a case</a:t>
            </a:r>
            <a:r>
              <a:rPr lang="en-GB" sz="2400" b="1" smtClean="0">
                <a:latin typeface="Georgia" pitchFamily="18" charset="0"/>
                <a:cs typeface="Times New Roman" pitchFamily="18" charset="0"/>
              </a:rPr>
              <a:t>,</a:t>
            </a:r>
            <a:r>
              <a:rPr lang="en-GB" sz="2400" smtClean="0">
                <a:latin typeface="Georgia" pitchFamily="18" charset="0"/>
                <a:cs typeface="Times New Roman" pitchFamily="18" charset="0"/>
              </a:rPr>
              <a:t> each column is a </a:t>
            </a:r>
            <a:r>
              <a:rPr lang="en-GB" sz="2400" b="1" smtClean="0">
                <a:latin typeface="Georgia" pitchFamily="18" charset="0"/>
                <a:cs typeface="Times New Roman" pitchFamily="18" charset="0"/>
              </a:rPr>
              <a:t>variable</a:t>
            </a:r>
            <a:r>
              <a:rPr lang="en-GB" sz="2400" smtClean="0">
                <a:latin typeface="Georgia" pitchFamily="18" charset="0"/>
                <a:cs typeface="Times New Roman" pitchFamily="18" charset="0"/>
              </a:rPr>
              <a:t> and each cell value is a </a:t>
            </a:r>
            <a:r>
              <a:rPr lang="en-GB" sz="2400" b="1" smtClean="0">
                <a:latin typeface="Georgia" pitchFamily="18" charset="0"/>
                <a:cs typeface="Times New Roman" pitchFamily="18" charset="0"/>
              </a:rPr>
              <a:t>data value</a:t>
            </a:r>
            <a:r>
              <a:rPr lang="en-GB" sz="2400" smtClean="0">
                <a:latin typeface="Georgia" pitchFamily="18" charset="0"/>
                <a:cs typeface="Times New Roman" pitchFamily="18" charset="0"/>
              </a:rPr>
              <a:t>.  Cases, variables and data values are fundamental concepts in data analysis</a:t>
            </a:r>
          </a:p>
          <a:p>
            <a:pPr marL="0" indent="0" algn="just" eaLnBrk="1" hangingPunct="1">
              <a:lnSpc>
                <a:spcPct val="80000"/>
              </a:lnSpc>
              <a:spcBef>
                <a:spcPct val="10000"/>
              </a:spcBef>
              <a:spcAft>
                <a:spcPct val="10000"/>
              </a:spcAft>
              <a:buSzPct val="120000"/>
              <a:buFontTx/>
              <a:buAutoNum type="arabicPeriod"/>
            </a:pPr>
            <a:r>
              <a:rPr lang="en-GB" sz="2400" i="1" smtClean="0">
                <a:latin typeface="Georgia" pitchFamily="18" charset="0"/>
                <a:cs typeface="Times New Roman" pitchFamily="18" charset="0"/>
              </a:rPr>
              <a:t>      </a:t>
            </a:r>
            <a:r>
              <a:rPr lang="en-GB" sz="2400" b="1" i="1" smtClean="0">
                <a:latin typeface="Georgia" pitchFamily="18" charset="0"/>
                <a:cs typeface="Times New Roman" pitchFamily="18" charset="0"/>
              </a:rPr>
              <a:t>Variable View</a:t>
            </a:r>
            <a:r>
              <a:rPr lang="en-GB" sz="2400" i="1" smtClean="0">
                <a:latin typeface="Georgia" pitchFamily="18" charset="0"/>
                <a:cs typeface="Times New Roman" pitchFamily="18" charset="0"/>
              </a:rPr>
              <a:t> -</a:t>
            </a:r>
            <a:r>
              <a:rPr lang="en-GB" sz="2400" smtClean="0">
                <a:latin typeface="Georgia" pitchFamily="18" charset="0"/>
                <a:cs typeface="Times New Roman" pitchFamily="18" charset="0"/>
              </a:rPr>
              <a:t> for the definition of variable names, types and labels.  Therefore, to create a data file, variables and their characteristics should be defined in the </a:t>
            </a:r>
            <a:r>
              <a:rPr lang="en-GB" sz="2400" i="1" smtClean="0">
                <a:latin typeface="Georgia" pitchFamily="18" charset="0"/>
                <a:cs typeface="Times New Roman" pitchFamily="18" charset="0"/>
              </a:rPr>
              <a:t>Variable View.  </a:t>
            </a:r>
            <a:r>
              <a:rPr lang="en-GB" sz="2400" smtClean="0">
                <a:latin typeface="Georgia" pitchFamily="18" charset="0"/>
                <a:cs typeface="Times New Roman" pitchFamily="18" charset="0"/>
              </a:rPr>
              <a:t>You can also edit definitions of variables in this view.</a:t>
            </a:r>
            <a:endParaRPr lang="en-US" smtClean="0"/>
          </a:p>
        </p:txBody>
      </p:sp>
      <p:sp>
        <p:nvSpPr>
          <p:cNvPr id="41989" name="Rectangle 8"/>
          <p:cNvSpPr>
            <a:spLocks noGrp="1" noChangeArrowheads="1"/>
          </p:cNvSpPr>
          <p:nvPr>
            <p:ph type="title"/>
          </p:nvPr>
        </p:nvSpPr>
        <p:spPr>
          <a:xfrm>
            <a:off x="685800" y="609600"/>
            <a:ext cx="7772400" cy="685800"/>
          </a:xfrm>
          <a:noFill/>
          <a:ln w="28575">
            <a:solidFill>
              <a:schemeClr val="accent2"/>
            </a:solidFill>
          </a:ln>
        </p:spPr>
        <p:txBody>
          <a:bodyPr/>
          <a:lstStyle/>
          <a:p>
            <a:pPr eaLnBrk="1" hangingPunct="1"/>
            <a:r>
              <a:rPr lang="en-US" sz="3200" smtClean="0">
                <a:latin typeface="Georgia" pitchFamily="18" charset="0"/>
              </a:rPr>
              <a:t>Data Editor Window - Features</a:t>
            </a:r>
          </a:p>
        </p:txBody>
      </p:sp>
      <p:sp>
        <p:nvSpPr>
          <p:cNvPr id="41990" name="Text Box 10"/>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2.1  Introduction to SPSS</a:t>
            </a:r>
          </a:p>
        </p:txBody>
      </p:sp>
      <p:sp>
        <p:nvSpPr>
          <p:cNvPr id="41991" name="Date Placeholder 7"/>
          <p:cNvSpPr>
            <a:spLocks noGrp="1"/>
          </p:cNvSpPr>
          <p:nvPr>
            <p:ph type="dt" sz="quarter" idx="10"/>
          </p:nvPr>
        </p:nvSpPr>
        <p:spPr>
          <a:noFill/>
        </p:spPr>
        <p:txBody>
          <a:bodyPr/>
          <a:lstStyle/>
          <a:p>
            <a:r>
              <a:rPr lang="en-US"/>
              <a:t>2011</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Date Placeholder 3"/>
          <p:cNvSpPr>
            <a:spLocks noGrp="1"/>
          </p:cNvSpPr>
          <p:nvPr>
            <p:ph type="dt" sz="quarter" idx="10"/>
          </p:nvPr>
        </p:nvSpPr>
        <p:spPr>
          <a:noFill/>
        </p:spPr>
        <p:txBody>
          <a:bodyPr/>
          <a:lstStyle/>
          <a:p>
            <a:r>
              <a:rPr lang="en-US"/>
              <a:t>2011</a:t>
            </a:r>
          </a:p>
        </p:txBody>
      </p:sp>
      <p:sp>
        <p:nvSpPr>
          <p:cNvPr id="152579" name="Footer Placeholder 4"/>
          <p:cNvSpPr>
            <a:spLocks noGrp="1"/>
          </p:cNvSpPr>
          <p:nvPr>
            <p:ph type="ftr" sz="quarter" idx="11"/>
          </p:nvPr>
        </p:nvSpPr>
        <p:spPr>
          <a:noFill/>
        </p:spPr>
        <p:txBody>
          <a:bodyPr/>
          <a:lstStyle/>
          <a:p>
            <a:r>
              <a:rPr lang="en-US" smtClean="0"/>
              <a:t>Rasimah Aripin</a:t>
            </a:r>
          </a:p>
        </p:txBody>
      </p:sp>
      <p:sp>
        <p:nvSpPr>
          <p:cNvPr id="152580" name="Slide Number Placeholder 5"/>
          <p:cNvSpPr>
            <a:spLocks noGrp="1"/>
          </p:cNvSpPr>
          <p:nvPr>
            <p:ph type="sldNum" sz="quarter" idx="12"/>
          </p:nvPr>
        </p:nvSpPr>
        <p:spPr>
          <a:noFill/>
        </p:spPr>
        <p:txBody>
          <a:bodyPr/>
          <a:lstStyle/>
          <a:p>
            <a:fld id="{73396C58-3679-41C8-8252-6254CB497A24}" type="slidenum">
              <a:rPr lang="en-US" smtClean="0"/>
              <a:pPr/>
              <a:t>120</a:t>
            </a:fld>
            <a:endParaRPr lang="en-US" smtClean="0"/>
          </a:p>
        </p:txBody>
      </p:sp>
      <p:sp>
        <p:nvSpPr>
          <p:cNvPr id="152581" name="Rectangle 2"/>
          <p:cNvSpPr>
            <a:spLocks noGrp="1" noChangeArrowheads="1"/>
          </p:cNvSpPr>
          <p:nvPr>
            <p:ph type="title"/>
          </p:nvPr>
        </p:nvSpPr>
        <p:spPr>
          <a:xfrm>
            <a:off x="685800" y="685800"/>
            <a:ext cx="8001000" cy="609600"/>
          </a:xfrm>
          <a:ln>
            <a:solidFill>
              <a:schemeClr val="accent2"/>
            </a:solidFill>
          </a:ln>
        </p:spPr>
        <p:txBody>
          <a:bodyPr/>
          <a:lstStyle/>
          <a:p>
            <a:pPr eaLnBrk="1" hangingPunct="1"/>
            <a:r>
              <a:rPr lang="en-US" sz="3200" b="1" smtClean="0"/>
              <a:t>Illustration</a:t>
            </a:r>
          </a:p>
        </p:txBody>
      </p:sp>
      <p:sp>
        <p:nvSpPr>
          <p:cNvPr id="152582" name="Rectangle 4"/>
          <p:cNvSpPr>
            <a:spLocks noGrp="1" noChangeArrowheads="1"/>
          </p:cNvSpPr>
          <p:nvPr>
            <p:ph type="body" idx="1"/>
          </p:nvPr>
        </p:nvSpPr>
        <p:spPr>
          <a:xfrm>
            <a:off x="457200" y="914400"/>
            <a:ext cx="8382000" cy="4876800"/>
          </a:xfrm>
        </p:spPr>
        <p:txBody>
          <a:bodyPr/>
          <a:lstStyle/>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p:txBody>
      </p:sp>
      <p:sp>
        <p:nvSpPr>
          <p:cNvPr id="152583" name="Text Box 5"/>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3.8: Time Series Data</a:t>
            </a:r>
          </a:p>
        </p:txBody>
      </p:sp>
      <p:sp>
        <p:nvSpPr>
          <p:cNvPr id="152584" name="Text Box 6"/>
          <p:cNvSpPr txBox="1">
            <a:spLocks noChangeArrowheads="1"/>
          </p:cNvSpPr>
          <p:nvPr/>
        </p:nvSpPr>
        <p:spPr bwMode="auto">
          <a:xfrm>
            <a:off x="228600" y="1295400"/>
            <a:ext cx="3733800" cy="4814888"/>
          </a:xfrm>
          <a:prstGeom prst="rect">
            <a:avLst/>
          </a:prstGeom>
          <a:noFill/>
          <a:ln w="12700">
            <a:solidFill>
              <a:schemeClr val="tx1"/>
            </a:solidFill>
            <a:miter lim="800000"/>
            <a:headEnd/>
            <a:tailEnd/>
          </a:ln>
        </p:spPr>
        <p:txBody>
          <a:bodyPr>
            <a:spAutoFit/>
          </a:bodyPr>
          <a:lstStyle/>
          <a:p>
            <a:pPr marL="231775" indent="-231775">
              <a:spcBef>
                <a:spcPct val="20000"/>
              </a:spcBef>
              <a:spcAft>
                <a:spcPct val="10000"/>
              </a:spcAft>
              <a:buFontTx/>
              <a:buChar char="•"/>
            </a:pPr>
            <a:r>
              <a:rPr lang="en-US" b="0" i="0"/>
              <a:t>Refer to the Toothpaste data set which shows the monthly market share of two brands, Super White and Ultra Bright, from January 1982 to December 2004.</a:t>
            </a:r>
          </a:p>
          <a:p>
            <a:pPr marL="231775" indent="-231775">
              <a:spcBef>
                <a:spcPct val="20000"/>
              </a:spcBef>
              <a:spcAft>
                <a:spcPct val="10000"/>
              </a:spcAft>
              <a:buFontTx/>
              <a:buChar char="•"/>
            </a:pPr>
            <a:r>
              <a:rPr lang="en-US" b="0" i="0"/>
              <a:t>Generate the date for the data set as follows:</a:t>
            </a:r>
          </a:p>
          <a:p>
            <a:pPr marL="231775" indent="-231775">
              <a:spcBef>
                <a:spcPct val="20000"/>
              </a:spcBef>
              <a:spcAft>
                <a:spcPct val="10000"/>
              </a:spcAft>
            </a:pPr>
            <a:r>
              <a:rPr lang="en-US" b="0" i="0"/>
              <a:t>     </a:t>
            </a:r>
            <a:r>
              <a:rPr lang="en-US"/>
              <a:t>Data&gt;&gt;&gt;Define Dates…</a:t>
            </a:r>
          </a:p>
          <a:p>
            <a:pPr marL="231775" indent="-231775">
              <a:spcBef>
                <a:spcPct val="20000"/>
              </a:spcBef>
              <a:spcAft>
                <a:spcPct val="10000"/>
              </a:spcAft>
              <a:buFontTx/>
              <a:buChar char="•"/>
            </a:pPr>
            <a:r>
              <a:rPr lang="en-US" b="0" i="0"/>
              <a:t>Set the year 1982 and Month=1</a:t>
            </a:r>
          </a:p>
        </p:txBody>
      </p:sp>
      <p:pic>
        <p:nvPicPr>
          <p:cNvPr id="152585" name="Picture 7"/>
          <p:cNvPicPr>
            <a:picLocks noChangeAspect="1" noChangeArrowheads="1"/>
          </p:cNvPicPr>
          <p:nvPr/>
        </p:nvPicPr>
        <p:blipFill>
          <a:blip r:embed="rId3"/>
          <a:srcRect l="30469" t="31883" r="30469" b="36458"/>
          <a:stretch>
            <a:fillRect/>
          </a:stretch>
        </p:blipFill>
        <p:spPr bwMode="auto">
          <a:xfrm>
            <a:off x="4267200" y="1371600"/>
            <a:ext cx="4876800" cy="3810000"/>
          </a:xfrm>
          <a:prstGeom prst="rect">
            <a:avLst/>
          </a:prstGeom>
          <a:noFill/>
          <a:ln w="12700">
            <a:solidFill>
              <a:schemeClr val="tx1"/>
            </a:solidFill>
            <a:miter lim="800000"/>
            <a:headEnd/>
            <a:tailEnd/>
          </a:ln>
        </p:spPr>
      </p:pic>
      <p:sp>
        <p:nvSpPr>
          <p:cNvPr id="152586" name="Text Box 8"/>
          <p:cNvSpPr txBox="1">
            <a:spLocks noChangeArrowheads="1"/>
          </p:cNvSpPr>
          <p:nvPr/>
        </p:nvSpPr>
        <p:spPr bwMode="auto">
          <a:xfrm>
            <a:off x="4343400" y="5257800"/>
            <a:ext cx="4495800" cy="835025"/>
          </a:xfrm>
          <a:prstGeom prst="rect">
            <a:avLst/>
          </a:prstGeom>
          <a:noFill/>
          <a:ln w="12700">
            <a:solidFill>
              <a:schemeClr val="tx1"/>
            </a:solidFill>
            <a:miter lim="800000"/>
            <a:headEnd/>
            <a:tailEnd/>
          </a:ln>
        </p:spPr>
        <p:txBody>
          <a:bodyPr>
            <a:spAutoFit/>
          </a:bodyPr>
          <a:lstStyle/>
          <a:p>
            <a:pPr>
              <a:spcBef>
                <a:spcPct val="50000"/>
              </a:spcBef>
            </a:pPr>
            <a:r>
              <a:rPr lang="en-US" b="0" i="0"/>
              <a:t>See the next slide for the dated data set.</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Date Placeholder 3"/>
          <p:cNvSpPr>
            <a:spLocks noGrp="1"/>
          </p:cNvSpPr>
          <p:nvPr>
            <p:ph type="dt" sz="quarter" idx="10"/>
          </p:nvPr>
        </p:nvSpPr>
        <p:spPr>
          <a:noFill/>
        </p:spPr>
        <p:txBody>
          <a:bodyPr/>
          <a:lstStyle/>
          <a:p>
            <a:r>
              <a:rPr lang="en-US"/>
              <a:t>2011</a:t>
            </a:r>
          </a:p>
        </p:txBody>
      </p:sp>
      <p:sp>
        <p:nvSpPr>
          <p:cNvPr id="153603" name="Footer Placeholder 4"/>
          <p:cNvSpPr>
            <a:spLocks noGrp="1"/>
          </p:cNvSpPr>
          <p:nvPr>
            <p:ph type="ftr" sz="quarter" idx="11"/>
          </p:nvPr>
        </p:nvSpPr>
        <p:spPr>
          <a:noFill/>
        </p:spPr>
        <p:txBody>
          <a:bodyPr/>
          <a:lstStyle/>
          <a:p>
            <a:r>
              <a:rPr lang="en-US" smtClean="0"/>
              <a:t>Rasimah Aripin</a:t>
            </a:r>
          </a:p>
        </p:txBody>
      </p:sp>
      <p:sp>
        <p:nvSpPr>
          <p:cNvPr id="153604" name="Slide Number Placeholder 5"/>
          <p:cNvSpPr>
            <a:spLocks noGrp="1"/>
          </p:cNvSpPr>
          <p:nvPr>
            <p:ph type="sldNum" sz="quarter" idx="12"/>
          </p:nvPr>
        </p:nvSpPr>
        <p:spPr>
          <a:noFill/>
        </p:spPr>
        <p:txBody>
          <a:bodyPr/>
          <a:lstStyle/>
          <a:p>
            <a:fld id="{373FFA3A-A3FC-44FC-965F-171A0C454605}" type="slidenum">
              <a:rPr lang="en-US" smtClean="0"/>
              <a:pPr/>
              <a:t>121</a:t>
            </a:fld>
            <a:endParaRPr lang="en-US" smtClean="0"/>
          </a:p>
        </p:txBody>
      </p:sp>
      <p:sp>
        <p:nvSpPr>
          <p:cNvPr id="153605" name="Rectangle 2"/>
          <p:cNvSpPr>
            <a:spLocks noGrp="1" noChangeArrowheads="1"/>
          </p:cNvSpPr>
          <p:nvPr>
            <p:ph type="title"/>
          </p:nvPr>
        </p:nvSpPr>
        <p:spPr>
          <a:xfrm>
            <a:off x="685800" y="685800"/>
            <a:ext cx="8001000" cy="457200"/>
          </a:xfrm>
          <a:ln>
            <a:solidFill>
              <a:schemeClr val="accent2"/>
            </a:solidFill>
          </a:ln>
        </p:spPr>
        <p:txBody>
          <a:bodyPr/>
          <a:lstStyle/>
          <a:p>
            <a:pPr eaLnBrk="1" hangingPunct="1"/>
            <a:r>
              <a:rPr lang="en-US" sz="3200" b="1" smtClean="0"/>
              <a:t>Illustration</a:t>
            </a:r>
          </a:p>
        </p:txBody>
      </p:sp>
      <p:sp>
        <p:nvSpPr>
          <p:cNvPr id="153606" name="Rectangle 4"/>
          <p:cNvSpPr>
            <a:spLocks noGrp="1" noChangeArrowheads="1"/>
          </p:cNvSpPr>
          <p:nvPr>
            <p:ph type="body" idx="1"/>
          </p:nvPr>
        </p:nvSpPr>
        <p:spPr>
          <a:xfrm>
            <a:off x="457200" y="1295400"/>
            <a:ext cx="8229600" cy="4724400"/>
          </a:xfrm>
        </p:spPr>
        <p:txBody>
          <a:bodyPr/>
          <a:lstStyle/>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p:txBody>
      </p:sp>
      <p:sp>
        <p:nvSpPr>
          <p:cNvPr id="153607" name="Text Box 5"/>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3.8: Time Series Data</a:t>
            </a:r>
          </a:p>
        </p:txBody>
      </p:sp>
      <p:pic>
        <p:nvPicPr>
          <p:cNvPr id="153608" name="Picture 12"/>
          <p:cNvPicPr>
            <a:picLocks noChangeAspect="1" noChangeArrowheads="1"/>
          </p:cNvPicPr>
          <p:nvPr/>
        </p:nvPicPr>
        <p:blipFill>
          <a:blip r:embed="rId3"/>
          <a:srcRect r="49219" b="47917"/>
          <a:stretch>
            <a:fillRect/>
          </a:stretch>
        </p:blipFill>
        <p:spPr bwMode="auto">
          <a:xfrm>
            <a:off x="1371600" y="1219200"/>
            <a:ext cx="7315200" cy="4865688"/>
          </a:xfrm>
          <a:prstGeom prst="rect">
            <a:avLst/>
          </a:prstGeom>
          <a:noFill/>
          <a:ln w="12700">
            <a:solidFill>
              <a:schemeClr val="tx1"/>
            </a:solid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Date Placeholder 3"/>
          <p:cNvSpPr>
            <a:spLocks noGrp="1"/>
          </p:cNvSpPr>
          <p:nvPr>
            <p:ph type="dt" sz="quarter" idx="10"/>
          </p:nvPr>
        </p:nvSpPr>
        <p:spPr>
          <a:noFill/>
        </p:spPr>
        <p:txBody>
          <a:bodyPr/>
          <a:lstStyle/>
          <a:p>
            <a:r>
              <a:rPr lang="en-US"/>
              <a:t>2011</a:t>
            </a:r>
          </a:p>
        </p:txBody>
      </p:sp>
      <p:sp>
        <p:nvSpPr>
          <p:cNvPr id="154627" name="Footer Placeholder 4"/>
          <p:cNvSpPr>
            <a:spLocks noGrp="1"/>
          </p:cNvSpPr>
          <p:nvPr>
            <p:ph type="ftr" sz="quarter" idx="11"/>
          </p:nvPr>
        </p:nvSpPr>
        <p:spPr>
          <a:noFill/>
        </p:spPr>
        <p:txBody>
          <a:bodyPr/>
          <a:lstStyle/>
          <a:p>
            <a:r>
              <a:rPr lang="en-US" smtClean="0"/>
              <a:t>Rasimah Aripin</a:t>
            </a:r>
          </a:p>
        </p:txBody>
      </p:sp>
      <p:sp>
        <p:nvSpPr>
          <p:cNvPr id="154628" name="Slide Number Placeholder 5"/>
          <p:cNvSpPr>
            <a:spLocks noGrp="1"/>
          </p:cNvSpPr>
          <p:nvPr>
            <p:ph type="sldNum" sz="quarter" idx="12"/>
          </p:nvPr>
        </p:nvSpPr>
        <p:spPr>
          <a:noFill/>
        </p:spPr>
        <p:txBody>
          <a:bodyPr/>
          <a:lstStyle/>
          <a:p>
            <a:fld id="{106C0117-2945-46F3-A8F4-A870EB4CF5C1}" type="slidenum">
              <a:rPr lang="en-US" smtClean="0"/>
              <a:pPr/>
              <a:t>122</a:t>
            </a:fld>
            <a:endParaRPr lang="en-US" smtClean="0"/>
          </a:p>
        </p:txBody>
      </p:sp>
      <p:sp>
        <p:nvSpPr>
          <p:cNvPr id="154629" name="Rectangle 2"/>
          <p:cNvSpPr>
            <a:spLocks noGrp="1" noChangeArrowheads="1"/>
          </p:cNvSpPr>
          <p:nvPr>
            <p:ph type="title"/>
          </p:nvPr>
        </p:nvSpPr>
        <p:spPr>
          <a:xfrm>
            <a:off x="685800" y="685800"/>
            <a:ext cx="8001000" cy="609600"/>
          </a:xfrm>
          <a:ln>
            <a:solidFill>
              <a:schemeClr val="accent2"/>
            </a:solidFill>
          </a:ln>
        </p:spPr>
        <p:txBody>
          <a:bodyPr/>
          <a:lstStyle/>
          <a:p>
            <a:pPr eaLnBrk="1" hangingPunct="1"/>
            <a:r>
              <a:rPr lang="en-US" sz="3200" b="1" smtClean="0"/>
              <a:t>Class Exercise</a:t>
            </a:r>
          </a:p>
        </p:txBody>
      </p:sp>
      <p:sp>
        <p:nvSpPr>
          <p:cNvPr id="154630" name="Rectangle 4"/>
          <p:cNvSpPr>
            <a:spLocks noGrp="1" noChangeArrowheads="1"/>
          </p:cNvSpPr>
          <p:nvPr>
            <p:ph type="body" idx="1"/>
          </p:nvPr>
        </p:nvSpPr>
        <p:spPr>
          <a:xfrm>
            <a:off x="457200" y="1295400"/>
            <a:ext cx="8229600" cy="4724400"/>
          </a:xfrm>
        </p:spPr>
        <p:txBody>
          <a:bodyPr/>
          <a:lstStyle/>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p:txBody>
      </p:sp>
      <p:sp>
        <p:nvSpPr>
          <p:cNvPr id="154631" name="Text Box 5"/>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3.8: Time Series Data</a:t>
            </a:r>
          </a:p>
        </p:txBody>
      </p:sp>
      <p:sp>
        <p:nvSpPr>
          <p:cNvPr id="154632" name="Text Box 8"/>
          <p:cNvSpPr txBox="1">
            <a:spLocks noChangeArrowheads="1"/>
          </p:cNvSpPr>
          <p:nvPr/>
        </p:nvSpPr>
        <p:spPr bwMode="auto">
          <a:xfrm>
            <a:off x="762000" y="1371600"/>
            <a:ext cx="7924800" cy="4449763"/>
          </a:xfrm>
          <a:prstGeom prst="rect">
            <a:avLst/>
          </a:prstGeom>
          <a:noFill/>
          <a:ln w="12700">
            <a:solidFill>
              <a:schemeClr val="tx1"/>
            </a:solidFill>
            <a:miter lim="800000"/>
            <a:headEnd/>
            <a:tailEnd/>
          </a:ln>
        </p:spPr>
        <p:txBody>
          <a:bodyPr>
            <a:spAutoFit/>
          </a:bodyPr>
          <a:lstStyle/>
          <a:p>
            <a:pPr marL="457200" indent="-457200">
              <a:spcBef>
                <a:spcPct val="20000"/>
              </a:spcBef>
              <a:spcAft>
                <a:spcPct val="10000"/>
              </a:spcAft>
              <a:buFontTx/>
              <a:buAutoNum type="arabicPeriod"/>
            </a:pPr>
            <a:r>
              <a:rPr lang="en-US" b="0" i="0"/>
              <a:t>Refer to the data set </a:t>
            </a:r>
            <a:r>
              <a:rPr lang="en-US"/>
              <a:t>Toll Traffic</a:t>
            </a:r>
            <a:r>
              <a:rPr lang="en-US" b="0" i="0"/>
              <a:t> which contains information on the number of vehicles passing through three toll plazas, every month during the period May 1987-December 2004. </a:t>
            </a:r>
          </a:p>
          <a:p>
            <a:pPr marL="919163" lvl="1" indent="-457200">
              <a:spcBef>
                <a:spcPct val="20000"/>
              </a:spcBef>
              <a:spcAft>
                <a:spcPct val="10000"/>
              </a:spcAft>
              <a:buFontTx/>
              <a:buChar char="•"/>
            </a:pPr>
            <a:r>
              <a:rPr lang="en-US" b="0" i="0"/>
              <a:t>Generate the date using the format Year, Quarter and Month </a:t>
            </a:r>
          </a:p>
          <a:p>
            <a:pPr marL="919163" lvl="1" indent="-457200">
              <a:spcBef>
                <a:spcPct val="20000"/>
              </a:spcBef>
              <a:spcAft>
                <a:spcPct val="10000"/>
              </a:spcAft>
              <a:buFontTx/>
              <a:buChar char="•"/>
            </a:pPr>
            <a:r>
              <a:rPr lang="en-US" b="0" i="0"/>
              <a:t>Refer to the resultin</a:t>
            </a:r>
            <a:r>
              <a:rPr lang="en-US"/>
              <a:t>g</a:t>
            </a:r>
            <a:r>
              <a:rPr lang="en-US" b="0" i="0"/>
              <a:t> data set on the next slide</a:t>
            </a:r>
          </a:p>
          <a:p>
            <a:pPr marL="457200" indent="-457200">
              <a:spcBef>
                <a:spcPct val="20000"/>
              </a:spcBef>
              <a:spcAft>
                <a:spcPct val="10000"/>
              </a:spcAft>
            </a:pPr>
            <a:r>
              <a:rPr lang="en-US" b="0" i="0"/>
              <a:t>2. The data set </a:t>
            </a:r>
            <a:r>
              <a:rPr lang="en-US"/>
              <a:t>SalesProfit</a:t>
            </a:r>
            <a:r>
              <a:rPr lang="en-US" b="0" i="0"/>
              <a:t> is a time series of the quarterly  sales and profit (in thousand RM) made by a pharmacy.  Generate the dates for the data starting from the 3</a:t>
            </a:r>
            <a:r>
              <a:rPr lang="en-US" b="0" i="0" baseline="30000"/>
              <a:t>rd</a:t>
            </a:r>
            <a:r>
              <a:rPr lang="en-US" b="0" i="0"/>
              <a:t> quarter of 1990.  </a:t>
            </a:r>
            <a:r>
              <a:rPr lang="en-US"/>
              <a:t>What is the last date for the data set?</a:t>
            </a:r>
            <a:r>
              <a:rPr lang="en-US" b="0" i="0"/>
              <a:t> </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Date Placeholder 3"/>
          <p:cNvSpPr>
            <a:spLocks noGrp="1"/>
          </p:cNvSpPr>
          <p:nvPr>
            <p:ph type="dt" sz="quarter" idx="10"/>
          </p:nvPr>
        </p:nvSpPr>
        <p:spPr>
          <a:noFill/>
        </p:spPr>
        <p:txBody>
          <a:bodyPr/>
          <a:lstStyle/>
          <a:p>
            <a:r>
              <a:rPr lang="en-US"/>
              <a:t>2011</a:t>
            </a:r>
          </a:p>
        </p:txBody>
      </p:sp>
      <p:sp>
        <p:nvSpPr>
          <p:cNvPr id="155651" name="Footer Placeholder 4"/>
          <p:cNvSpPr>
            <a:spLocks noGrp="1"/>
          </p:cNvSpPr>
          <p:nvPr>
            <p:ph type="ftr" sz="quarter" idx="11"/>
          </p:nvPr>
        </p:nvSpPr>
        <p:spPr>
          <a:noFill/>
        </p:spPr>
        <p:txBody>
          <a:bodyPr/>
          <a:lstStyle/>
          <a:p>
            <a:r>
              <a:rPr lang="en-US" smtClean="0"/>
              <a:t>Rasimah Aripin</a:t>
            </a:r>
          </a:p>
        </p:txBody>
      </p:sp>
      <p:sp>
        <p:nvSpPr>
          <p:cNvPr id="155652" name="Slide Number Placeholder 5"/>
          <p:cNvSpPr>
            <a:spLocks noGrp="1"/>
          </p:cNvSpPr>
          <p:nvPr>
            <p:ph type="sldNum" sz="quarter" idx="12"/>
          </p:nvPr>
        </p:nvSpPr>
        <p:spPr>
          <a:noFill/>
        </p:spPr>
        <p:txBody>
          <a:bodyPr/>
          <a:lstStyle/>
          <a:p>
            <a:fld id="{0E817C37-22A4-4E6A-B8B5-E66ED4D3F1E3}" type="slidenum">
              <a:rPr lang="en-US" smtClean="0"/>
              <a:pPr/>
              <a:t>123</a:t>
            </a:fld>
            <a:endParaRPr lang="en-US" smtClean="0"/>
          </a:p>
        </p:txBody>
      </p:sp>
      <p:sp>
        <p:nvSpPr>
          <p:cNvPr id="155653" name="Rectangle 2"/>
          <p:cNvSpPr>
            <a:spLocks noGrp="1" noChangeArrowheads="1"/>
          </p:cNvSpPr>
          <p:nvPr>
            <p:ph type="title"/>
          </p:nvPr>
        </p:nvSpPr>
        <p:spPr>
          <a:xfrm>
            <a:off x="685800" y="685800"/>
            <a:ext cx="8001000" cy="457200"/>
          </a:xfrm>
          <a:ln>
            <a:solidFill>
              <a:schemeClr val="accent2"/>
            </a:solidFill>
          </a:ln>
        </p:spPr>
        <p:txBody>
          <a:bodyPr/>
          <a:lstStyle/>
          <a:p>
            <a:pPr eaLnBrk="1" hangingPunct="1"/>
            <a:r>
              <a:rPr lang="en-US" sz="3200" b="1" smtClean="0"/>
              <a:t>Class Exercise (1): The resulting data set</a:t>
            </a:r>
          </a:p>
        </p:txBody>
      </p:sp>
      <p:sp>
        <p:nvSpPr>
          <p:cNvPr id="155654" name="Rectangle 4"/>
          <p:cNvSpPr>
            <a:spLocks noGrp="1" noChangeArrowheads="1"/>
          </p:cNvSpPr>
          <p:nvPr>
            <p:ph type="body" idx="1"/>
          </p:nvPr>
        </p:nvSpPr>
        <p:spPr>
          <a:xfrm>
            <a:off x="457200" y="1295400"/>
            <a:ext cx="8229600" cy="4724400"/>
          </a:xfrm>
        </p:spPr>
        <p:txBody>
          <a:bodyPr/>
          <a:lstStyle/>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a:p>
            <a:pPr marL="0" indent="0" eaLnBrk="1" hangingPunct="1"/>
            <a:endParaRPr lang="en-US" sz="2400" smtClean="0"/>
          </a:p>
        </p:txBody>
      </p:sp>
      <p:sp>
        <p:nvSpPr>
          <p:cNvPr id="155655" name="Text Box 5"/>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3.8: Time Series Data</a:t>
            </a:r>
          </a:p>
        </p:txBody>
      </p:sp>
      <p:pic>
        <p:nvPicPr>
          <p:cNvPr id="155656" name="Picture 8"/>
          <p:cNvPicPr>
            <a:picLocks noChangeAspect="1" noChangeArrowheads="1"/>
          </p:cNvPicPr>
          <p:nvPr/>
        </p:nvPicPr>
        <p:blipFill>
          <a:blip r:embed="rId3"/>
          <a:srcRect r="32031" b="45833"/>
          <a:stretch>
            <a:fillRect/>
          </a:stretch>
        </p:blipFill>
        <p:spPr bwMode="auto">
          <a:xfrm>
            <a:off x="685800" y="1143000"/>
            <a:ext cx="8153400" cy="4873625"/>
          </a:xfrm>
          <a:prstGeom prst="rect">
            <a:avLst/>
          </a:prstGeom>
          <a:noFill/>
          <a:ln w="12700">
            <a:solidFill>
              <a:schemeClr val="tx1"/>
            </a:solid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Date Placeholder 3"/>
          <p:cNvSpPr>
            <a:spLocks noGrp="1"/>
          </p:cNvSpPr>
          <p:nvPr>
            <p:ph type="dt" sz="quarter" idx="10"/>
          </p:nvPr>
        </p:nvSpPr>
        <p:spPr>
          <a:noFill/>
        </p:spPr>
        <p:txBody>
          <a:bodyPr/>
          <a:lstStyle/>
          <a:p>
            <a:r>
              <a:rPr lang="en-US"/>
              <a:t>2011</a:t>
            </a:r>
          </a:p>
        </p:txBody>
      </p:sp>
      <p:sp>
        <p:nvSpPr>
          <p:cNvPr id="156675" name="Footer Placeholder 4"/>
          <p:cNvSpPr>
            <a:spLocks noGrp="1"/>
          </p:cNvSpPr>
          <p:nvPr>
            <p:ph type="ftr" sz="quarter" idx="11"/>
          </p:nvPr>
        </p:nvSpPr>
        <p:spPr>
          <a:noFill/>
        </p:spPr>
        <p:txBody>
          <a:bodyPr/>
          <a:lstStyle/>
          <a:p>
            <a:r>
              <a:rPr lang="en-US" smtClean="0"/>
              <a:t>Rasimah Aripin</a:t>
            </a:r>
          </a:p>
        </p:txBody>
      </p:sp>
      <p:sp>
        <p:nvSpPr>
          <p:cNvPr id="156676" name="Slide Number Placeholder 5"/>
          <p:cNvSpPr>
            <a:spLocks noGrp="1"/>
          </p:cNvSpPr>
          <p:nvPr>
            <p:ph type="sldNum" sz="quarter" idx="12"/>
          </p:nvPr>
        </p:nvSpPr>
        <p:spPr>
          <a:noFill/>
        </p:spPr>
        <p:txBody>
          <a:bodyPr/>
          <a:lstStyle/>
          <a:p>
            <a:fld id="{DE84F5E2-CCDB-48B2-912F-F1FE83A7FF48}" type="slidenum">
              <a:rPr lang="en-US" smtClean="0"/>
              <a:pPr/>
              <a:t>124</a:t>
            </a:fld>
            <a:endParaRPr lang="en-US" smtClean="0"/>
          </a:p>
        </p:txBody>
      </p:sp>
      <p:sp>
        <p:nvSpPr>
          <p:cNvPr id="156677" name="Rectangle 2"/>
          <p:cNvSpPr>
            <a:spLocks noGrp="1" noChangeArrowheads="1"/>
          </p:cNvSpPr>
          <p:nvPr>
            <p:ph type="title"/>
          </p:nvPr>
        </p:nvSpPr>
        <p:spPr>
          <a:xfrm>
            <a:off x="838200" y="838200"/>
            <a:ext cx="7772400" cy="838200"/>
          </a:xfrm>
          <a:ln>
            <a:solidFill>
              <a:schemeClr val="accent2"/>
            </a:solidFill>
          </a:ln>
        </p:spPr>
        <p:txBody>
          <a:bodyPr/>
          <a:lstStyle/>
          <a:p>
            <a:pPr eaLnBrk="1" hangingPunct="1"/>
            <a:r>
              <a:rPr lang="en-US" sz="3600" b="1" smtClean="0"/>
              <a:t>3.9:  Creating New Variables</a:t>
            </a:r>
          </a:p>
        </p:txBody>
      </p:sp>
      <p:sp>
        <p:nvSpPr>
          <p:cNvPr id="156678" name="Rectangle 3"/>
          <p:cNvSpPr>
            <a:spLocks noGrp="1" noChangeArrowheads="1"/>
          </p:cNvSpPr>
          <p:nvPr>
            <p:ph type="body" idx="1"/>
          </p:nvPr>
        </p:nvSpPr>
        <p:spPr>
          <a:xfrm>
            <a:off x="609600" y="1752600"/>
            <a:ext cx="8001000" cy="4114800"/>
          </a:xfrm>
        </p:spPr>
        <p:txBody>
          <a:bodyPr/>
          <a:lstStyle/>
          <a:p>
            <a:pPr eaLnBrk="1" hangingPunct="1">
              <a:lnSpc>
                <a:spcPct val="80000"/>
              </a:lnSpc>
            </a:pPr>
            <a:r>
              <a:rPr lang="en-US" sz="2800" smtClean="0"/>
              <a:t>Very often we need to create new variables from the raw data.  Examples are totals, mean scores, percentage measures, transformed values such as logarithm, etc.</a:t>
            </a:r>
          </a:p>
          <a:p>
            <a:pPr eaLnBrk="1" hangingPunct="1">
              <a:lnSpc>
                <a:spcPct val="80000"/>
              </a:lnSpc>
            </a:pPr>
            <a:r>
              <a:rPr lang="en-GB" sz="2800" b="1" smtClean="0"/>
              <a:t>Data transformation</a:t>
            </a:r>
            <a:r>
              <a:rPr lang="en-GB" sz="2800" smtClean="0"/>
              <a:t> procedures change the actual values of your variables or create a new variable.</a:t>
            </a:r>
          </a:p>
          <a:p>
            <a:pPr eaLnBrk="1" hangingPunct="1">
              <a:lnSpc>
                <a:spcPct val="80000"/>
              </a:lnSpc>
            </a:pPr>
            <a:r>
              <a:rPr lang="en-GB" sz="2800" smtClean="0"/>
              <a:t>Transformation affect only the working data files; the changes do not become permanent unless you save the working data files. </a:t>
            </a:r>
            <a:r>
              <a:rPr lang="en-US" sz="2800" smtClean="0"/>
              <a:t> </a:t>
            </a:r>
          </a:p>
          <a:p>
            <a:pPr eaLnBrk="1" hangingPunct="1">
              <a:lnSpc>
                <a:spcPct val="80000"/>
              </a:lnSpc>
            </a:pPr>
            <a:r>
              <a:rPr lang="en-US" sz="2800" smtClean="0"/>
              <a:t>Two commonly used procedures are </a:t>
            </a:r>
            <a:r>
              <a:rPr lang="en-US" sz="2800" b="1" smtClean="0"/>
              <a:t>Compute</a:t>
            </a:r>
            <a:r>
              <a:rPr lang="en-US" sz="2800" smtClean="0"/>
              <a:t> and </a:t>
            </a:r>
            <a:r>
              <a:rPr lang="en-US" sz="2800" b="1" smtClean="0"/>
              <a:t>Recode.  </a:t>
            </a:r>
          </a:p>
        </p:txBody>
      </p:sp>
      <p:sp>
        <p:nvSpPr>
          <p:cNvPr id="156679" name="Line 4"/>
          <p:cNvSpPr>
            <a:spLocks noChangeShapeType="1"/>
          </p:cNvSpPr>
          <p:nvPr/>
        </p:nvSpPr>
        <p:spPr bwMode="auto">
          <a:xfrm>
            <a:off x="0" y="6172200"/>
            <a:ext cx="9144000" cy="0"/>
          </a:xfrm>
          <a:prstGeom prst="line">
            <a:avLst/>
          </a:prstGeom>
          <a:noFill/>
          <a:ln w="44450">
            <a:solidFill>
              <a:srgbClr val="800080"/>
            </a:solidFill>
            <a:round/>
            <a:headEnd/>
            <a:tailEnd/>
          </a:ln>
        </p:spPr>
        <p:txBody>
          <a:bodyPr wrap="none"/>
          <a:lstStyle/>
          <a:p>
            <a:endParaRPr lang="en-US"/>
          </a:p>
        </p:txBody>
      </p:sp>
      <p:sp>
        <p:nvSpPr>
          <p:cNvPr id="156680" name="Text Box 5"/>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3:  Tools for data Files Management</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Date Placeholder 3"/>
          <p:cNvSpPr>
            <a:spLocks noGrp="1"/>
          </p:cNvSpPr>
          <p:nvPr>
            <p:ph type="dt" sz="quarter" idx="10"/>
          </p:nvPr>
        </p:nvSpPr>
        <p:spPr>
          <a:noFill/>
        </p:spPr>
        <p:txBody>
          <a:bodyPr/>
          <a:lstStyle/>
          <a:p>
            <a:r>
              <a:rPr lang="en-US"/>
              <a:t>2011</a:t>
            </a:r>
          </a:p>
        </p:txBody>
      </p:sp>
      <p:sp>
        <p:nvSpPr>
          <p:cNvPr id="157699" name="Footer Placeholder 4"/>
          <p:cNvSpPr>
            <a:spLocks noGrp="1"/>
          </p:cNvSpPr>
          <p:nvPr>
            <p:ph type="ftr" sz="quarter" idx="11"/>
          </p:nvPr>
        </p:nvSpPr>
        <p:spPr>
          <a:noFill/>
        </p:spPr>
        <p:txBody>
          <a:bodyPr/>
          <a:lstStyle/>
          <a:p>
            <a:r>
              <a:rPr lang="en-US" smtClean="0"/>
              <a:t>Rasimah Aripin</a:t>
            </a:r>
          </a:p>
        </p:txBody>
      </p:sp>
      <p:sp>
        <p:nvSpPr>
          <p:cNvPr id="157700" name="Slide Number Placeholder 5"/>
          <p:cNvSpPr>
            <a:spLocks noGrp="1"/>
          </p:cNvSpPr>
          <p:nvPr>
            <p:ph type="sldNum" sz="quarter" idx="12"/>
          </p:nvPr>
        </p:nvSpPr>
        <p:spPr>
          <a:noFill/>
        </p:spPr>
        <p:txBody>
          <a:bodyPr/>
          <a:lstStyle/>
          <a:p>
            <a:fld id="{9AAC3BA9-9B4D-4D8F-B966-D87122ED6AC7}" type="slidenum">
              <a:rPr lang="en-US" smtClean="0"/>
              <a:pPr/>
              <a:t>125</a:t>
            </a:fld>
            <a:endParaRPr lang="en-US" smtClean="0"/>
          </a:p>
        </p:txBody>
      </p:sp>
      <p:sp>
        <p:nvSpPr>
          <p:cNvPr id="157701" name="Rectangle 2"/>
          <p:cNvSpPr>
            <a:spLocks noGrp="1" noChangeArrowheads="1"/>
          </p:cNvSpPr>
          <p:nvPr>
            <p:ph type="title"/>
          </p:nvPr>
        </p:nvSpPr>
        <p:spPr>
          <a:xfrm>
            <a:off x="304800" y="762000"/>
            <a:ext cx="8382000" cy="685800"/>
          </a:xfrm>
          <a:ln>
            <a:solidFill>
              <a:schemeClr val="accent2"/>
            </a:solidFill>
          </a:ln>
        </p:spPr>
        <p:txBody>
          <a:bodyPr/>
          <a:lstStyle/>
          <a:p>
            <a:pPr eaLnBrk="1" hangingPunct="1"/>
            <a:r>
              <a:rPr lang="en-US" sz="3200" smtClean="0"/>
              <a:t>Compute</a:t>
            </a:r>
          </a:p>
        </p:txBody>
      </p:sp>
      <p:sp>
        <p:nvSpPr>
          <p:cNvPr id="157702" name="Rectangle 4"/>
          <p:cNvSpPr>
            <a:spLocks noGrp="1" noChangeArrowheads="1"/>
          </p:cNvSpPr>
          <p:nvPr>
            <p:ph type="body" idx="1"/>
          </p:nvPr>
        </p:nvSpPr>
        <p:spPr>
          <a:xfrm>
            <a:off x="533400" y="1600200"/>
            <a:ext cx="8229600" cy="4343400"/>
          </a:xfrm>
        </p:spPr>
        <p:txBody>
          <a:bodyPr/>
          <a:lstStyle/>
          <a:p>
            <a:pPr eaLnBrk="1" hangingPunct="1">
              <a:lnSpc>
                <a:spcPct val="80000"/>
              </a:lnSpc>
            </a:pPr>
            <a:r>
              <a:rPr lang="en-GB" sz="2500" b="1" i="1" smtClean="0"/>
              <a:t>Compute</a:t>
            </a:r>
            <a:r>
              <a:rPr lang="en-GB" sz="2500" smtClean="0"/>
              <a:t> calculates data values according to a precise expression using the existing quantitative variables in a data set.  </a:t>
            </a:r>
          </a:p>
          <a:p>
            <a:pPr eaLnBrk="1" hangingPunct="1">
              <a:lnSpc>
                <a:spcPct val="80000"/>
              </a:lnSpc>
            </a:pPr>
            <a:r>
              <a:rPr lang="en-GB" sz="2500" smtClean="0"/>
              <a:t>You can assign the computed values to a new variable or you can assign them to the existing variable (replacing the current values). But the latter is not advisable as it may lead to errors.</a:t>
            </a:r>
          </a:p>
          <a:p>
            <a:pPr eaLnBrk="1" hangingPunct="1">
              <a:lnSpc>
                <a:spcPct val="80000"/>
              </a:lnSpc>
            </a:pPr>
            <a:r>
              <a:rPr lang="en-US" sz="2500" smtClean="0"/>
              <a:t>Among the most commonly used functions are:  MEAN = mean value of several variables; SUM = sum of several variables; RND = rounding off value;  C.TIME = time interval; SUBSTRT = to read a string value from a string variable (example: To read the code for gender from IC number)</a:t>
            </a:r>
          </a:p>
        </p:txBody>
      </p:sp>
      <p:sp>
        <p:nvSpPr>
          <p:cNvPr id="157703" name="Text Box 6"/>
          <p:cNvSpPr txBox="1">
            <a:spLocks noChangeArrowheads="1"/>
          </p:cNvSpPr>
          <p:nvPr/>
        </p:nvSpPr>
        <p:spPr bwMode="auto">
          <a:xfrm>
            <a:off x="4572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Date Placeholder 3"/>
          <p:cNvSpPr>
            <a:spLocks noGrp="1"/>
          </p:cNvSpPr>
          <p:nvPr>
            <p:ph type="dt" sz="quarter" idx="10"/>
          </p:nvPr>
        </p:nvSpPr>
        <p:spPr>
          <a:noFill/>
        </p:spPr>
        <p:txBody>
          <a:bodyPr/>
          <a:lstStyle/>
          <a:p>
            <a:r>
              <a:rPr lang="en-US"/>
              <a:t>2011</a:t>
            </a:r>
          </a:p>
        </p:txBody>
      </p:sp>
      <p:sp>
        <p:nvSpPr>
          <p:cNvPr id="158723" name="Footer Placeholder 4"/>
          <p:cNvSpPr>
            <a:spLocks noGrp="1"/>
          </p:cNvSpPr>
          <p:nvPr>
            <p:ph type="ftr" sz="quarter" idx="11"/>
          </p:nvPr>
        </p:nvSpPr>
        <p:spPr>
          <a:noFill/>
        </p:spPr>
        <p:txBody>
          <a:bodyPr/>
          <a:lstStyle/>
          <a:p>
            <a:r>
              <a:rPr lang="en-US" smtClean="0"/>
              <a:t>Rasimah Aripin</a:t>
            </a:r>
          </a:p>
        </p:txBody>
      </p:sp>
      <p:sp>
        <p:nvSpPr>
          <p:cNvPr id="158724" name="Slide Number Placeholder 5"/>
          <p:cNvSpPr>
            <a:spLocks noGrp="1"/>
          </p:cNvSpPr>
          <p:nvPr>
            <p:ph type="sldNum" sz="quarter" idx="12"/>
          </p:nvPr>
        </p:nvSpPr>
        <p:spPr>
          <a:noFill/>
        </p:spPr>
        <p:txBody>
          <a:bodyPr/>
          <a:lstStyle/>
          <a:p>
            <a:fld id="{8FA414D1-5062-4372-B951-34915C9FC822}" type="slidenum">
              <a:rPr lang="en-US" smtClean="0"/>
              <a:pPr/>
              <a:t>126</a:t>
            </a:fld>
            <a:endParaRPr lang="en-US" smtClean="0"/>
          </a:p>
        </p:txBody>
      </p:sp>
      <p:sp>
        <p:nvSpPr>
          <p:cNvPr id="158725" name="Rectangle 2"/>
          <p:cNvSpPr>
            <a:spLocks noGrp="1" noChangeArrowheads="1"/>
          </p:cNvSpPr>
          <p:nvPr>
            <p:ph type="title"/>
          </p:nvPr>
        </p:nvSpPr>
        <p:spPr>
          <a:xfrm>
            <a:off x="304800" y="762000"/>
            <a:ext cx="8382000" cy="685800"/>
          </a:xfrm>
          <a:ln>
            <a:solidFill>
              <a:schemeClr val="accent2"/>
            </a:solidFill>
          </a:ln>
        </p:spPr>
        <p:txBody>
          <a:bodyPr/>
          <a:lstStyle/>
          <a:p>
            <a:pPr eaLnBrk="1" hangingPunct="1"/>
            <a:r>
              <a:rPr lang="en-US" sz="3200" smtClean="0"/>
              <a:t>Compute: Illustration</a:t>
            </a:r>
          </a:p>
        </p:txBody>
      </p:sp>
      <p:sp>
        <p:nvSpPr>
          <p:cNvPr id="158726" name="Rectangle 3"/>
          <p:cNvSpPr>
            <a:spLocks noGrp="1" noChangeArrowheads="1"/>
          </p:cNvSpPr>
          <p:nvPr>
            <p:ph type="body" idx="1"/>
          </p:nvPr>
        </p:nvSpPr>
        <p:spPr>
          <a:xfrm>
            <a:off x="533400" y="1600200"/>
            <a:ext cx="8229600" cy="4495800"/>
          </a:xfrm>
        </p:spPr>
        <p:txBody>
          <a:bodyPr/>
          <a:lstStyle/>
          <a:p>
            <a:pPr eaLnBrk="1" hangingPunct="1">
              <a:lnSpc>
                <a:spcPct val="80000"/>
              </a:lnSpc>
            </a:pPr>
            <a:r>
              <a:rPr lang="en-GB" sz="2500" smtClean="0"/>
              <a:t>Use the data set </a:t>
            </a:r>
            <a:r>
              <a:rPr lang="en-GB" sz="2500" b="1" i="1" smtClean="0">
                <a:solidFill>
                  <a:srgbClr val="990099"/>
                </a:solidFill>
              </a:rPr>
              <a:t>Airport Survey</a:t>
            </a:r>
            <a:r>
              <a:rPr lang="en-GB" sz="2500" b="1" smtClean="0"/>
              <a:t> </a:t>
            </a:r>
            <a:r>
              <a:rPr lang="en-GB" sz="2500" smtClean="0"/>
              <a:t>which contains information from a survey of respondents using services at two airports: Airport A and Airport B.</a:t>
            </a:r>
          </a:p>
          <a:p>
            <a:pPr eaLnBrk="1" hangingPunct="1">
              <a:lnSpc>
                <a:spcPct val="80000"/>
              </a:lnSpc>
            </a:pPr>
            <a:r>
              <a:rPr lang="en-US" sz="2500" smtClean="0"/>
              <a:t>We would like to compute the satisfaction level towards the airport services by taking the mean of all items evaluated.  The details of each item is given in Appendix 8</a:t>
            </a:r>
          </a:p>
          <a:p>
            <a:pPr eaLnBrk="1" hangingPunct="1">
              <a:lnSpc>
                <a:spcPct val="80000"/>
              </a:lnSpc>
            </a:pPr>
            <a:r>
              <a:rPr lang="en-US" sz="2500" smtClean="0"/>
              <a:t>Compute the mean rating for the airport as follows:      </a:t>
            </a:r>
            <a:r>
              <a:rPr lang="en-US" sz="2500" b="1" i="1" smtClean="0"/>
              <a:t>  	AirportMean=MEAN(Q7a_findway to Q7t_ambiance)</a:t>
            </a:r>
          </a:p>
          <a:p>
            <a:pPr eaLnBrk="1" hangingPunct="1">
              <a:lnSpc>
                <a:spcPct val="80000"/>
              </a:lnSpc>
            </a:pPr>
            <a:r>
              <a:rPr lang="en-US" sz="2500" smtClean="0"/>
              <a:t>Compute the mean rating for airline: </a:t>
            </a:r>
          </a:p>
          <a:p>
            <a:pPr lvl="1" eaLnBrk="1" hangingPunct="1">
              <a:lnSpc>
                <a:spcPct val="80000"/>
              </a:lnSpc>
              <a:buFontTx/>
              <a:buNone/>
            </a:pPr>
            <a:r>
              <a:rPr lang="en-US" sz="2500" b="1" i="1" smtClean="0"/>
              <a:t>     AirlineMean=MEAN(Q12a_alwtchin to Q12d_alounges)</a:t>
            </a:r>
          </a:p>
          <a:p>
            <a:pPr eaLnBrk="1" hangingPunct="1">
              <a:lnSpc>
                <a:spcPct val="80000"/>
              </a:lnSpc>
            </a:pPr>
            <a:r>
              <a:rPr lang="en-US" sz="2500" smtClean="0"/>
              <a:t>Note: 0 is a missing value for all variables, hence will not be included in the computation of the mean ratings</a:t>
            </a:r>
          </a:p>
        </p:txBody>
      </p:sp>
      <p:sp>
        <p:nvSpPr>
          <p:cNvPr id="158727" name="Text Box 5"/>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Date Placeholder 4"/>
          <p:cNvSpPr>
            <a:spLocks noGrp="1"/>
          </p:cNvSpPr>
          <p:nvPr>
            <p:ph type="dt" sz="quarter" idx="10"/>
          </p:nvPr>
        </p:nvSpPr>
        <p:spPr>
          <a:noFill/>
        </p:spPr>
        <p:txBody>
          <a:bodyPr/>
          <a:lstStyle/>
          <a:p>
            <a:r>
              <a:rPr lang="en-US"/>
              <a:t>2011</a:t>
            </a:r>
          </a:p>
        </p:txBody>
      </p:sp>
      <p:sp>
        <p:nvSpPr>
          <p:cNvPr id="159747" name="Footer Placeholder 5"/>
          <p:cNvSpPr>
            <a:spLocks noGrp="1"/>
          </p:cNvSpPr>
          <p:nvPr>
            <p:ph type="ftr" sz="quarter" idx="11"/>
          </p:nvPr>
        </p:nvSpPr>
        <p:spPr>
          <a:noFill/>
        </p:spPr>
        <p:txBody>
          <a:bodyPr/>
          <a:lstStyle/>
          <a:p>
            <a:r>
              <a:rPr lang="en-US" smtClean="0"/>
              <a:t>Rasimah Aripin</a:t>
            </a:r>
          </a:p>
        </p:txBody>
      </p:sp>
      <p:sp>
        <p:nvSpPr>
          <p:cNvPr id="159748" name="Slide Number Placeholder 6"/>
          <p:cNvSpPr>
            <a:spLocks noGrp="1"/>
          </p:cNvSpPr>
          <p:nvPr>
            <p:ph type="sldNum" sz="quarter" idx="12"/>
          </p:nvPr>
        </p:nvSpPr>
        <p:spPr>
          <a:noFill/>
        </p:spPr>
        <p:txBody>
          <a:bodyPr/>
          <a:lstStyle/>
          <a:p>
            <a:fld id="{18184ABD-BA26-4D84-BC9E-605E78E60D64}" type="slidenum">
              <a:rPr lang="en-US" smtClean="0"/>
              <a:pPr/>
              <a:t>127</a:t>
            </a:fld>
            <a:endParaRPr lang="en-US" smtClean="0"/>
          </a:p>
        </p:txBody>
      </p:sp>
      <p:sp>
        <p:nvSpPr>
          <p:cNvPr id="159749" name="Rectangle 2"/>
          <p:cNvSpPr>
            <a:spLocks noGrp="1" noChangeArrowheads="1"/>
          </p:cNvSpPr>
          <p:nvPr>
            <p:ph type="title"/>
          </p:nvPr>
        </p:nvSpPr>
        <p:spPr>
          <a:xfrm>
            <a:off x="685800" y="685800"/>
            <a:ext cx="8001000" cy="685800"/>
          </a:xfrm>
          <a:ln>
            <a:solidFill>
              <a:schemeClr val="accent2"/>
            </a:solidFill>
          </a:ln>
        </p:spPr>
        <p:txBody>
          <a:bodyPr/>
          <a:lstStyle/>
          <a:p>
            <a:pPr eaLnBrk="1" hangingPunct="1"/>
            <a:r>
              <a:rPr lang="en-US" sz="3200" smtClean="0"/>
              <a:t>COMPUTE: Illustration</a:t>
            </a:r>
          </a:p>
        </p:txBody>
      </p:sp>
      <p:sp>
        <p:nvSpPr>
          <p:cNvPr id="159750" name="Rectangle 4"/>
          <p:cNvSpPr>
            <a:spLocks noGrp="1" noChangeArrowheads="1"/>
          </p:cNvSpPr>
          <p:nvPr>
            <p:ph type="body" sz="half" idx="1"/>
          </p:nvPr>
        </p:nvSpPr>
        <p:spPr>
          <a:xfrm>
            <a:off x="685800" y="1295400"/>
            <a:ext cx="8229600" cy="457200"/>
          </a:xfrm>
        </p:spPr>
        <p:txBody>
          <a:bodyPr/>
          <a:lstStyle/>
          <a:p>
            <a:pPr eaLnBrk="1" hangingPunct="1"/>
            <a:r>
              <a:rPr lang="en-US" sz="2400" smtClean="0"/>
              <a:t>Select </a:t>
            </a:r>
            <a:r>
              <a:rPr lang="en-US" sz="2400" b="1" i="1" smtClean="0">
                <a:solidFill>
                  <a:srgbClr val="990099"/>
                </a:solidFill>
              </a:rPr>
              <a:t>Transform &gt;&gt;&gt; Compute…OK</a:t>
            </a:r>
          </a:p>
        </p:txBody>
      </p:sp>
      <p:sp>
        <p:nvSpPr>
          <p:cNvPr id="159751" name="Text Box 8"/>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pic>
        <p:nvPicPr>
          <p:cNvPr id="159752" name="Picture 10"/>
          <p:cNvPicPr>
            <a:picLocks noChangeAspect="1" noChangeArrowheads="1"/>
          </p:cNvPicPr>
          <p:nvPr/>
        </p:nvPicPr>
        <p:blipFill>
          <a:blip r:embed="rId3"/>
          <a:srcRect b="57895"/>
          <a:stretch>
            <a:fillRect/>
          </a:stretch>
        </p:blipFill>
        <p:spPr bwMode="auto">
          <a:xfrm>
            <a:off x="1066800" y="1905000"/>
            <a:ext cx="7467600" cy="3048000"/>
          </a:xfrm>
          <a:prstGeom prst="rect">
            <a:avLst/>
          </a:prstGeom>
          <a:noFill/>
          <a:ln w="12700">
            <a:solidFill>
              <a:schemeClr val="tx1"/>
            </a:solidFill>
            <a:miter lim="800000"/>
            <a:headEnd/>
            <a:tailEnd/>
          </a:ln>
        </p:spPr>
      </p:pic>
      <p:sp>
        <p:nvSpPr>
          <p:cNvPr id="159753" name="Text Box 11"/>
          <p:cNvSpPr txBox="1">
            <a:spLocks noChangeArrowheads="1"/>
          </p:cNvSpPr>
          <p:nvPr/>
        </p:nvSpPr>
        <p:spPr bwMode="auto">
          <a:xfrm>
            <a:off x="990600" y="4953000"/>
            <a:ext cx="7940675" cy="1187450"/>
          </a:xfrm>
          <a:prstGeom prst="rect">
            <a:avLst/>
          </a:prstGeom>
          <a:noFill/>
          <a:ln w="9525">
            <a:noFill/>
            <a:miter lim="800000"/>
            <a:headEnd/>
            <a:tailEnd/>
          </a:ln>
        </p:spPr>
        <p:txBody>
          <a:bodyPr>
            <a:spAutoFit/>
          </a:bodyPr>
          <a:lstStyle/>
          <a:p>
            <a:r>
              <a:rPr lang="en-US"/>
              <a:t>Note:  The function MEAN will compute the mean scores for all non-missing values for all variables in the range.  Missing values are ignored</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Date Placeholder 4"/>
          <p:cNvSpPr>
            <a:spLocks noGrp="1"/>
          </p:cNvSpPr>
          <p:nvPr>
            <p:ph type="dt" sz="quarter" idx="10"/>
          </p:nvPr>
        </p:nvSpPr>
        <p:spPr>
          <a:noFill/>
        </p:spPr>
        <p:txBody>
          <a:bodyPr/>
          <a:lstStyle/>
          <a:p>
            <a:r>
              <a:rPr lang="en-US"/>
              <a:t>2011</a:t>
            </a:r>
          </a:p>
        </p:txBody>
      </p:sp>
      <p:sp>
        <p:nvSpPr>
          <p:cNvPr id="160771" name="Footer Placeholder 5"/>
          <p:cNvSpPr>
            <a:spLocks noGrp="1"/>
          </p:cNvSpPr>
          <p:nvPr>
            <p:ph type="ftr" sz="quarter" idx="11"/>
          </p:nvPr>
        </p:nvSpPr>
        <p:spPr>
          <a:noFill/>
        </p:spPr>
        <p:txBody>
          <a:bodyPr/>
          <a:lstStyle/>
          <a:p>
            <a:r>
              <a:rPr lang="en-US" smtClean="0"/>
              <a:t>Rasimah Aripin</a:t>
            </a:r>
          </a:p>
        </p:txBody>
      </p:sp>
      <p:sp>
        <p:nvSpPr>
          <p:cNvPr id="160772" name="Slide Number Placeholder 6"/>
          <p:cNvSpPr>
            <a:spLocks noGrp="1"/>
          </p:cNvSpPr>
          <p:nvPr>
            <p:ph type="sldNum" sz="quarter" idx="12"/>
          </p:nvPr>
        </p:nvSpPr>
        <p:spPr>
          <a:noFill/>
        </p:spPr>
        <p:txBody>
          <a:bodyPr/>
          <a:lstStyle/>
          <a:p>
            <a:fld id="{B815EB49-5E0C-4D89-BB3E-E09D84C65A90}" type="slidenum">
              <a:rPr lang="en-US" smtClean="0"/>
              <a:pPr/>
              <a:t>128</a:t>
            </a:fld>
            <a:endParaRPr lang="en-US" smtClean="0"/>
          </a:p>
        </p:txBody>
      </p:sp>
      <p:sp>
        <p:nvSpPr>
          <p:cNvPr id="160773" name="Rectangle 2"/>
          <p:cNvSpPr>
            <a:spLocks noGrp="1" noChangeArrowheads="1"/>
          </p:cNvSpPr>
          <p:nvPr>
            <p:ph type="title"/>
          </p:nvPr>
        </p:nvSpPr>
        <p:spPr>
          <a:xfrm>
            <a:off x="609600" y="685800"/>
            <a:ext cx="8001000" cy="457200"/>
          </a:xfrm>
          <a:ln>
            <a:solidFill>
              <a:schemeClr val="accent2"/>
            </a:solidFill>
          </a:ln>
        </p:spPr>
        <p:txBody>
          <a:bodyPr/>
          <a:lstStyle/>
          <a:p>
            <a:pPr eaLnBrk="1" hangingPunct="1"/>
            <a:r>
              <a:rPr lang="en-US" sz="3200" smtClean="0"/>
              <a:t>Compute: Illustration</a:t>
            </a:r>
          </a:p>
        </p:txBody>
      </p:sp>
      <p:sp>
        <p:nvSpPr>
          <p:cNvPr id="160774" name="Rectangle 3"/>
          <p:cNvSpPr>
            <a:spLocks noGrp="1" noChangeArrowheads="1"/>
          </p:cNvSpPr>
          <p:nvPr>
            <p:ph type="body" sz="half" idx="1"/>
          </p:nvPr>
        </p:nvSpPr>
        <p:spPr>
          <a:xfrm>
            <a:off x="457200" y="1219200"/>
            <a:ext cx="8153400" cy="1219200"/>
          </a:xfrm>
        </p:spPr>
        <p:txBody>
          <a:bodyPr/>
          <a:lstStyle/>
          <a:p>
            <a:pPr marL="58738" indent="-58738" eaLnBrk="1" hangingPunct="1">
              <a:buFontTx/>
              <a:buNone/>
            </a:pPr>
            <a:r>
              <a:rPr lang="en-US" sz="2400" smtClean="0"/>
              <a:t>Change the decimal place to 2 and label the new variable:</a:t>
            </a:r>
            <a:r>
              <a:rPr lang="en-US" sz="2400" b="1" i="1" smtClean="0">
                <a:solidFill>
                  <a:srgbClr val="990099"/>
                </a:solidFill>
              </a:rPr>
              <a:t>     AirportMean </a:t>
            </a:r>
            <a:r>
              <a:rPr lang="en-US" sz="2400" smtClean="0"/>
              <a:t>as</a:t>
            </a:r>
            <a:r>
              <a:rPr lang="en-US" sz="2400" b="1" i="1" smtClean="0">
                <a:solidFill>
                  <a:srgbClr val="990099"/>
                </a:solidFill>
              </a:rPr>
              <a:t> Mean score for airport ratings.  </a:t>
            </a:r>
            <a:r>
              <a:rPr lang="en-US" sz="2400" smtClean="0"/>
              <a:t>Next, compute </a:t>
            </a:r>
            <a:r>
              <a:rPr lang="en-US" sz="2400" b="1" i="1" smtClean="0">
                <a:solidFill>
                  <a:srgbClr val="990099"/>
                </a:solidFill>
              </a:rPr>
              <a:t>AirlineMean </a:t>
            </a:r>
            <a:r>
              <a:rPr lang="en-US" sz="2400" smtClean="0"/>
              <a:t>and label as</a:t>
            </a:r>
            <a:r>
              <a:rPr lang="en-US" sz="2400" b="1" smtClean="0">
                <a:solidFill>
                  <a:srgbClr val="990099"/>
                </a:solidFill>
              </a:rPr>
              <a:t> </a:t>
            </a:r>
            <a:r>
              <a:rPr lang="en-US" sz="2400" b="1" i="1" smtClean="0">
                <a:solidFill>
                  <a:srgbClr val="990099"/>
                </a:solidFill>
              </a:rPr>
              <a:t>Mean score for airline ratings</a:t>
            </a:r>
          </a:p>
        </p:txBody>
      </p:sp>
      <p:sp>
        <p:nvSpPr>
          <p:cNvPr id="160775" name="Text Box 9"/>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pic>
        <p:nvPicPr>
          <p:cNvPr id="160776" name="Picture 11"/>
          <p:cNvPicPr>
            <a:picLocks noChangeAspect="1" noChangeArrowheads="1"/>
          </p:cNvPicPr>
          <p:nvPr/>
        </p:nvPicPr>
        <p:blipFill>
          <a:blip r:embed="rId3"/>
          <a:srcRect l="41251" t="11369" r="13750" b="42119"/>
          <a:stretch>
            <a:fillRect/>
          </a:stretch>
        </p:blipFill>
        <p:spPr bwMode="auto">
          <a:xfrm>
            <a:off x="1066800" y="2438400"/>
            <a:ext cx="7162800" cy="3667125"/>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Date Placeholder 4"/>
          <p:cNvSpPr>
            <a:spLocks noGrp="1"/>
          </p:cNvSpPr>
          <p:nvPr>
            <p:ph type="dt" sz="quarter" idx="10"/>
          </p:nvPr>
        </p:nvSpPr>
        <p:spPr>
          <a:noFill/>
        </p:spPr>
        <p:txBody>
          <a:bodyPr/>
          <a:lstStyle/>
          <a:p>
            <a:r>
              <a:rPr lang="en-US"/>
              <a:t>2011</a:t>
            </a:r>
          </a:p>
        </p:txBody>
      </p:sp>
      <p:sp>
        <p:nvSpPr>
          <p:cNvPr id="161795" name="Footer Placeholder 5"/>
          <p:cNvSpPr>
            <a:spLocks noGrp="1"/>
          </p:cNvSpPr>
          <p:nvPr>
            <p:ph type="ftr" sz="quarter" idx="11"/>
          </p:nvPr>
        </p:nvSpPr>
        <p:spPr>
          <a:noFill/>
        </p:spPr>
        <p:txBody>
          <a:bodyPr/>
          <a:lstStyle/>
          <a:p>
            <a:r>
              <a:rPr lang="en-US" smtClean="0"/>
              <a:t>Rasimah Aripin</a:t>
            </a:r>
          </a:p>
        </p:txBody>
      </p:sp>
      <p:sp>
        <p:nvSpPr>
          <p:cNvPr id="161796" name="Slide Number Placeholder 6"/>
          <p:cNvSpPr>
            <a:spLocks noGrp="1"/>
          </p:cNvSpPr>
          <p:nvPr>
            <p:ph type="sldNum" sz="quarter" idx="12"/>
          </p:nvPr>
        </p:nvSpPr>
        <p:spPr>
          <a:noFill/>
        </p:spPr>
        <p:txBody>
          <a:bodyPr/>
          <a:lstStyle/>
          <a:p>
            <a:fld id="{7B98FDF4-F03A-4908-9704-5FCC0FA3F9AA}" type="slidenum">
              <a:rPr lang="en-US" smtClean="0"/>
              <a:pPr/>
              <a:t>129</a:t>
            </a:fld>
            <a:endParaRPr lang="en-US" smtClean="0"/>
          </a:p>
        </p:txBody>
      </p:sp>
      <p:sp>
        <p:nvSpPr>
          <p:cNvPr id="161797" name="Rectangle 2"/>
          <p:cNvSpPr>
            <a:spLocks noGrp="1" noChangeArrowheads="1"/>
          </p:cNvSpPr>
          <p:nvPr>
            <p:ph type="title"/>
          </p:nvPr>
        </p:nvSpPr>
        <p:spPr>
          <a:xfrm>
            <a:off x="609600" y="685800"/>
            <a:ext cx="8001000" cy="457200"/>
          </a:xfrm>
          <a:ln>
            <a:solidFill>
              <a:schemeClr val="accent2"/>
            </a:solidFill>
          </a:ln>
        </p:spPr>
        <p:txBody>
          <a:bodyPr/>
          <a:lstStyle/>
          <a:p>
            <a:pPr eaLnBrk="1" hangingPunct="1"/>
            <a:r>
              <a:rPr lang="en-US" sz="3200" smtClean="0"/>
              <a:t>Compute: Class Exercise</a:t>
            </a:r>
          </a:p>
        </p:txBody>
      </p:sp>
      <p:sp>
        <p:nvSpPr>
          <p:cNvPr id="161798" name="Rectangle 3"/>
          <p:cNvSpPr>
            <a:spLocks noGrp="1" noChangeArrowheads="1"/>
          </p:cNvSpPr>
          <p:nvPr>
            <p:ph type="body" sz="half" idx="1"/>
          </p:nvPr>
        </p:nvSpPr>
        <p:spPr>
          <a:xfrm>
            <a:off x="533400" y="1143000"/>
            <a:ext cx="8229600" cy="4343400"/>
          </a:xfrm>
        </p:spPr>
        <p:txBody>
          <a:bodyPr/>
          <a:lstStyle/>
          <a:p>
            <a:pPr marL="400050" indent="-400050" eaLnBrk="1" hangingPunct="1">
              <a:buFontTx/>
              <a:buNone/>
            </a:pPr>
            <a:r>
              <a:rPr lang="en-US" sz="2400" smtClean="0"/>
              <a:t>1.  Refer to the data set </a:t>
            </a:r>
            <a:r>
              <a:rPr lang="en-US" sz="2400" i="1" smtClean="0"/>
              <a:t>Outpatient Clinic</a:t>
            </a:r>
            <a:r>
              <a:rPr lang="en-US" sz="2400" smtClean="0"/>
              <a:t> data set shown partially below.  Compute the following</a:t>
            </a:r>
          </a:p>
          <a:p>
            <a:pPr marL="571500" lvl="1" indent="57150" eaLnBrk="1" hangingPunct="1">
              <a:buFont typeface="Wingdings" pitchFamily="2" charset="2"/>
              <a:buChar char="§"/>
            </a:pPr>
            <a:r>
              <a:rPr lang="en-US" sz="2000" smtClean="0"/>
              <a:t>    </a:t>
            </a:r>
            <a:r>
              <a:rPr lang="en-US" sz="2400" smtClean="0"/>
              <a:t>the waiting time in minutes as follows</a:t>
            </a:r>
            <a:r>
              <a:rPr lang="en-US" sz="1800" smtClean="0"/>
              <a:t>:  </a:t>
            </a:r>
          </a:p>
          <a:p>
            <a:pPr marL="400050" indent="-400050" eaLnBrk="1" hangingPunct="1">
              <a:buFont typeface="Wingdings" pitchFamily="2" charset="2"/>
              <a:buNone/>
            </a:pPr>
            <a:r>
              <a:rPr lang="en-US" sz="2000" b="1" i="1" smtClean="0"/>
              <a:t>      Waiting = CTIME.MINUTES(Served) – CTIME.MINUTES(Entered) </a:t>
            </a:r>
          </a:p>
          <a:p>
            <a:pPr marL="571500" lvl="1" indent="57150" eaLnBrk="1" hangingPunct="1">
              <a:buFontTx/>
              <a:buNone/>
            </a:pPr>
            <a:r>
              <a:rPr lang="en-US" sz="2000" smtClean="0"/>
              <a:t>where Served = time service completed; Entered = Time entered the service queue</a:t>
            </a:r>
          </a:p>
          <a:p>
            <a:pPr marL="400050" indent="-400050" eaLnBrk="1" hangingPunct="1">
              <a:buFont typeface="Wingdings" pitchFamily="2" charset="2"/>
              <a:buChar char="§"/>
            </a:pPr>
            <a:endParaRPr lang="en-US" sz="2000" b="1" smtClean="0">
              <a:solidFill>
                <a:srgbClr val="990099"/>
              </a:solidFill>
            </a:endParaRPr>
          </a:p>
        </p:txBody>
      </p:sp>
      <p:sp>
        <p:nvSpPr>
          <p:cNvPr id="161799" name="Text Box 6"/>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pic>
        <p:nvPicPr>
          <p:cNvPr id="161800" name="Picture 9"/>
          <p:cNvPicPr>
            <a:picLocks noChangeAspect="1" noChangeArrowheads="1"/>
          </p:cNvPicPr>
          <p:nvPr/>
        </p:nvPicPr>
        <p:blipFill>
          <a:blip r:embed="rId3"/>
          <a:srcRect t="13342" r="53906" b="56470"/>
          <a:stretch>
            <a:fillRect/>
          </a:stretch>
        </p:blipFill>
        <p:spPr bwMode="auto">
          <a:xfrm>
            <a:off x="1143000" y="3429000"/>
            <a:ext cx="7467600" cy="26670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2"/>
          <p:cNvSpPr>
            <a:spLocks noGrp="1"/>
          </p:cNvSpPr>
          <p:nvPr>
            <p:ph type="ftr" sz="quarter" idx="11"/>
          </p:nvPr>
        </p:nvSpPr>
        <p:spPr>
          <a:noFill/>
        </p:spPr>
        <p:txBody>
          <a:bodyPr/>
          <a:lstStyle/>
          <a:p>
            <a:r>
              <a:rPr lang="en-US" smtClean="0"/>
              <a:t>Rasimah Aripin</a:t>
            </a:r>
          </a:p>
        </p:txBody>
      </p:sp>
      <p:sp>
        <p:nvSpPr>
          <p:cNvPr id="43011" name="Slide Number Placeholder 3"/>
          <p:cNvSpPr>
            <a:spLocks noGrp="1"/>
          </p:cNvSpPr>
          <p:nvPr>
            <p:ph type="sldNum" sz="quarter" idx="12"/>
          </p:nvPr>
        </p:nvSpPr>
        <p:spPr>
          <a:noFill/>
        </p:spPr>
        <p:txBody>
          <a:bodyPr/>
          <a:lstStyle/>
          <a:p>
            <a:fld id="{89294CB0-70E0-4860-8724-E6EB7B0398E0}" type="slidenum">
              <a:rPr lang="en-US" smtClean="0"/>
              <a:pPr/>
              <a:t>13</a:t>
            </a:fld>
            <a:endParaRPr lang="en-US" smtClean="0"/>
          </a:p>
        </p:txBody>
      </p:sp>
      <p:sp>
        <p:nvSpPr>
          <p:cNvPr id="43012" name="Text Box 4"/>
          <p:cNvSpPr txBox="1">
            <a:spLocks noChangeArrowheads="1"/>
          </p:cNvSpPr>
          <p:nvPr/>
        </p:nvSpPr>
        <p:spPr bwMode="auto">
          <a:xfrm>
            <a:off x="762000" y="609600"/>
            <a:ext cx="7758113" cy="466725"/>
          </a:xfrm>
          <a:prstGeom prst="rect">
            <a:avLst/>
          </a:prstGeom>
          <a:noFill/>
          <a:ln w="9525">
            <a:solidFill>
              <a:schemeClr val="accent2"/>
            </a:solidFill>
            <a:miter lim="800000"/>
            <a:headEnd/>
            <a:tailEnd/>
          </a:ln>
        </p:spPr>
        <p:txBody>
          <a:bodyPr wrap="none">
            <a:spAutoFit/>
          </a:bodyPr>
          <a:lstStyle/>
          <a:p>
            <a:r>
              <a:rPr lang="en-US" b="0" i="0"/>
              <a:t>DATA EDITOR WINDOW –  Data View Without a Data file</a:t>
            </a:r>
          </a:p>
        </p:txBody>
      </p:sp>
      <p:pic>
        <p:nvPicPr>
          <p:cNvPr id="43013" name="Picture 7"/>
          <p:cNvPicPr>
            <a:picLocks noChangeAspect="1" noChangeArrowheads="1"/>
          </p:cNvPicPr>
          <p:nvPr/>
        </p:nvPicPr>
        <p:blipFill>
          <a:blip r:embed="rId3"/>
          <a:srcRect b="27161"/>
          <a:stretch>
            <a:fillRect/>
          </a:stretch>
        </p:blipFill>
        <p:spPr bwMode="auto">
          <a:xfrm>
            <a:off x="1727200" y="1143000"/>
            <a:ext cx="7188200" cy="4267200"/>
          </a:xfrm>
          <a:prstGeom prst="rect">
            <a:avLst/>
          </a:prstGeom>
          <a:noFill/>
          <a:ln w="9525">
            <a:solidFill>
              <a:schemeClr val="tx1"/>
            </a:solidFill>
            <a:miter lim="800000"/>
            <a:headEnd/>
            <a:tailEnd/>
          </a:ln>
        </p:spPr>
      </p:pic>
      <p:pic>
        <p:nvPicPr>
          <p:cNvPr id="43014" name="Picture 14"/>
          <p:cNvPicPr>
            <a:picLocks noChangeAspect="1" noChangeArrowheads="1"/>
          </p:cNvPicPr>
          <p:nvPr/>
        </p:nvPicPr>
        <p:blipFill>
          <a:blip r:embed="rId3"/>
          <a:srcRect t="87257"/>
          <a:stretch>
            <a:fillRect/>
          </a:stretch>
        </p:blipFill>
        <p:spPr bwMode="auto">
          <a:xfrm>
            <a:off x="1676400" y="5818188"/>
            <a:ext cx="7467600" cy="712787"/>
          </a:xfrm>
          <a:prstGeom prst="rect">
            <a:avLst/>
          </a:prstGeom>
          <a:noFill/>
          <a:ln w="9525">
            <a:noFill/>
            <a:miter lim="800000"/>
            <a:headEnd/>
            <a:tailEnd/>
          </a:ln>
        </p:spPr>
      </p:pic>
      <p:sp>
        <p:nvSpPr>
          <p:cNvPr id="43015" name="Text Box 5"/>
          <p:cNvSpPr txBox="1">
            <a:spLocks noChangeArrowheads="1"/>
          </p:cNvSpPr>
          <p:nvPr/>
        </p:nvSpPr>
        <p:spPr bwMode="auto">
          <a:xfrm>
            <a:off x="152400" y="5410200"/>
            <a:ext cx="7745413" cy="396875"/>
          </a:xfrm>
          <a:prstGeom prst="rect">
            <a:avLst/>
          </a:prstGeom>
          <a:noFill/>
          <a:ln w="9525">
            <a:noFill/>
            <a:miter lim="800000"/>
            <a:headEnd/>
            <a:tailEnd/>
          </a:ln>
        </p:spPr>
        <p:txBody>
          <a:bodyPr wrap="none">
            <a:spAutoFit/>
          </a:bodyPr>
          <a:lstStyle/>
          <a:p>
            <a:r>
              <a:rPr lang="en-US" sz="2000" b="0" i="0"/>
              <a:t>Next, click on the </a:t>
            </a:r>
            <a:r>
              <a:rPr lang="en-US" sz="2000" b="0" i="0">
                <a:solidFill>
                  <a:schemeClr val="accent2"/>
                </a:solidFill>
              </a:rPr>
              <a:t>Variable view</a:t>
            </a:r>
            <a:r>
              <a:rPr lang="en-US" sz="2000" b="0" i="0"/>
              <a:t> tab to see the Variable View sub-window</a:t>
            </a:r>
          </a:p>
        </p:txBody>
      </p:sp>
      <p:sp>
        <p:nvSpPr>
          <p:cNvPr id="43016" name="Text Box 21"/>
          <p:cNvSpPr txBox="1">
            <a:spLocks noChangeArrowheads="1"/>
          </p:cNvSpPr>
          <p:nvPr/>
        </p:nvSpPr>
        <p:spPr bwMode="auto">
          <a:xfrm>
            <a:off x="2209800" y="4011613"/>
            <a:ext cx="6477000" cy="701675"/>
          </a:xfrm>
          <a:prstGeom prst="rect">
            <a:avLst/>
          </a:prstGeom>
          <a:noFill/>
          <a:ln w="9525">
            <a:noFill/>
            <a:miter lim="800000"/>
            <a:headEnd/>
            <a:tailEnd/>
          </a:ln>
        </p:spPr>
        <p:txBody>
          <a:bodyPr>
            <a:spAutoFit/>
          </a:bodyPr>
          <a:lstStyle/>
          <a:p>
            <a:r>
              <a:rPr lang="en-US" sz="2000" b="0" i="0"/>
              <a:t>Each case represents one line of information pertaining to one respondent/item/subject</a:t>
            </a:r>
          </a:p>
        </p:txBody>
      </p:sp>
      <p:grpSp>
        <p:nvGrpSpPr>
          <p:cNvPr id="43017" name="Group 4"/>
          <p:cNvGrpSpPr>
            <a:grpSpLocks/>
          </p:cNvGrpSpPr>
          <p:nvPr/>
        </p:nvGrpSpPr>
        <p:grpSpPr bwMode="auto">
          <a:xfrm>
            <a:off x="152400" y="1143000"/>
            <a:ext cx="3105150" cy="5105400"/>
            <a:chOff x="96" y="720"/>
            <a:chExt cx="1956" cy="3216"/>
          </a:xfrm>
        </p:grpSpPr>
        <p:sp>
          <p:nvSpPr>
            <p:cNvPr id="43020" name="Text Box 8"/>
            <p:cNvSpPr txBox="1">
              <a:spLocks noChangeArrowheads="1"/>
            </p:cNvSpPr>
            <p:nvPr/>
          </p:nvSpPr>
          <p:spPr bwMode="auto">
            <a:xfrm>
              <a:off x="144" y="720"/>
              <a:ext cx="652" cy="387"/>
            </a:xfrm>
            <a:prstGeom prst="rect">
              <a:avLst/>
            </a:prstGeom>
            <a:solidFill>
              <a:srgbClr val="FFFFFF"/>
            </a:solidFill>
            <a:ln w="9525">
              <a:solidFill>
                <a:srgbClr val="000000"/>
              </a:solidFill>
              <a:miter lim="800000"/>
              <a:headEnd/>
              <a:tailEnd/>
            </a:ln>
          </p:spPr>
          <p:txBody>
            <a:bodyPr/>
            <a:lstStyle/>
            <a:p>
              <a:pPr algn="ctr" eaLnBrk="0" hangingPunct="0"/>
              <a:r>
                <a:rPr lang="en-US" sz="1800"/>
                <a:t>Menu bar</a:t>
              </a:r>
            </a:p>
          </p:txBody>
        </p:sp>
        <p:sp>
          <p:nvSpPr>
            <p:cNvPr id="43021" name="Text Box 9"/>
            <p:cNvSpPr txBox="1">
              <a:spLocks noChangeArrowheads="1"/>
            </p:cNvSpPr>
            <p:nvPr/>
          </p:nvSpPr>
          <p:spPr bwMode="auto">
            <a:xfrm>
              <a:off x="144" y="1265"/>
              <a:ext cx="652" cy="388"/>
            </a:xfrm>
            <a:prstGeom prst="rect">
              <a:avLst/>
            </a:prstGeom>
            <a:solidFill>
              <a:srgbClr val="FFFFFF"/>
            </a:solidFill>
            <a:ln w="9525">
              <a:solidFill>
                <a:srgbClr val="000000"/>
              </a:solidFill>
              <a:miter lim="800000"/>
              <a:headEnd/>
              <a:tailEnd/>
            </a:ln>
          </p:spPr>
          <p:txBody>
            <a:bodyPr/>
            <a:lstStyle/>
            <a:p>
              <a:pPr algn="ctr" eaLnBrk="0" hangingPunct="0"/>
              <a:r>
                <a:rPr lang="en-US" sz="1800"/>
                <a:t>Tool bar</a:t>
              </a:r>
            </a:p>
          </p:txBody>
        </p:sp>
        <p:sp>
          <p:nvSpPr>
            <p:cNvPr id="43022" name="Text Box 10"/>
            <p:cNvSpPr txBox="1">
              <a:spLocks noChangeArrowheads="1"/>
            </p:cNvSpPr>
            <p:nvPr/>
          </p:nvSpPr>
          <p:spPr bwMode="auto">
            <a:xfrm>
              <a:off x="96" y="2465"/>
              <a:ext cx="720" cy="388"/>
            </a:xfrm>
            <a:prstGeom prst="rect">
              <a:avLst/>
            </a:prstGeom>
            <a:solidFill>
              <a:srgbClr val="FFFFFF"/>
            </a:solidFill>
            <a:ln w="9525">
              <a:solidFill>
                <a:srgbClr val="000000"/>
              </a:solidFill>
              <a:miter lim="800000"/>
              <a:headEnd/>
              <a:tailEnd/>
            </a:ln>
          </p:spPr>
          <p:txBody>
            <a:bodyPr/>
            <a:lstStyle/>
            <a:p>
              <a:pPr algn="ctr" eaLnBrk="0" hangingPunct="0"/>
              <a:r>
                <a:rPr lang="en-US" sz="1800"/>
                <a:t>Case numbers</a:t>
              </a:r>
            </a:p>
          </p:txBody>
        </p:sp>
        <p:sp>
          <p:nvSpPr>
            <p:cNvPr id="43023" name="Text Box 11"/>
            <p:cNvSpPr txBox="1">
              <a:spLocks noChangeArrowheads="1"/>
            </p:cNvSpPr>
            <p:nvPr/>
          </p:nvSpPr>
          <p:spPr bwMode="auto">
            <a:xfrm>
              <a:off x="144" y="1793"/>
              <a:ext cx="833" cy="388"/>
            </a:xfrm>
            <a:prstGeom prst="rect">
              <a:avLst/>
            </a:prstGeom>
            <a:solidFill>
              <a:srgbClr val="FFFFFF"/>
            </a:solidFill>
            <a:ln w="9525">
              <a:solidFill>
                <a:srgbClr val="000000"/>
              </a:solidFill>
              <a:miter lim="800000"/>
              <a:headEnd/>
              <a:tailEnd/>
            </a:ln>
          </p:spPr>
          <p:txBody>
            <a:bodyPr/>
            <a:lstStyle/>
            <a:p>
              <a:pPr algn="ctr" eaLnBrk="0" hangingPunct="0"/>
              <a:r>
                <a:rPr lang="en-US" sz="1800"/>
                <a:t>Variable names</a:t>
              </a:r>
            </a:p>
          </p:txBody>
        </p:sp>
        <p:sp>
          <p:nvSpPr>
            <p:cNvPr id="43024" name="Line 12"/>
            <p:cNvSpPr>
              <a:spLocks noChangeShapeType="1"/>
            </p:cNvSpPr>
            <p:nvPr/>
          </p:nvSpPr>
          <p:spPr bwMode="auto">
            <a:xfrm flipV="1">
              <a:off x="960" y="1409"/>
              <a:ext cx="1092" cy="528"/>
            </a:xfrm>
            <a:prstGeom prst="line">
              <a:avLst/>
            </a:prstGeom>
            <a:noFill/>
            <a:ln w="9525">
              <a:solidFill>
                <a:srgbClr val="000000"/>
              </a:solidFill>
              <a:round/>
              <a:headEnd/>
              <a:tailEnd type="triangle" w="med" len="med"/>
            </a:ln>
          </p:spPr>
          <p:txBody>
            <a:bodyPr/>
            <a:lstStyle/>
            <a:p>
              <a:endParaRPr lang="en-US"/>
            </a:p>
          </p:txBody>
        </p:sp>
        <p:sp>
          <p:nvSpPr>
            <p:cNvPr id="43025" name="Line 13"/>
            <p:cNvSpPr>
              <a:spLocks noChangeShapeType="1"/>
            </p:cNvSpPr>
            <p:nvPr/>
          </p:nvSpPr>
          <p:spPr bwMode="auto">
            <a:xfrm flipV="1">
              <a:off x="960" y="1361"/>
              <a:ext cx="709" cy="511"/>
            </a:xfrm>
            <a:prstGeom prst="line">
              <a:avLst/>
            </a:prstGeom>
            <a:noFill/>
            <a:ln w="9525">
              <a:solidFill>
                <a:srgbClr val="000000"/>
              </a:solidFill>
              <a:round/>
              <a:headEnd/>
              <a:tailEnd type="triangle" w="med" len="med"/>
            </a:ln>
          </p:spPr>
          <p:txBody>
            <a:bodyPr/>
            <a:lstStyle/>
            <a:p>
              <a:endParaRPr lang="en-US"/>
            </a:p>
          </p:txBody>
        </p:sp>
        <p:sp>
          <p:nvSpPr>
            <p:cNvPr id="43026" name="Line 15"/>
            <p:cNvSpPr>
              <a:spLocks noChangeShapeType="1"/>
            </p:cNvSpPr>
            <p:nvPr/>
          </p:nvSpPr>
          <p:spPr bwMode="auto">
            <a:xfrm>
              <a:off x="816" y="2561"/>
              <a:ext cx="432" cy="0"/>
            </a:xfrm>
            <a:prstGeom prst="line">
              <a:avLst/>
            </a:prstGeom>
            <a:noFill/>
            <a:ln w="9525">
              <a:solidFill>
                <a:schemeClr val="tx1"/>
              </a:solidFill>
              <a:round/>
              <a:headEnd/>
              <a:tailEnd type="triangle" w="med" len="med"/>
            </a:ln>
          </p:spPr>
          <p:txBody>
            <a:bodyPr/>
            <a:lstStyle/>
            <a:p>
              <a:endParaRPr lang="en-US"/>
            </a:p>
          </p:txBody>
        </p:sp>
        <p:sp>
          <p:nvSpPr>
            <p:cNvPr id="43027" name="Line 16"/>
            <p:cNvSpPr>
              <a:spLocks noChangeShapeType="1"/>
            </p:cNvSpPr>
            <p:nvPr/>
          </p:nvSpPr>
          <p:spPr bwMode="auto">
            <a:xfrm>
              <a:off x="816" y="2561"/>
              <a:ext cx="432" cy="240"/>
            </a:xfrm>
            <a:prstGeom prst="line">
              <a:avLst/>
            </a:prstGeom>
            <a:noFill/>
            <a:ln w="9525">
              <a:solidFill>
                <a:schemeClr val="tx1"/>
              </a:solidFill>
              <a:round/>
              <a:headEnd/>
              <a:tailEnd type="triangle" w="med" len="med"/>
            </a:ln>
          </p:spPr>
          <p:txBody>
            <a:bodyPr/>
            <a:lstStyle/>
            <a:p>
              <a:endParaRPr lang="en-US"/>
            </a:p>
          </p:txBody>
        </p:sp>
        <p:sp>
          <p:nvSpPr>
            <p:cNvPr id="43028" name="Line 18"/>
            <p:cNvSpPr>
              <a:spLocks noChangeShapeType="1"/>
            </p:cNvSpPr>
            <p:nvPr/>
          </p:nvSpPr>
          <p:spPr bwMode="auto">
            <a:xfrm flipV="1">
              <a:off x="816" y="912"/>
              <a:ext cx="432" cy="48"/>
            </a:xfrm>
            <a:prstGeom prst="line">
              <a:avLst/>
            </a:prstGeom>
            <a:noFill/>
            <a:ln w="9525">
              <a:solidFill>
                <a:schemeClr val="tx1"/>
              </a:solidFill>
              <a:round/>
              <a:headEnd/>
              <a:tailEnd type="triangle" w="med" len="med"/>
            </a:ln>
          </p:spPr>
          <p:txBody>
            <a:bodyPr/>
            <a:lstStyle/>
            <a:p>
              <a:endParaRPr lang="en-US"/>
            </a:p>
          </p:txBody>
        </p:sp>
        <p:sp>
          <p:nvSpPr>
            <p:cNvPr id="43029" name="Line 19"/>
            <p:cNvSpPr>
              <a:spLocks noChangeShapeType="1"/>
            </p:cNvSpPr>
            <p:nvPr/>
          </p:nvSpPr>
          <p:spPr bwMode="auto">
            <a:xfrm flipV="1">
              <a:off x="816" y="1056"/>
              <a:ext cx="432" cy="288"/>
            </a:xfrm>
            <a:prstGeom prst="line">
              <a:avLst/>
            </a:prstGeom>
            <a:noFill/>
            <a:ln w="9525">
              <a:solidFill>
                <a:srgbClr val="800000"/>
              </a:solidFill>
              <a:round/>
              <a:headEnd/>
              <a:tailEnd type="triangle" w="med" len="med"/>
            </a:ln>
          </p:spPr>
          <p:txBody>
            <a:bodyPr/>
            <a:lstStyle/>
            <a:p>
              <a:endParaRPr lang="en-US"/>
            </a:p>
          </p:txBody>
        </p:sp>
        <p:sp>
          <p:nvSpPr>
            <p:cNvPr id="43030" name="Line 20"/>
            <p:cNvSpPr>
              <a:spLocks noChangeShapeType="1"/>
            </p:cNvSpPr>
            <p:nvPr/>
          </p:nvSpPr>
          <p:spPr bwMode="auto">
            <a:xfrm>
              <a:off x="1632" y="3600"/>
              <a:ext cx="192" cy="336"/>
            </a:xfrm>
            <a:prstGeom prst="line">
              <a:avLst/>
            </a:prstGeom>
            <a:noFill/>
            <a:ln w="25400">
              <a:solidFill>
                <a:srgbClr val="800080"/>
              </a:solidFill>
              <a:round/>
              <a:headEnd/>
              <a:tailEnd type="triangle" w="med" len="med"/>
            </a:ln>
          </p:spPr>
          <p:txBody>
            <a:bodyPr/>
            <a:lstStyle/>
            <a:p>
              <a:endParaRPr lang="en-US"/>
            </a:p>
          </p:txBody>
        </p:sp>
        <p:sp>
          <p:nvSpPr>
            <p:cNvPr id="43031" name="Line 3"/>
            <p:cNvSpPr>
              <a:spLocks noChangeShapeType="1"/>
            </p:cNvSpPr>
            <p:nvPr/>
          </p:nvSpPr>
          <p:spPr bwMode="auto">
            <a:xfrm flipV="1">
              <a:off x="816" y="1104"/>
              <a:ext cx="768" cy="288"/>
            </a:xfrm>
            <a:prstGeom prst="line">
              <a:avLst/>
            </a:prstGeom>
            <a:noFill/>
            <a:ln w="9525">
              <a:solidFill>
                <a:srgbClr val="800000"/>
              </a:solidFill>
              <a:round/>
              <a:headEnd/>
              <a:tailEnd type="triangle" w="med" len="med"/>
            </a:ln>
          </p:spPr>
          <p:txBody>
            <a:bodyPr/>
            <a:lstStyle/>
            <a:p>
              <a:endParaRPr lang="en-US"/>
            </a:p>
          </p:txBody>
        </p:sp>
      </p:grpSp>
      <p:sp>
        <p:nvSpPr>
          <p:cNvPr id="43018" name="Text Box 6"/>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2.1  Introduction to SPSS</a:t>
            </a:r>
          </a:p>
        </p:txBody>
      </p:sp>
      <p:sp>
        <p:nvSpPr>
          <p:cNvPr id="43019" name="Date Placeholder 23"/>
          <p:cNvSpPr>
            <a:spLocks noGrp="1"/>
          </p:cNvSpPr>
          <p:nvPr>
            <p:ph type="dt" sz="quarter" idx="10"/>
          </p:nvPr>
        </p:nvSpPr>
        <p:spPr>
          <a:noFill/>
        </p:spPr>
        <p:txBody>
          <a:bodyPr/>
          <a:lstStyle/>
          <a:p>
            <a:r>
              <a:rPr lang="en-US"/>
              <a:t>2011</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Date Placeholder 4"/>
          <p:cNvSpPr>
            <a:spLocks noGrp="1"/>
          </p:cNvSpPr>
          <p:nvPr>
            <p:ph type="dt" sz="quarter" idx="10"/>
          </p:nvPr>
        </p:nvSpPr>
        <p:spPr>
          <a:noFill/>
        </p:spPr>
        <p:txBody>
          <a:bodyPr/>
          <a:lstStyle/>
          <a:p>
            <a:r>
              <a:rPr lang="en-US"/>
              <a:t>2011</a:t>
            </a:r>
          </a:p>
        </p:txBody>
      </p:sp>
      <p:sp>
        <p:nvSpPr>
          <p:cNvPr id="162819" name="Footer Placeholder 5"/>
          <p:cNvSpPr>
            <a:spLocks noGrp="1"/>
          </p:cNvSpPr>
          <p:nvPr>
            <p:ph type="ftr" sz="quarter" idx="11"/>
          </p:nvPr>
        </p:nvSpPr>
        <p:spPr>
          <a:noFill/>
        </p:spPr>
        <p:txBody>
          <a:bodyPr/>
          <a:lstStyle/>
          <a:p>
            <a:r>
              <a:rPr lang="en-US" smtClean="0"/>
              <a:t>Rasimah Aripin</a:t>
            </a:r>
          </a:p>
        </p:txBody>
      </p:sp>
      <p:sp>
        <p:nvSpPr>
          <p:cNvPr id="162820" name="Slide Number Placeholder 6"/>
          <p:cNvSpPr>
            <a:spLocks noGrp="1"/>
          </p:cNvSpPr>
          <p:nvPr>
            <p:ph type="sldNum" sz="quarter" idx="12"/>
          </p:nvPr>
        </p:nvSpPr>
        <p:spPr>
          <a:noFill/>
        </p:spPr>
        <p:txBody>
          <a:bodyPr/>
          <a:lstStyle/>
          <a:p>
            <a:fld id="{B3D053F1-FEDF-4CCF-B683-5FABA08345D8}" type="slidenum">
              <a:rPr lang="en-US" smtClean="0"/>
              <a:pPr/>
              <a:t>130</a:t>
            </a:fld>
            <a:endParaRPr lang="en-US" smtClean="0"/>
          </a:p>
        </p:txBody>
      </p:sp>
      <p:sp>
        <p:nvSpPr>
          <p:cNvPr id="162821" name="Rectangle 2"/>
          <p:cNvSpPr>
            <a:spLocks noGrp="1" noChangeArrowheads="1"/>
          </p:cNvSpPr>
          <p:nvPr>
            <p:ph type="title"/>
          </p:nvPr>
        </p:nvSpPr>
        <p:spPr>
          <a:xfrm>
            <a:off x="609600" y="685800"/>
            <a:ext cx="8001000" cy="457200"/>
          </a:xfrm>
          <a:ln>
            <a:solidFill>
              <a:schemeClr val="accent2"/>
            </a:solidFill>
          </a:ln>
        </p:spPr>
        <p:txBody>
          <a:bodyPr/>
          <a:lstStyle/>
          <a:p>
            <a:pPr eaLnBrk="1" hangingPunct="1"/>
            <a:r>
              <a:rPr lang="en-US" sz="3200" smtClean="0"/>
              <a:t>Compute: Class Exercise</a:t>
            </a:r>
          </a:p>
        </p:txBody>
      </p:sp>
      <p:sp>
        <p:nvSpPr>
          <p:cNvPr id="162822" name="Rectangle 3"/>
          <p:cNvSpPr>
            <a:spLocks noGrp="1" noChangeArrowheads="1"/>
          </p:cNvSpPr>
          <p:nvPr>
            <p:ph type="body" sz="half" idx="1"/>
          </p:nvPr>
        </p:nvSpPr>
        <p:spPr>
          <a:xfrm>
            <a:off x="533400" y="1143000"/>
            <a:ext cx="8229600" cy="4876800"/>
          </a:xfrm>
        </p:spPr>
        <p:txBody>
          <a:bodyPr/>
          <a:lstStyle/>
          <a:p>
            <a:pPr marL="533400" indent="-533400" eaLnBrk="1" hangingPunct="1">
              <a:buFontTx/>
              <a:buAutoNum type="arabicPeriod" startAt="2"/>
            </a:pPr>
            <a:r>
              <a:rPr lang="en-US" sz="2400" smtClean="0"/>
              <a:t>Refer to the data set Weight Loss which shows the weights of a group of participants who took part in a weight loss program.  Compute the following:</a:t>
            </a:r>
          </a:p>
          <a:p>
            <a:pPr marL="985838" lvl="1" indent="-357188" eaLnBrk="1" hangingPunct="1">
              <a:buFontTx/>
              <a:buAutoNum type="alphaLcParenR"/>
            </a:pPr>
            <a:r>
              <a:rPr lang="en-US" sz="2400" smtClean="0"/>
              <a:t>The amount of weight loss during the six-month program</a:t>
            </a:r>
          </a:p>
          <a:p>
            <a:pPr marL="985838" lvl="1" indent="-357188" eaLnBrk="1" hangingPunct="1">
              <a:buFontTx/>
              <a:buAutoNum type="alphaLcParenR"/>
            </a:pPr>
            <a:r>
              <a:rPr lang="en-US" sz="2400" smtClean="0"/>
              <a:t>The percentage of weight loss during the six-month program</a:t>
            </a:r>
          </a:p>
          <a:p>
            <a:pPr marL="533400" indent="-533400" eaLnBrk="1" hangingPunct="1">
              <a:buFontTx/>
              <a:buAutoNum type="arabicPeriod" startAt="2"/>
            </a:pPr>
            <a:r>
              <a:rPr lang="en-US" sz="2400" smtClean="0"/>
              <a:t>Refer to the data set Financial Report </a:t>
            </a:r>
          </a:p>
          <a:p>
            <a:pPr marL="985838" lvl="1" indent="-357188" eaLnBrk="1" hangingPunct="1">
              <a:buFontTx/>
              <a:buAutoNum type="alphaLcParenR"/>
            </a:pPr>
            <a:r>
              <a:rPr lang="en-US" sz="2400" smtClean="0"/>
              <a:t>Compute the change in sales in 2005 (increase or decrease) with respect to sales in 2004. </a:t>
            </a:r>
          </a:p>
          <a:p>
            <a:pPr marL="985838" lvl="1" indent="-357188" eaLnBrk="1" hangingPunct="1">
              <a:buFontTx/>
              <a:buAutoNum type="alphaLcParenR"/>
            </a:pPr>
            <a:r>
              <a:rPr lang="en-US" sz="2400" smtClean="0"/>
              <a:t>Compute the change in profits for 2005 relative to 2004.</a:t>
            </a:r>
          </a:p>
          <a:p>
            <a:pPr marL="985838" lvl="1" indent="-357188" eaLnBrk="1" hangingPunct="1">
              <a:buFontTx/>
              <a:buAutoNum type="alphaLcParenR"/>
            </a:pPr>
            <a:r>
              <a:rPr lang="en-US" sz="2400" smtClean="0"/>
              <a:t>Compute the percentage change for both sales and profits above</a:t>
            </a:r>
            <a:endParaRPr lang="en-US" sz="2000" smtClean="0"/>
          </a:p>
        </p:txBody>
      </p:sp>
      <p:sp>
        <p:nvSpPr>
          <p:cNvPr id="162823" name="Text Box 4"/>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Date Placeholder 3"/>
          <p:cNvSpPr>
            <a:spLocks noGrp="1"/>
          </p:cNvSpPr>
          <p:nvPr>
            <p:ph type="dt" sz="quarter" idx="10"/>
          </p:nvPr>
        </p:nvSpPr>
        <p:spPr>
          <a:noFill/>
        </p:spPr>
        <p:txBody>
          <a:bodyPr/>
          <a:lstStyle/>
          <a:p>
            <a:r>
              <a:rPr lang="en-US"/>
              <a:t>2011</a:t>
            </a:r>
          </a:p>
        </p:txBody>
      </p:sp>
      <p:sp>
        <p:nvSpPr>
          <p:cNvPr id="163843" name="Footer Placeholder 4"/>
          <p:cNvSpPr>
            <a:spLocks noGrp="1"/>
          </p:cNvSpPr>
          <p:nvPr>
            <p:ph type="ftr" sz="quarter" idx="11"/>
          </p:nvPr>
        </p:nvSpPr>
        <p:spPr>
          <a:noFill/>
        </p:spPr>
        <p:txBody>
          <a:bodyPr/>
          <a:lstStyle/>
          <a:p>
            <a:r>
              <a:rPr lang="en-US" smtClean="0"/>
              <a:t>Rasimah Aripin</a:t>
            </a:r>
          </a:p>
        </p:txBody>
      </p:sp>
      <p:sp>
        <p:nvSpPr>
          <p:cNvPr id="163844" name="Slide Number Placeholder 5"/>
          <p:cNvSpPr>
            <a:spLocks noGrp="1"/>
          </p:cNvSpPr>
          <p:nvPr>
            <p:ph type="sldNum" sz="quarter" idx="12"/>
          </p:nvPr>
        </p:nvSpPr>
        <p:spPr>
          <a:noFill/>
        </p:spPr>
        <p:txBody>
          <a:bodyPr/>
          <a:lstStyle/>
          <a:p>
            <a:fld id="{38FD8FC8-4BAB-4304-AE20-5EE9E97AF2D0}" type="slidenum">
              <a:rPr lang="en-US" smtClean="0"/>
              <a:pPr/>
              <a:t>131</a:t>
            </a:fld>
            <a:endParaRPr lang="en-US" smtClean="0"/>
          </a:p>
        </p:txBody>
      </p:sp>
      <p:sp>
        <p:nvSpPr>
          <p:cNvPr id="163845" name="Rectangle 2"/>
          <p:cNvSpPr>
            <a:spLocks noGrp="1" noChangeArrowheads="1"/>
          </p:cNvSpPr>
          <p:nvPr>
            <p:ph type="title"/>
          </p:nvPr>
        </p:nvSpPr>
        <p:spPr>
          <a:xfrm>
            <a:off x="685800" y="685800"/>
            <a:ext cx="8001000" cy="685800"/>
          </a:xfrm>
          <a:ln>
            <a:solidFill>
              <a:schemeClr val="accent2"/>
            </a:solidFill>
          </a:ln>
        </p:spPr>
        <p:txBody>
          <a:bodyPr/>
          <a:lstStyle/>
          <a:p>
            <a:pPr eaLnBrk="1" hangingPunct="1"/>
            <a:r>
              <a:rPr lang="en-US" sz="3600" smtClean="0"/>
              <a:t>Recode: </a:t>
            </a:r>
            <a:r>
              <a:rPr lang="en-US" sz="3200" smtClean="0"/>
              <a:t>Creating Categories or New Codes</a:t>
            </a:r>
          </a:p>
        </p:txBody>
      </p:sp>
      <p:sp>
        <p:nvSpPr>
          <p:cNvPr id="163846" name="Rectangle 3"/>
          <p:cNvSpPr>
            <a:spLocks noGrp="1" noChangeArrowheads="1"/>
          </p:cNvSpPr>
          <p:nvPr>
            <p:ph type="body" idx="1"/>
          </p:nvPr>
        </p:nvSpPr>
        <p:spPr>
          <a:xfrm>
            <a:off x="685800" y="1447800"/>
            <a:ext cx="8077200" cy="4191000"/>
          </a:xfrm>
        </p:spPr>
        <p:txBody>
          <a:bodyPr/>
          <a:lstStyle/>
          <a:p>
            <a:pPr eaLnBrk="1" hangingPunct="1"/>
            <a:r>
              <a:rPr lang="en-GB" sz="2400" smtClean="0"/>
              <a:t>Recode assigns discrete values to a variable, based solely on the present values of the variable being re-coded.  </a:t>
            </a:r>
          </a:p>
          <a:p>
            <a:pPr eaLnBrk="1" hangingPunct="1"/>
            <a:r>
              <a:rPr lang="en-GB" sz="2400" smtClean="0"/>
              <a:t>You can assign the re-coded values to the variable being re-coded, or you can assign them to a new variable. </a:t>
            </a:r>
          </a:p>
          <a:p>
            <a:pPr eaLnBrk="1" hangingPunct="1"/>
            <a:r>
              <a:rPr lang="en-GB" sz="2400" smtClean="0"/>
              <a:t>Recode can be applied to convert quantitative variables to Categories or from Categories to Categories.  The new variable can be numeric or string.</a:t>
            </a:r>
          </a:p>
          <a:p>
            <a:pPr eaLnBrk="1" hangingPunct="1"/>
            <a:r>
              <a:rPr lang="en-GB" sz="2400" smtClean="0"/>
              <a:t>For example from Age (in years) to Age-Group (Ordinal); From State (Nominal) to Zone (Nominal); From system missing (.) to missing value code (for example, 0)</a:t>
            </a:r>
          </a:p>
        </p:txBody>
      </p:sp>
      <p:sp>
        <p:nvSpPr>
          <p:cNvPr id="163847" name="Text Box 5"/>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Date Placeholder 3"/>
          <p:cNvSpPr>
            <a:spLocks noGrp="1"/>
          </p:cNvSpPr>
          <p:nvPr>
            <p:ph type="dt" sz="quarter" idx="10"/>
          </p:nvPr>
        </p:nvSpPr>
        <p:spPr>
          <a:noFill/>
        </p:spPr>
        <p:txBody>
          <a:bodyPr/>
          <a:lstStyle/>
          <a:p>
            <a:r>
              <a:rPr lang="en-US"/>
              <a:t>2011</a:t>
            </a:r>
          </a:p>
        </p:txBody>
      </p:sp>
      <p:sp>
        <p:nvSpPr>
          <p:cNvPr id="164867" name="Footer Placeholder 4"/>
          <p:cNvSpPr>
            <a:spLocks noGrp="1"/>
          </p:cNvSpPr>
          <p:nvPr>
            <p:ph type="ftr" sz="quarter" idx="11"/>
          </p:nvPr>
        </p:nvSpPr>
        <p:spPr>
          <a:noFill/>
        </p:spPr>
        <p:txBody>
          <a:bodyPr/>
          <a:lstStyle/>
          <a:p>
            <a:r>
              <a:rPr lang="en-US" smtClean="0"/>
              <a:t>Rasimah Aripin</a:t>
            </a:r>
          </a:p>
        </p:txBody>
      </p:sp>
      <p:sp>
        <p:nvSpPr>
          <p:cNvPr id="164868" name="Slide Number Placeholder 5"/>
          <p:cNvSpPr>
            <a:spLocks noGrp="1"/>
          </p:cNvSpPr>
          <p:nvPr>
            <p:ph type="sldNum" sz="quarter" idx="12"/>
          </p:nvPr>
        </p:nvSpPr>
        <p:spPr>
          <a:noFill/>
        </p:spPr>
        <p:txBody>
          <a:bodyPr/>
          <a:lstStyle/>
          <a:p>
            <a:fld id="{803654A2-5473-4849-82A4-C226B4C3C033}" type="slidenum">
              <a:rPr lang="en-US" smtClean="0"/>
              <a:pPr/>
              <a:t>132</a:t>
            </a:fld>
            <a:endParaRPr lang="en-US" smtClean="0"/>
          </a:p>
        </p:txBody>
      </p:sp>
      <p:sp>
        <p:nvSpPr>
          <p:cNvPr id="164869" name="Rectangle 2"/>
          <p:cNvSpPr>
            <a:spLocks noGrp="1" noChangeArrowheads="1"/>
          </p:cNvSpPr>
          <p:nvPr>
            <p:ph type="title"/>
          </p:nvPr>
        </p:nvSpPr>
        <p:spPr>
          <a:xfrm>
            <a:off x="685800" y="685800"/>
            <a:ext cx="8001000" cy="533400"/>
          </a:xfrm>
          <a:ln>
            <a:solidFill>
              <a:schemeClr val="accent2"/>
            </a:solidFill>
          </a:ln>
        </p:spPr>
        <p:txBody>
          <a:bodyPr/>
          <a:lstStyle/>
          <a:p>
            <a:pPr eaLnBrk="1" hangingPunct="1"/>
            <a:r>
              <a:rPr lang="en-US" sz="3200" smtClean="0"/>
              <a:t>Recode: </a:t>
            </a:r>
            <a:r>
              <a:rPr lang="en-US" sz="2800" smtClean="0"/>
              <a:t>Illustration</a:t>
            </a:r>
          </a:p>
        </p:txBody>
      </p:sp>
      <p:sp>
        <p:nvSpPr>
          <p:cNvPr id="164870" name="Rectangle 3"/>
          <p:cNvSpPr>
            <a:spLocks noGrp="1" noChangeArrowheads="1"/>
          </p:cNvSpPr>
          <p:nvPr>
            <p:ph type="body" idx="1"/>
          </p:nvPr>
        </p:nvSpPr>
        <p:spPr>
          <a:xfrm>
            <a:off x="381000" y="1524000"/>
            <a:ext cx="8382000" cy="4343400"/>
          </a:xfrm>
        </p:spPr>
        <p:txBody>
          <a:bodyPr/>
          <a:lstStyle/>
          <a:p>
            <a:pPr eaLnBrk="1" hangingPunct="1">
              <a:lnSpc>
                <a:spcPct val="90000"/>
              </a:lnSpc>
            </a:pPr>
            <a:r>
              <a:rPr lang="en-US" sz="2800" smtClean="0"/>
              <a:t>Refer to the data set Insurance Claim which contains information on the demographic variables and amount of claims made by insurance policy holders</a:t>
            </a:r>
          </a:p>
          <a:p>
            <a:pPr eaLnBrk="1" hangingPunct="1">
              <a:lnSpc>
                <a:spcPct val="90000"/>
              </a:lnSpc>
            </a:pPr>
            <a:r>
              <a:rPr lang="en-US" sz="2800" smtClean="0"/>
              <a:t>Recode the age of the claimants into four groups using numeric codes and data values labels as follows:</a:t>
            </a:r>
          </a:p>
          <a:p>
            <a:pPr lvl="2" eaLnBrk="1" hangingPunct="1">
              <a:lnSpc>
                <a:spcPct val="90000"/>
              </a:lnSpc>
              <a:buFontTx/>
              <a:buNone/>
            </a:pPr>
            <a:r>
              <a:rPr lang="en-US" sz="2000" smtClean="0"/>
              <a:t> </a:t>
            </a:r>
            <a:r>
              <a:rPr lang="en-US" smtClean="0"/>
              <a:t>1 = &lt;21 years old</a:t>
            </a:r>
          </a:p>
          <a:p>
            <a:pPr lvl="2" eaLnBrk="1" hangingPunct="1">
              <a:lnSpc>
                <a:spcPct val="90000"/>
              </a:lnSpc>
              <a:buFontTx/>
              <a:buNone/>
            </a:pPr>
            <a:r>
              <a:rPr lang="en-US" smtClean="0"/>
              <a:t> 2 = 21-39 years old</a:t>
            </a:r>
          </a:p>
          <a:p>
            <a:pPr lvl="2" eaLnBrk="1" hangingPunct="1">
              <a:lnSpc>
                <a:spcPct val="90000"/>
              </a:lnSpc>
              <a:buFontTx/>
              <a:buNone/>
            </a:pPr>
            <a:r>
              <a:rPr lang="en-US" smtClean="0"/>
              <a:t> 3 = 40-59 years old</a:t>
            </a:r>
          </a:p>
          <a:p>
            <a:pPr lvl="2" eaLnBrk="1" hangingPunct="1">
              <a:lnSpc>
                <a:spcPct val="90000"/>
              </a:lnSpc>
              <a:buFontTx/>
              <a:buNone/>
            </a:pPr>
            <a:r>
              <a:rPr lang="en-US" smtClean="0"/>
              <a:t> 4 = 60 or older</a:t>
            </a:r>
          </a:p>
          <a:p>
            <a:pPr eaLnBrk="1" hangingPunct="1">
              <a:lnSpc>
                <a:spcPct val="90000"/>
              </a:lnSpc>
            </a:pPr>
            <a:r>
              <a:rPr lang="en-US" sz="2800" smtClean="0"/>
              <a:t>Name the new variable </a:t>
            </a:r>
            <a:r>
              <a:rPr lang="en-US" sz="2800" b="1" i="1" smtClean="0"/>
              <a:t>AgeGroup</a:t>
            </a:r>
          </a:p>
          <a:p>
            <a:pPr eaLnBrk="1" hangingPunct="1">
              <a:lnSpc>
                <a:spcPct val="90000"/>
              </a:lnSpc>
            </a:pPr>
            <a:r>
              <a:rPr lang="en-US" sz="2800" smtClean="0"/>
              <a:t>Follow the steps in the next slide</a:t>
            </a:r>
          </a:p>
        </p:txBody>
      </p:sp>
      <p:sp>
        <p:nvSpPr>
          <p:cNvPr id="164871" name="Text Box 5"/>
          <p:cNvSpPr txBox="1">
            <a:spLocks noChangeArrowheads="1"/>
          </p:cNvSpPr>
          <p:nvPr/>
        </p:nvSpPr>
        <p:spPr bwMode="auto">
          <a:xfrm>
            <a:off x="4572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Date Placeholder 4"/>
          <p:cNvSpPr>
            <a:spLocks noGrp="1"/>
          </p:cNvSpPr>
          <p:nvPr>
            <p:ph type="dt" sz="quarter" idx="10"/>
          </p:nvPr>
        </p:nvSpPr>
        <p:spPr>
          <a:noFill/>
        </p:spPr>
        <p:txBody>
          <a:bodyPr/>
          <a:lstStyle/>
          <a:p>
            <a:r>
              <a:rPr lang="en-US"/>
              <a:t>2011</a:t>
            </a:r>
          </a:p>
        </p:txBody>
      </p:sp>
      <p:sp>
        <p:nvSpPr>
          <p:cNvPr id="165891" name="Footer Placeholder 5"/>
          <p:cNvSpPr>
            <a:spLocks noGrp="1"/>
          </p:cNvSpPr>
          <p:nvPr>
            <p:ph type="ftr" sz="quarter" idx="11"/>
          </p:nvPr>
        </p:nvSpPr>
        <p:spPr>
          <a:noFill/>
        </p:spPr>
        <p:txBody>
          <a:bodyPr/>
          <a:lstStyle/>
          <a:p>
            <a:r>
              <a:rPr lang="en-US" smtClean="0"/>
              <a:t>Rasimah Aripin</a:t>
            </a:r>
          </a:p>
        </p:txBody>
      </p:sp>
      <p:sp>
        <p:nvSpPr>
          <p:cNvPr id="165892" name="Slide Number Placeholder 6"/>
          <p:cNvSpPr>
            <a:spLocks noGrp="1"/>
          </p:cNvSpPr>
          <p:nvPr>
            <p:ph type="sldNum" sz="quarter" idx="12"/>
          </p:nvPr>
        </p:nvSpPr>
        <p:spPr>
          <a:noFill/>
        </p:spPr>
        <p:txBody>
          <a:bodyPr/>
          <a:lstStyle/>
          <a:p>
            <a:fld id="{E5776035-5B9B-400E-BDC9-47D1A6837055}" type="slidenum">
              <a:rPr lang="en-US" smtClean="0"/>
              <a:pPr/>
              <a:t>133</a:t>
            </a:fld>
            <a:endParaRPr lang="en-US" smtClean="0"/>
          </a:p>
        </p:txBody>
      </p:sp>
      <p:sp>
        <p:nvSpPr>
          <p:cNvPr id="165893" name="Rectangle 2"/>
          <p:cNvSpPr>
            <a:spLocks noGrp="1" noChangeArrowheads="1"/>
          </p:cNvSpPr>
          <p:nvPr>
            <p:ph type="title"/>
          </p:nvPr>
        </p:nvSpPr>
        <p:spPr>
          <a:xfrm>
            <a:off x="685800" y="762000"/>
            <a:ext cx="7772400" cy="533400"/>
          </a:xfrm>
          <a:ln>
            <a:solidFill>
              <a:schemeClr val="accent2"/>
            </a:solidFill>
          </a:ln>
        </p:spPr>
        <p:txBody>
          <a:bodyPr/>
          <a:lstStyle/>
          <a:p>
            <a:pPr eaLnBrk="1" hangingPunct="1"/>
            <a:r>
              <a:rPr lang="en-US" sz="2800" smtClean="0"/>
              <a:t>Recode: Illustration</a:t>
            </a:r>
          </a:p>
        </p:txBody>
      </p:sp>
      <p:sp>
        <p:nvSpPr>
          <p:cNvPr id="165894" name="Rectangle 4"/>
          <p:cNvSpPr>
            <a:spLocks noGrp="1" noChangeArrowheads="1"/>
          </p:cNvSpPr>
          <p:nvPr>
            <p:ph type="body" sz="half" idx="1"/>
          </p:nvPr>
        </p:nvSpPr>
        <p:spPr>
          <a:xfrm>
            <a:off x="304800" y="1371600"/>
            <a:ext cx="8610600" cy="838200"/>
          </a:xfrm>
        </p:spPr>
        <p:txBody>
          <a:bodyPr/>
          <a:lstStyle/>
          <a:p>
            <a:pPr eaLnBrk="1" hangingPunct="1">
              <a:lnSpc>
                <a:spcPct val="80000"/>
              </a:lnSpc>
            </a:pPr>
            <a:r>
              <a:rPr lang="en-US" sz="2800" b="1" i="1" smtClean="0">
                <a:solidFill>
                  <a:srgbClr val="990099"/>
                </a:solidFill>
              </a:rPr>
              <a:t>Transform &gt;&gt;&gt; Recode &gt;&gt;&gt; Into Different variables…</a:t>
            </a:r>
          </a:p>
          <a:p>
            <a:pPr eaLnBrk="1" hangingPunct="1">
              <a:lnSpc>
                <a:spcPct val="80000"/>
              </a:lnSpc>
            </a:pPr>
            <a:r>
              <a:rPr lang="en-US" sz="2800" smtClean="0"/>
              <a:t>Follow the steps as indicated by the numbers 1 - 5</a:t>
            </a:r>
          </a:p>
        </p:txBody>
      </p:sp>
      <p:sp>
        <p:nvSpPr>
          <p:cNvPr id="165895" name="Text Box 10"/>
          <p:cNvSpPr txBox="1">
            <a:spLocks noChangeArrowheads="1"/>
          </p:cNvSpPr>
          <p:nvPr/>
        </p:nvSpPr>
        <p:spPr bwMode="auto">
          <a:xfrm>
            <a:off x="8534400" y="4572000"/>
            <a:ext cx="381000" cy="457200"/>
          </a:xfrm>
          <a:prstGeom prst="rect">
            <a:avLst/>
          </a:prstGeom>
          <a:noFill/>
          <a:ln w="9525">
            <a:noFill/>
            <a:miter lim="800000"/>
            <a:headEnd/>
            <a:tailEnd/>
          </a:ln>
        </p:spPr>
        <p:txBody>
          <a:bodyPr>
            <a:spAutoFit/>
          </a:bodyPr>
          <a:lstStyle/>
          <a:p>
            <a:pPr>
              <a:spcBef>
                <a:spcPct val="50000"/>
              </a:spcBef>
            </a:pPr>
            <a:endParaRPr lang="ms-MY" b="0" i="0"/>
          </a:p>
        </p:txBody>
      </p:sp>
      <p:sp>
        <p:nvSpPr>
          <p:cNvPr id="165896" name="Text Box 20"/>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sp>
        <p:nvSpPr>
          <p:cNvPr id="165897" name="AutoShape 14"/>
          <p:cNvSpPr>
            <a:spLocks noChangeArrowheads="1"/>
          </p:cNvSpPr>
          <p:nvPr/>
        </p:nvSpPr>
        <p:spPr bwMode="auto">
          <a:xfrm>
            <a:off x="3276600" y="3200400"/>
            <a:ext cx="76200" cy="457200"/>
          </a:xfrm>
          <a:prstGeom prst="upArrow">
            <a:avLst>
              <a:gd name="adj1" fmla="val 50000"/>
              <a:gd name="adj2" fmla="val 150000"/>
            </a:avLst>
          </a:prstGeom>
          <a:solidFill>
            <a:schemeClr val="accent1"/>
          </a:solidFill>
          <a:ln w="9525">
            <a:solidFill>
              <a:schemeClr val="tx1"/>
            </a:solidFill>
            <a:miter lim="800000"/>
            <a:headEnd/>
            <a:tailEnd/>
          </a:ln>
        </p:spPr>
        <p:txBody>
          <a:bodyPr wrap="none" anchor="ctr"/>
          <a:lstStyle/>
          <a:p>
            <a:endParaRPr lang="en-US"/>
          </a:p>
        </p:txBody>
      </p:sp>
      <p:grpSp>
        <p:nvGrpSpPr>
          <p:cNvPr id="165898" name="Group 25"/>
          <p:cNvGrpSpPr>
            <a:grpSpLocks/>
          </p:cNvGrpSpPr>
          <p:nvPr/>
        </p:nvGrpSpPr>
        <p:grpSpPr bwMode="auto">
          <a:xfrm>
            <a:off x="685800" y="2362200"/>
            <a:ext cx="8001000" cy="3795713"/>
            <a:chOff x="432" y="1488"/>
            <a:chExt cx="5040" cy="2391"/>
          </a:xfrm>
        </p:grpSpPr>
        <p:grpSp>
          <p:nvGrpSpPr>
            <p:cNvPr id="165899" name="Group 23"/>
            <p:cNvGrpSpPr>
              <a:grpSpLocks/>
            </p:cNvGrpSpPr>
            <p:nvPr/>
          </p:nvGrpSpPr>
          <p:grpSpPr bwMode="auto">
            <a:xfrm>
              <a:off x="432" y="1488"/>
              <a:ext cx="5040" cy="2391"/>
              <a:chOff x="432" y="1488"/>
              <a:chExt cx="5040" cy="2391"/>
            </a:xfrm>
          </p:grpSpPr>
          <p:sp>
            <p:nvSpPr>
              <p:cNvPr id="165901" name="Text Box 9"/>
              <p:cNvSpPr txBox="1">
                <a:spLocks noChangeArrowheads="1"/>
              </p:cNvSpPr>
              <p:nvPr/>
            </p:nvSpPr>
            <p:spPr bwMode="auto">
              <a:xfrm>
                <a:off x="5232" y="2304"/>
                <a:ext cx="240" cy="294"/>
              </a:xfrm>
              <a:prstGeom prst="rect">
                <a:avLst/>
              </a:prstGeom>
              <a:noFill/>
              <a:ln w="9525">
                <a:solidFill>
                  <a:schemeClr val="accent2"/>
                </a:solidFill>
                <a:miter lim="800000"/>
                <a:headEnd/>
                <a:tailEnd/>
              </a:ln>
            </p:spPr>
            <p:txBody>
              <a:bodyPr>
                <a:spAutoFit/>
              </a:bodyPr>
              <a:lstStyle/>
              <a:p>
                <a:pPr>
                  <a:spcBef>
                    <a:spcPct val="50000"/>
                  </a:spcBef>
                </a:pPr>
                <a:r>
                  <a:rPr lang="en-US" b="0" i="0"/>
                  <a:t>3</a:t>
                </a:r>
              </a:p>
            </p:txBody>
          </p:sp>
          <p:sp>
            <p:nvSpPr>
              <p:cNvPr id="165902" name="Text Box 11"/>
              <p:cNvSpPr txBox="1">
                <a:spLocks noChangeArrowheads="1"/>
              </p:cNvSpPr>
              <p:nvPr/>
            </p:nvSpPr>
            <p:spPr bwMode="auto">
              <a:xfrm>
                <a:off x="5232" y="2592"/>
                <a:ext cx="240" cy="294"/>
              </a:xfrm>
              <a:prstGeom prst="rect">
                <a:avLst/>
              </a:prstGeom>
              <a:noFill/>
              <a:ln w="9525">
                <a:solidFill>
                  <a:schemeClr val="accent2"/>
                </a:solidFill>
                <a:miter lim="800000"/>
                <a:headEnd/>
                <a:tailEnd/>
              </a:ln>
            </p:spPr>
            <p:txBody>
              <a:bodyPr>
                <a:spAutoFit/>
              </a:bodyPr>
              <a:lstStyle/>
              <a:p>
                <a:pPr>
                  <a:spcBef>
                    <a:spcPct val="50000"/>
                  </a:spcBef>
                </a:pPr>
                <a:r>
                  <a:rPr lang="en-US" b="0" i="0"/>
                  <a:t>4</a:t>
                </a:r>
              </a:p>
            </p:txBody>
          </p:sp>
          <p:pic>
            <p:nvPicPr>
              <p:cNvPr id="165903" name="Picture 22"/>
              <p:cNvPicPr>
                <a:picLocks noChangeAspect="1" noChangeArrowheads="1"/>
              </p:cNvPicPr>
              <p:nvPr/>
            </p:nvPicPr>
            <p:blipFill>
              <a:blip r:embed="rId3"/>
              <a:srcRect/>
              <a:stretch>
                <a:fillRect/>
              </a:stretch>
            </p:blipFill>
            <p:spPr bwMode="auto">
              <a:xfrm>
                <a:off x="432" y="1488"/>
                <a:ext cx="4704" cy="2391"/>
              </a:xfrm>
              <a:prstGeom prst="rect">
                <a:avLst/>
              </a:prstGeom>
              <a:noFill/>
              <a:ln w="9525">
                <a:noFill/>
                <a:miter lim="800000"/>
                <a:headEnd/>
                <a:tailEnd/>
              </a:ln>
            </p:spPr>
          </p:pic>
          <p:sp>
            <p:nvSpPr>
              <p:cNvPr id="165904" name="Text Box 8"/>
              <p:cNvSpPr txBox="1">
                <a:spLocks noChangeArrowheads="1"/>
              </p:cNvSpPr>
              <p:nvPr/>
            </p:nvSpPr>
            <p:spPr bwMode="auto">
              <a:xfrm>
                <a:off x="3360" y="2016"/>
                <a:ext cx="192" cy="294"/>
              </a:xfrm>
              <a:prstGeom prst="rect">
                <a:avLst/>
              </a:prstGeom>
              <a:noFill/>
              <a:ln w="9525">
                <a:solidFill>
                  <a:schemeClr val="accent2"/>
                </a:solidFill>
                <a:miter lim="800000"/>
                <a:headEnd/>
                <a:tailEnd/>
              </a:ln>
            </p:spPr>
            <p:txBody>
              <a:bodyPr>
                <a:spAutoFit/>
              </a:bodyPr>
              <a:lstStyle/>
              <a:p>
                <a:pPr>
                  <a:spcBef>
                    <a:spcPct val="50000"/>
                  </a:spcBef>
                </a:pPr>
                <a:r>
                  <a:rPr lang="en-US" b="0" i="0"/>
                  <a:t>2</a:t>
                </a:r>
              </a:p>
            </p:txBody>
          </p:sp>
          <p:sp>
            <p:nvSpPr>
              <p:cNvPr id="165905" name="AutoShape 15"/>
              <p:cNvSpPr>
                <a:spLocks noChangeArrowheads="1"/>
              </p:cNvSpPr>
              <p:nvPr/>
            </p:nvSpPr>
            <p:spPr bwMode="auto">
              <a:xfrm>
                <a:off x="3696" y="2064"/>
                <a:ext cx="240" cy="48"/>
              </a:xfrm>
              <a:prstGeom prst="rightArrow">
                <a:avLst>
                  <a:gd name="adj1" fmla="val 50000"/>
                  <a:gd name="adj2" fmla="val 125000"/>
                </a:avLst>
              </a:prstGeom>
              <a:solidFill>
                <a:schemeClr val="accent1"/>
              </a:solidFill>
              <a:ln w="9525">
                <a:solidFill>
                  <a:schemeClr val="tx1"/>
                </a:solidFill>
                <a:miter lim="800000"/>
                <a:headEnd/>
                <a:tailEnd/>
              </a:ln>
            </p:spPr>
            <p:txBody>
              <a:bodyPr wrap="none" anchor="ctr"/>
              <a:lstStyle/>
              <a:p>
                <a:endParaRPr lang="en-US"/>
              </a:p>
            </p:txBody>
          </p:sp>
          <p:sp>
            <p:nvSpPr>
              <p:cNvPr id="165906" name="Text Box 7"/>
              <p:cNvSpPr txBox="1">
                <a:spLocks noChangeArrowheads="1"/>
              </p:cNvSpPr>
              <p:nvPr/>
            </p:nvSpPr>
            <p:spPr bwMode="auto">
              <a:xfrm>
                <a:off x="1968" y="2352"/>
                <a:ext cx="240" cy="294"/>
              </a:xfrm>
              <a:prstGeom prst="rect">
                <a:avLst/>
              </a:prstGeom>
              <a:noFill/>
              <a:ln w="9525">
                <a:solidFill>
                  <a:schemeClr val="accent2"/>
                </a:solidFill>
                <a:miter lim="800000"/>
                <a:headEnd/>
                <a:tailEnd/>
              </a:ln>
            </p:spPr>
            <p:txBody>
              <a:bodyPr>
                <a:spAutoFit/>
              </a:bodyPr>
              <a:lstStyle/>
              <a:p>
                <a:pPr>
                  <a:spcBef>
                    <a:spcPct val="50000"/>
                  </a:spcBef>
                </a:pPr>
                <a:r>
                  <a:rPr lang="en-US" b="0" i="0"/>
                  <a:t>1</a:t>
                </a:r>
              </a:p>
            </p:txBody>
          </p:sp>
          <p:sp>
            <p:nvSpPr>
              <p:cNvPr id="165907" name="AutoShape 16"/>
              <p:cNvSpPr>
                <a:spLocks noChangeArrowheads="1"/>
              </p:cNvSpPr>
              <p:nvPr/>
            </p:nvSpPr>
            <p:spPr bwMode="auto">
              <a:xfrm>
                <a:off x="4512" y="2448"/>
                <a:ext cx="624" cy="48"/>
              </a:xfrm>
              <a:prstGeom prst="leftArrow">
                <a:avLst>
                  <a:gd name="adj1" fmla="val 50000"/>
                  <a:gd name="adj2" fmla="val 325000"/>
                </a:avLst>
              </a:prstGeom>
              <a:solidFill>
                <a:schemeClr val="accent1"/>
              </a:solidFill>
              <a:ln w="9525">
                <a:solidFill>
                  <a:schemeClr val="tx1"/>
                </a:solidFill>
                <a:miter lim="800000"/>
                <a:headEnd/>
                <a:tailEnd/>
              </a:ln>
            </p:spPr>
            <p:txBody>
              <a:bodyPr wrap="none" anchor="ctr"/>
              <a:lstStyle/>
              <a:p>
                <a:endParaRPr lang="en-US"/>
              </a:p>
            </p:txBody>
          </p:sp>
          <p:sp>
            <p:nvSpPr>
              <p:cNvPr id="165908" name="AutoShape 17"/>
              <p:cNvSpPr>
                <a:spLocks noChangeArrowheads="1"/>
              </p:cNvSpPr>
              <p:nvPr/>
            </p:nvSpPr>
            <p:spPr bwMode="auto">
              <a:xfrm>
                <a:off x="4800" y="2688"/>
                <a:ext cx="336" cy="48"/>
              </a:xfrm>
              <a:prstGeom prst="leftArrow">
                <a:avLst>
                  <a:gd name="adj1" fmla="val 50000"/>
                  <a:gd name="adj2" fmla="val 175000"/>
                </a:avLst>
              </a:prstGeom>
              <a:solidFill>
                <a:schemeClr val="accent1"/>
              </a:solidFill>
              <a:ln w="9525">
                <a:solidFill>
                  <a:schemeClr val="tx1"/>
                </a:solidFill>
                <a:miter lim="800000"/>
                <a:headEnd/>
                <a:tailEnd/>
              </a:ln>
            </p:spPr>
            <p:txBody>
              <a:bodyPr wrap="none" anchor="ctr"/>
              <a:lstStyle/>
              <a:p>
                <a:endParaRPr lang="en-US"/>
              </a:p>
            </p:txBody>
          </p:sp>
          <p:sp>
            <p:nvSpPr>
              <p:cNvPr id="165909" name="Text Box 12"/>
              <p:cNvSpPr txBox="1">
                <a:spLocks noChangeArrowheads="1"/>
              </p:cNvSpPr>
              <p:nvPr/>
            </p:nvSpPr>
            <p:spPr bwMode="auto">
              <a:xfrm>
                <a:off x="3504" y="2928"/>
                <a:ext cx="384" cy="294"/>
              </a:xfrm>
              <a:prstGeom prst="rect">
                <a:avLst/>
              </a:prstGeom>
              <a:noFill/>
              <a:ln w="9525">
                <a:solidFill>
                  <a:schemeClr val="accent2"/>
                </a:solidFill>
                <a:miter lim="800000"/>
                <a:headEnd/>
                <a:tailEnd/>
              </a:ln>
            </p:spPr>
            <p:txBody>
              <a:bodyPr>
                <a:spAutoFit/>
              </a:bodyPr>
              <a:lstStyle/>
              <a:p>
                <a:pPr algn="ctr">
                  <a:spcBef>
                    <a:spcPct val="50000"/>
                  </a:spcBef>
                </a:pPr>
                <a:r>
                  <a:rPr lang="en-US" b="0" i="0"/>
                  <a:t>5</a:t>
                </a:r>
              </a:p>
            </p:txBody>
          </p:sp>
          <p:sp>
            <p:nvSpPr>
              <p:cNvPr id="165910" name="AutoShape 18"/>
              <p:cNvSpPr>
                <a:spLocks noChangeArrowheads="1"/>
              </p:cNvSpPr>
              <p:nvPr/>
            </p:nvSpPr>
            <p:spPr bwMode="auto">
              <a:xfrm>
                <a:off x="3264" y="3024"/>
                <a:ext cx="192" cy="48"/>
              </a:xfrm>
              <a:prstGeom prst="lef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en-US"/>
              </a:p>
            </p:txBody>
          </p:sp>
        </p:grpSp>
        <p:sp>
          <p:nvSpPr>
            <p:cNvPr id="165900" name="AutoShape 24"/>
            <p:cNvSpPr>
              <a:spLocks noChangeArrowheads="1"/>
            </p:cNvSpPr>
            <p:nvPr/>
          </p:nvSpPr>
          <p:spPr bwMode="auto">
            <a:xfrm>
              <a:off x="2016" y="2064"/>
              <a:ext cx="48" cy="240"/>
            </a:xfrm>
            <a:prstGeom prst="upArrow">
              <a:avLst>
                <a:gd name="adj1" fmla="val 50000"/>
                <a:gd name="adj2" fmla="val 125000"/>
              </a:avLst>
            </a:prstGeom>
            <a:solidFill>
              <a:schemeClr val="accent1"/>
            </a:solidFill>
            <a:ln w="9525">
              <a:solidFill>
                <a:schemeClr val="tx1"/>
              </a:solidFill>
              <a:miter lim="800000"/>
              <a:headEnd/>
              <a:tailEnd/>
            </a:ln>
          </p:spPr>
          <p:txBody>
            <a:bodyPr vert="eaVert" wrap="none" anchor="ctr"/>
            <a:lstStyle/>
            <a:p>
              <a:endParaRPr lang="en-US"/>
            </a:p>
          </p:txBody>
        </p:sp>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Date Placeholder 3"/>
          <p:cNvSpPr>
            <a:spLocks noGrp="1"/>
          </p:cNvSpPr>
          <p:nvPr>
            <p:ph type="dt" sz="quarter" idx="10"/>
          </p:nvPr>
        </p:nvSpPr>
        <p:spPr>
          <a:noFill/>
        </p:spPr>
        <p:txBody>
          <a:bodyPr/>
          <a:lstStyle/>
          <a:p>
            <a:r>
              <a:rPr lang="en-US"/>
              <a:t>2011</a:t>
            </a:r>
          </a:p>
        </p:txBody>
      </p:sp>
      <p:sp>
        <p:nvSpPr>
          <p:cNvPr id="166915" name="Footer Placeholder 4"/>
          <p:cNvSpPr>
            <a:spLocks noGrp="1"/>
          </p:cNvSpPr>
          <p:nvPr>
            <p:ph type="ftr" sz="quarter" idx="11"/>
          </p:nvPr>
        </p:nvSpPr>
        <p:spPr>
          <a:noFill/>
        </p:spPr>
        <p:txBody>
          <a:bodyPr/>
          <a:lstStyle/>
          <a:p>
            <a:r>
              <a:rPr lang="en-US" smtClean="0"/>
              <a:t>Rasimah Aripin</a:t>
            </a:r>
          </a:p>
        </p:txBody>
      </p:sp>
      <p:sp>
        <p:nvSpPr>
          <p:cNvPr id="166916" name="Slide Number Placeholder 5"/>
          <p:cNvSpPr>
            <a:spLocks noGrp="1"/>
          </p:cNvSpPr>
          <p:nvPr>
            <p:ph type="sldNum" sz="quarter" idx="12"/>
          </p:nvPr>
        </p:nvSpPr>
        <p:spPr>
          <a:noFill/>
        </p:spPr>
        <p:txBody>
          <a:bodyPr/>
          <a:lstStyle/>
          <a:p>
            <a:fld id="{327391C8-51CF-4FF6-BB0A-20050B95F98E}" type="slidenum">
              <a:rPr lang="en-US" smtClean="0"/>
              <a:pPr/>
              <a:t>134</a:t>
            </a:fld>
            <a:endParaRPr lang="en-US" smtClean="0"/>
          </a:p>
        </p:txBody>
      </p:sp>
      <p:sp>
        <p:nvSpPr>
          <p:cNvPr id="166917" name="Rectangle 2"/>
          <p:cNvSpPr>
            <a:spLocks noGrp="1" noChangeArrowheads="1"/>
          </p:cNvSpPr>
          <p:nvPr>
            <p:ph type="title"/>
          </p:nvPr>
        </p:nvSpPr>
        <p:spPr>
          <a:xfrm>
            <a:off x="457200" y="685800"/>
            <a:ext cx="8305800" cy="457200"/>
          </a:xfrm>
          <a:ln>
            <a:solidFill>
              <a:schemeClr val="accent2"/>
            </a:solidFill>
          </a:ln>
        </p:spPr>
        <p:txBody>
          <a:bodyPr/>
          <a:lstStyle/>
          <a:p>
            <a:pPr eaLnBrk="1" hangingPunct="1"/>
            <a:r>
              <a:rPr lang="en-US" sz="2800" smtClean="0"/>
              <a:t>Recode: Illustration</a:t>
            </a:r>
          </a:p>
        </p:txBody>
      </p:sp>
      <p:sp>
        <p:nvSpPr>
          <p:cNvPr id="166918" name="Text Box 8"/>
          <p:cNvSpPr txBox="1">
            <a:spLocks noChangeArrowheads="1"/>
          </p:cNvSpPr>
          <p:nvPr/>
        </p:nvSpPr>
        <p:spPr bwMode="auto">
          <a:xfrm>
            <a:off x="8534400" y="4572000"/>
            <a:ext cx="381000" cy="457200"/>
          </a:xfrm>
          <a:prstGeom prst="rect">
            <a:avLst/>
          </a:prstGeom>
          <a:noFill/>
          <a:ln w="9525">
            <a:noFill/>
            <a:miter lim="800000"/>
            <a:headEnd/>
            <a:tailEnd/>
          </a:ln>
        </p:spPr>
        <p:txBody>
          <a:bodyPr>
            <a:spAutoFit/>
          </a:bodyPr>
          <a:lstStyle/>
          <a:p>
            <a:pPr>
              <a:spcBef>
                <a:spcPct val="50000"/>
              </a:spcBef>
            </a:pPr>
            <a:endParaRPr lang="ms-MY" b="0" i="0"/>
          </a:p>
        </p:txBody>
      </p:sp>
      <p:sp>
        <p:nvSpPr>
          <p:cNvPr id="166919" name="Text Box 21"/>
          <p:cNvSpPr txBox="1">
            <a:spLocks noChangeArrowheads="1"/>
          </p:cNvSpPr>
          <p:nvPr/>
        </p:nvSpPr>
        <p:spPr bwMode="auto">
          <a:xfrm>
            <a:off x="533400" y="5638800"/>
            <a:ext cx="8001000" cy="457200"/>
          </a:xfrm>
          <a:prstGeom prst="rect">
            <a:avLst/>
          </a:prstGeom>
          <a:noFill/>
          <a:ln w="9525">
            <a:noFill/>
            <a:miter lim="800000"/>
            <a:headEnd/>
            <a:tailEnd/>
          </a:ln>
        </p:spPr>
        <p:txBody>
          <a:bodyPr>
            <a:spAutoFit/>
          </a:bodyPr>
          <a:lstStyle/>
          <a:p>
            <a:pPr algn="ctr">
              <a:spcBef>
                <a:spcPct val="50000"/>
              </a:spcBef>
            </a:pPr>
            <a:r>
              <a:rPr lang="en-US" b="0" i="0"/>
              <a:t>Define the four categories, Continue.  See next slide</a:t>
            </a:r>
          </a:p>
        </p:txBody>
      </p:sp>
      <p:sp>
        <p:nvSpPr>
          <p:cNvPr id="166920" name="Text Box 23"/>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pic>
        <p:nvPicPr>
          <p:cNvPr id="166921" name="Picture 26"/>
          <p:cNvPicPr>
            <a:picLocks noChangeAspect="1" noChangeArrowheads="1"/>
          </p:cNvPicPr>
          <p:nvPr>
            <p:ph idx="1"/>
          </p:nvPr>
        </p:nvPicPr>
        <p:blipFill>
          <a:blip r:embed="rId3"/>
          <a:srcRect/>
          <a:stretch>
            <a:fillRect/>
          </a:stretch>
        </p:blipFill>
        <p:spPr>
          <a:xfrm>
            <a:off x="762000" y="1219200"/>
            <a:ext cx="7772400" cy="4114800"/>
          </a:xfrm>
        </p:spPr>
      </p:pic>
      <p:sp>
        <p:nvSpPr>
          <p:cNvPr id="166922" name="Line 24"/>
          <p:cNvSpPr>
            <a:spLocks noChangeShapeType="1"/>
          </p:cNvSpPr>
          <p:nvPr/>
        </p:nvSpPr>
        <p:spPr bwMode="auto">
          <a:xfrm flipV="1">
            <a:off x="3352800" y="3505200"/>
            <a:ext cx="2743200" cy="2209800"/>
          </a:xfrm>
          <a:prstGeom prst="line">
            <a:avLst/>
          </a:prstGeom>
          <a:noFill/>
          <a:ln w="25400">
            <a:solidFill>
              <a:schemeClr val="tx1"/>
            </a:solidFill>
            <a:round/>
            <a:headEnd/>
            <a:tailEnd type="triangle" w="med" len="med"/>
          </a:ln>
        </p:spPr>
        <p:txBody>
          <a:bodyPr wrap="none"/>
          <a:lstStyle/>
          <a:p>
            <a:endParaRPr lang="en-US"/>
          </a:p>
        </p:txBody>
      </p:sp>
      <p:sp>
        <p:nvSpPr>
          <p:cNvPr id="166923" name="Line 25"/>
          <p:cNvSpPr>
            <a:spLocks noChangeShapeType="1"/>
          </p:cNvSpPr>
          <p:nvPr/>
        </p:nvSpPr>
        <p:spPr bwMode="auto">
          <a:xfrm flipH="1" flipV="1">
            <a:off x="5257800" y="5181600"/>
            <a:ext cx="228600" cy="609600"/>
          </a:xfrm>
          <a:prstGeom prst="line">
            <a:avLst/>
          </a:prstGeom>
          <a:noFill/>
          <a:ln w="25400">
            <a:solidFill>
              <a:schemeClr val="tx1"/>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Date Placeholder 3"/>
          <p:cNvSpPr>
            <a:spLocks noGrp="1"/>
          </p:cNvSpPr>
          <p:nvPr>
            <p:ph type="dt" sz="quarter" idx="10"/>
          </p:nvPr>
        </p:nvSpPr>
        <p:spPr>
          <a:noFill/>
        </p:spPr>
        <p:txBody>
          <a:bodyPr/>
          <a:lstStyle/>
          <a:p>
            <a:r>
              <a:rPr lang="en-US"/>
              <a:t>2011</a:t>
            </a:r>
          </a:p>
        </p:txBody>
      </p:sp>
      <p:sp>
        <p:nvSpPr>
          <p:cNvPr id="167939" name="Footer Placeholder 4"/>
          <p:cNvSpPr>
            <a:spLocks noGrp="1"/>
          </p:cNvSpPr>
          <p:nvPr>
            <p:ph type="ftr" sz="quarter" idx="11"/>
          </p:nvPr>
        </p:nvSpPr>
        <p:spPr>
          <a:noFill/>
        </p:spPr>
        <p:txBody>
          <a:bodyPr/>
          <a:lstStyle/>
          <a:p>
            <a:r>
              <a:rPr lang="en-US" smtClean="0"/>
              <a:t>Rasimah Aripin</a:t>
            </a:r>
          </a:p>
        </p:txBody>
      </p:sp>
      <p:sp>
        <p:nvSpPr>
          <p:cNvPr id="167940" name="Slide Number Placeholder 5"/>
          <p:cNvSpPr>
            <a:spLocks noGrp="1"/>
          </p:cNvSpPr>
          <p:nvPr>
            <p:ph type="sldNum" sz="quarter" idx="12"/>
          </p:nvPr>
        </p:nvSpPr>
        <p:spPr>
          <a:noFill/>
        </p:spPr>
        <p:txBody>
          <a:bodyPr/>
          <a:lstStyle/>
          <a:p>
            <a:fld id="{BF22AB75-7028-4460-BA25-F554C45B3F62}" type="slidenum">
              <a:rPr lang="en-US" smtClean="0"/>
              <a:pPr/>
              <a:t>135</a:t>
            </a:fld>
            <a:endParaRPr lang="en-US" smtClean="0"/>
          </a:p>
        </p:txBody>
      </p:sp>
      <p:sp>
        <p:nvSpPr>
          <p:cNvPr id="167941" name="Rectangle 2"/>
          <p:cNvSpPr>
            <a:spLocks noGrp="1" noChangeArrowheads="1"/>
          </p:cNvSpPr>
          <p:nvPr>
            <p:ph type="title"/>
          </p:nvPr>
        </p:nvSpPr>
        <p:spPr>
          <a:xfrm>
            <a:off x="685800" y="685800"/>
            <a:ext cx="7772400" cy="609600"/>
          </a:xfrm>
          <a:ln>
            <a:solidFill>
              <a:schemeClr val="accent2"/>
            </a:solidFill>
          </a:ln>
        </p:spPr>
        <p:txBody>
          <a:bodyPr/>
          <a:lstStyle/>
          <a:p>
            <a:pPr eaLnBrk="1" hangingPunct="1"/>
            <a:r>
              <a:rPr lang="en-US" sz="3200" smtClean="0"/>
              <a:t>Recode: Illustration</a:t>
            </a:r>
          </a:p>
        </p:txBody>
      </p:sp>
      <p:sp>
        <p:nvSpPr>
          <p:cNvPr id="167942" name="Text Box 5"/>
          <p:cNvSpPr txBox="1">
            <a:spLocks noChangeArrowheads="1"/>
          </p:cNvSpPr>
          <p:nvPr/>
        </p:nvSpPr>
        <p:spPr bwMode="auto">
          <a:xfrm>
            <a:off x="533400" y="5410200"/>
            <a:ext cx="8229600" cy="822325"/>
          </a:xfrm>
          <a:prstGeom prst="rect">
            <a:avLst/>
          </a:prstGeom>
          <a:noFill/>
          <a:ln w="9525">
            <a:noFill/>
            <a:miter lim="800000"/>
            <a:headEnd/>
            <a:tailEnd/>
          </a:ln>
        </p:spPr>
        <p:txBody>
          <a:bodyPr>
            <a:spAutoFit/>
          </a:bodyPr>
          <a:lstStyle/>
          <a:p>
            <a:pPr>
              <a:spcBef>
                <a:spcPct val="50000"/>
              </a:spcBef>
            </a:pPr>
            <a:r>
              <a:rPr lang="en-US" b="0" i="0"/>
              <a:t>Go to Variable View Tab, define the value labels and see the next slide for the labels view</a:t>
            </a:r>
          </a:p>
        </p:txBody>
      </p:sp>
      <p:sp>
        <p:nvSpPr>
          <p:cNvPr id="167943" name="Text Box 10"/>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pic>
        <p:nvPicPr>
          <p:cNvPr id="167944" name="Picture 11"/>
          <p:cNvPicPr>
            <a:picLocks noChangeAspect="1" noChangeArrowheads="1"/>
          </p:cNvPicPr>
          <p:nvPr>
            <p:ph idx="1"/>
          </p:nvPr>
        </p:nvPicPr>
        <p:blipFill>
          <a:blip r:embed="rId3"/>
          <a:srcRect r="64706" b="48148"/>
          <a:stretch>
            <a:fillRect/>
          </a:stretch>
        </p:blipFill>
        <p:spPr>
          <a:xfrm>
            <a:off x="1066800" y="1371600"/>
            <a:ext cx="7010400" cy="4090988"/>
          </a:xfrm>
          <a:ln>
            <a:solidFill>
              <a:schemeClr val="tx1"/>
            </a:solidFill>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Date Placeholder 3"/>
          <p:cNvSpPr>
            <a:spLocks noGrp="1"/>
          </p:cNvSpPr>
          <p:nvPr>
            <p:ph type="dt" sz="quarter" idx="10"/>
          </p:nvPr>
        </p:nvSpPr>
        <p:spPr>
          <a:noFill/>
        </p:spPr>
        <p:txBody>
          <a:bodyPr/>
          <a:lstStyle/>
          <a:p>
            <a:r>
              <a:rPr lang="en-US"/>
              <a:t>2011</a:t>
            </a:r>
          </a:p>
        </p:txBody>
      </p:sp>
      <p:sp>
        <p:nvSpPr>
          <p:cNvPr id="168963" name="Footer Placeholder 4"/>
          <p:cNvSpPr>
            <a:spLocks noGrp="1"/>
          </p:cNvSpPr>
          <p:nvPr>
            <p:ph type="ftr" sz="quarter" idx="11"/>
          </p:nvPr>
        </p:nvSpPr>
        <p:spPr>
          <a:noFill/>
        </p:spPr>
        <p:txBody>
          <a:bodyPr/>
          <a:lstStyle/>
          <a:p>
            <a:r>
              <a:rPr lang="en-US" smtClean="0"/>
              <a:t>Rasimah Aripin</a:t>
            </a:r>
          </a:p>
        </p:txBody>
      </p:sp>
      <p:sp>
        <p:nvSpPr>
          <p:cNvPr id="168964" name="Slide Number Placeholder 5"/>
          <p:cNvSpPr>
            <a:spLocks noGrp="1"/>
          </p:cNvSpPr>
          <p:nvPr>
            <p:ph type="sldNum" sz="quarter" idx="12"/>
          </p:nvPr>
        </p:nvSpPr>
        <p:spPr>
          <a:noFill/>
        </p:spPr>
        <p:txBody>
          <a:bodyPr/>
          <a:lstStyle/>
          <a:p>
            <a:fld id="{86B64F74-1FB3-4290-B938-99EF11A4419E}" type="slidenum">
              <a:rPr lang="en-US" smtClean="0"/>
              <a:pPr/>
              <a:t>136</a:t>
            </a:fld>
            <a:endParaRPr lang="en-US" smtClean="0"/>
          </a:p>
        </p:txBody>
      </p:sp>
      <p:sp>
        <p:nvSpPr>
          <p:cNvPr id="168965" name="Rectangle 2"/>
          <p:cNvSpPr>
            <a:spLocks noGrp="1" noChangeArrowheads="1"/>
          </p:cNvSpPr>
          <p:nvPr>
            <p:ph type="title"/>
          </p:nvPr>
        </p:nvSpPr>
        <p:spPr>
          <a:xfrm>
            <a:off x="762000" y="685800"/>
            <a:ext cx="7772400" cy="609600"/>
          </a:xfrm>
          <a:ln>
            <a:solidFill>
              <a:schemeClr val="accent2"/>
            </a:solidFill>
          </a:ln>
        </p:spPr>
        <p:txBody>
          <a:bodyPr/>
          <a:lstStyle/>
          <a:p>
            <a:pPr eaLnBrk="1" hangingPunct="1"/>
            <a:r>
              <a:rPr lang="en-US" sz="3200" smtClean="0"/>
              <a:t>Recode: Illustration</a:t>
            </a:r>
          </a:p>
        </p:txBody>
      </p:sp>
      <p:sp>
        <p:nvSpPr>
          <p:cNvPr id="168966" name="Text Box 3"/>
          <p:cNvSpPr txBox="1">
            <a:spLocks noChangeArrowheads="1"/>
          </p:cNvSpPr>
          <p:nvPr/>
        </p:nvSpPr>
        <p:spPr bwMode="auto">
          <a:xfrm>
            <a:off x="8534400" y="4572000"/>
            <a:ext cx="381000" cy="457200"/>
          </a:xfrm>
          <a:prstGeom prst="rect">
            <a:avLst/>
          </a:prstGeom>
          <a:noFill/>
          <a:ln w="9525">
            <a:noFill/>
            <a:miter lim="800000"/>
            <a:headEnd/>
            <a:tailEnd/>
          </a:ln>
        </p:spPr>
        <p:txBody>
          <a:bodyPr>
            <a:spAutoFit/>
          </a:bodyPr>
          <a:lstStyle/>
          <a:p>
            <a:pPr>
              <a:spcBef>
                <a:spcPct val="50000"/>
              </a:spcBef>
            </a:pPr>
            <a:endParaRPr lang="ms-MY" b="0" i="0"/>
          </a:p>
        </p:txBody>
      </p:sp>
      <p:sp>
        <p:nvSpPr>
          <p:cNvPr id="168967" name="Text Box 10"/>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pic>
        <p:nvPicPr>
          <p:cNvPr id="168968" name="Picture 11"/>
          <p:cNvPicPr>
            <a:picLocks noChangeAspect="1" noChangeArrowheads="1"/>
          </p:cNvPicPr>
          <p:nvPr>
            <p:ph idx="1"/>
          </p:nvPr>
        </p:nvPicPr>
        <p:blipFill>
          <a:blip r:embed="rId3"/>
          <a:srcRect r="53922" b="50551"/>
          <a:stretch>
            <a:fillRect/>
          </a:stretch>
        </p:blipFill>
        <p:spPr>
          <a:xfrm>
            <a:off x="762000" y="1524000"/>
            <a:ext cx="7772400" cy="4416425"/>
          </a:xfrm>
          <a:ln>
            <a:solidFill>
              <a:schemeClr val="tx1"/>
            </a:solidFill>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Date Placeholder 3"/>
          <p:cNvSpPr>
            <a:spLocks noGrp="1"/>
          </p:cNvSpPr>
          <p:nvPr>
            <p:ph type="dt" sz="quarter" idx="10"/>
          </p:nvPr>
        </p:nvSpPr>
        <p:spPr>
          <a:noFill/>
        </p:spPr>
        <p:txBody>
          <a:bodyPr/>
          <a:lstStyle/>
          <a:p>
            <a:r>
              <a:rPr lang="en-US"/>
              <a:t>2011</a:t>
            </a:r>
          </a:p>
        </p:txBody>
      </p:sp>
      <p:sp>
        <p:nvSpPr>
          <p:cNvPr id="169987" name="Footer Placeholder 4"/>
          <p:cNvSpPr>
            <a:spLocks noGrp="1"/>
          </p:cNvSpPr>
          <p:nvPr>
            <p:ph type="ftr" sz="quarter" idx="11"/>
          </p:nvPr>
        </p:nvSpPr>
        <p:spPr>
          <a:noFill/>
        </p:spPr>
        <p:txBody>
          <a:bodyPr/>
          <a:lstStyle/>
          <a:p>
            <a:r>
              <a:rPr lang="en-US" smtClean="0"/>
              <a:t>Rasimah Aripin</a:t>
            </a:r>
          </a:p>
        </p:txBody>
      </p:sp>
      <p:sp>
        <p:nvSpPr>
          <p:cNvPr id="169988" name="Slide Number Placeholder 5"/>
          <p:cNvSpPr>
            <a:spLocks noGrp="1"/>
          </p:cNvSpPr>
          <p:nvPr>
            <p:ph type="sldNum" sz="quarter" idx="12"/>
          </p:nvPr>
        </p:nvSpPr>
        <p:spPr>
          <a:noFill/>
        </p:spPr>
        <p:txBody>
          <a:bodyPr/>
          <a:lstStyle/>
          <a:p>
            <a:fld id="{1B2458E2-FD12-4AD1-AD4E-EF46FBC8AE46}" type="slidenum">
              <a:rPr lang="en-US" smtClean="0"/>
              <a:pPr/>
              <a:t>137</a:t>
            </a:fld>
            <a:endParaRPr lang="en-US" smtClean="0"/>
          </a:p>
        </p:txBody>
      </p:sp>
      <p:sp>
        <p:nvSpPr>
          <p:cNvPr id="169989" name="Rectangle 2"/>
          <p:cNvSpPr>
            <a:spLocks noGrp="1" noChangeArrowheads="1"/>
          </p:cNvSpPr>
          <p:nvPr>
            <p:ph type="title"/>
          </p:nvPr>
        </p:nvSpPr>
        <p:spPr>
          <a:xfrm>
            <a:off x="685800" y="685800"/>
            <a:ext cx="7772400" cy="685800"/>
          </a:xfrm>
          <a:ln>
            <a:solidFill>
              <a:schemeClr val="accent2"/>
            </a:solidFill>
          </a:ln>
        </p:spPr>
        <p:txBody>
          <a:bodyPr/>
          <a:lstStyle/>
          <a:p>
            <a:pPr eaLnBrk="1" hangingPunct="1"/>
            <a:r>
              <a:rPr lang="en-US" sz="3600" smtClean="0"/>
              <a:t>Class Exercises </a:t>
            </a:r>
          </a:p>
        </p:txBody>
      </p:sp>
      <p:sp>
        <p:nvSpPr>
          <p:cNvPr id="169990" name="Rectangle 3"/>
          <p:cNvSpPr>
            <a:spLocks noGrp="1" noChangeArrowheads="1"/>
          </p:cNvSpPr>
          <p:nvPr>
            <p:ph type="body" idx="1"/>
          </p:nvPr>
        </p:nvSpPr>
        <p:spPr>
          <a:xfrm>
            <a:off x="304800" y="1447800"/>
            <a:ext cx="8382000" cy="4419600"/>
          </a:xfrm>
        </p:spPr>
        <p:txBody>
          <a:bodyPr/>
          <a:lstStyle/>
          <a:p>
            <a:pPr marL="0" indent="0" eaLnBrk="1" hangingPunct="1">
              <a:lnSpc>
                <a:spcPct val="80000"/>
              </a:lnSpc>
              <a:buFontTx/>
              <a:buNone/>
            </a:pPr>
            <a:r>
              <a:rPr lang="en-US" sz="1800" smtClean="0"/>
              <a:t>Refer to the </a:t>
            </a:r>
            <a:r>
              <a:rPr lang="en-US" sz="1800" b="1" i="1" smtClean="0"/>
              <a:t>Statistics_Allmarks.sav</a:t>
            </a:r>
            <a:r>
              <a:rPr lang="en-US" sz="1800" smtClean="0"/>
              <a:t> that you have created (</a:t>
            </a:r>
            <a:r>
              <a:rPr lang="en-US" sz="1800" b="1" smtClean="0"/>
              <a:t>Section 3.5).   </a:t>
            </a:r>
          </a:p>
          <a:p>
            <a:pPr marL="0" indent="0" eaLnBrk="1" hangingPunct="1">
              <a:lnSpc>
                <a:spcPct val="80000"/>
              </a:lnSpc>
              <a:buFontTx/>
              <a:buNone/>
            </a:pPr>
            <a:endParaRPr lang="en-US" sz="1800" b="1" smtClean="0"/>
          </a:p>
          <a:p>
            <a:pPr marL="0" indent="0" eaLnBrk="1" hangingPunct="1">
              <a:lnSpc>
                <a:spcPct val="80000"/>
              </a:lnSpc>
              <a:buFontTx/>
              <a:buNone/>
            </a:pPr>
            <a:r>
              <a:rPr lang="en-US" sz="2400" smtClean="0"/>
              <a:t>  1</a:t>
            </a:r>
            <a:r>
              <a:rPr lang="en-US" sz="2400" b="1" smtClean="0"/>
              <a:t>.   </a:t>
            </a:r>
            <a:r>
              <a:rPr lang="en-US" sz="2400" smtClean="0"/>
              <a:t>Compute total marks obtained by each student as follows: </a:t>
            </a:r>
            <a:endParaRPr lang="en-US" sz="2400" b="1" smtClean="0"/>
          </a:p>
          <a:p>
            <a:pPr marL="622300" lvl="1" indent="-266700" eaLnBrk="1" hangingPunct="1">
              <a:lnSpc>
                <a:spcPct val="105000"/>
              </a:lnSpc>
              <a:spcBef>
                <a:spcPct val="35000"/>
              </a:spcBef>
              <a:buFontTx/>
              <a:buNone/>
            </a:pPr>
            <a:r>
              <a:rPr lang="en-US" sz="1200" b="1" smtClean="0"/>
              <a:t>     </a:t>
            </a:r>
            <a:r>
              <a:rPr lang="en-US" sz="2400" i="1" smtClean="0"/>
              <a:t>MARKSTOT = 30% of the average test score  (MEANTEST)                     + 10% of assignment + quiz percentage score (ASSGQUIZ)  + 60% of final examination score (FINAL_EX</a:t>
            </a:r>
            <a:r>
              <a:rPr lang="en-US" sz="1800" i="1" smtClean="0"/>
              <a:t>)</a:t>
            </a:r>
          </a:p>
          <a:p>
            <a:pPr marL="1228725" lvl="2" indent="28575" eaLnBrk="1" hangingPunct="1">
              <a:lnSpc>
                <a:spcPct val="105000"/>
              </a:lnSpc>
              <a:spcBef>
                <a:spcPct val="35000"/>
              </a:spcBef>
              <a:buFontTx/>
              <a:buNone/>
            </a:pPr>
            <a:r>
              <a:rPr lang="en-US" sz="1400" b="1" i="1" smtClean="0"/>
              <a:t>   </a:t>
            </a:r>
            <a:r>
              <a:rPr lang="en-US" sz="2000" i="1" smtClean="0"/>
              <a:t>MEANTEST = MEAN(test1, test2, test3)</a:t>
            </a:r>
          </a:p>
          <a:p>
            <a:pPr marL="1228725" lvl="2" indent="28575" eaLnBrk="1" hangingPunct="1">
              <a:lnSpc>
                <a:spcPct val="105000"/>
              </a:lnSpc>
              <a:spcBef>
                <a:spcPct val="35000"/>
              </a:spcBef>
              <a:spcAft>
                <a:spcPct val="20000"/>
              </a:spcAft>
              <a:buFontTx/>
              <a:buNone/>
            </a:pPr>
            <a:r>
              <a:rPr lang="en-US" sz="2000" i="1" smtClean="0"/>
              <a:t> ASSGQUIZ   = SUM(assg1, assg2, assg3, kuiz1, kuiz2)/75*100</a:t>
            </a:r>
          </a:p>
          <a:p>
            <a:pPr marL="1228725" lvl="2" indent="28575" eaLnBrk="1" hangingPunct="1">
              <a:lnSpc>
                <a:spcPct val="105000"/>
              </a:lnSpc>
              <a:spcBef>
                <a:spcPct val="35000"/>
              </a:spcBef>
              <a:spcAft>
                <a:spcPct val="20000"/>
              </a:spcAft>
              <a:buFontTx/>
              <a:buNone/>
            </a:pPr>
            <a:r>
              <a:rPr lang="en-US" sz="2000" i="1" smtClean="0"/>
              <a:t>MARKSTOT  = 0.3*MEANTEST+0.1*ASSGQUIZ+0.6*FINAL_EX</a:t>
            </a:r>
          </a:p>
          <a:p>
            <a:pPr marL="0" indent="0" eaLnBrk="1" hangingPunct="1">
              <a:lnSpc>
                <a:spcPct val="85000"/>
              </a:lnSpc>
              <a:spcAft>
                <a:spcPct val="20000"/>
              </a:spcAft>
              <a:buFontTx/>
              <a:buNone/>
            </a:pPr>
            <a:endParaRPr lang="en-US" sz="2000" b="1" i="1" smtClean="0"/>
          </a:p>
          <a:p>
            <a:pPr marL="0" indent="0" eaLnBrk="1" hangingPunct="1">
              <a:lnSpc>
                <a:spcPct val="85000"/>
              </a:lnSpc>
              <a:spcAft>
                <a:spcPct val="20000"/>
              </a:spcAft>
              <a:buFontTx/>
              <a:buNone/>
            </a:pPr>
            <a:r>
              <a:rPr lang="en-US" sz="2400" b="1" i="1" smtClean="0"/>
              <a:t>Note: The total marks for Assignment and Quizzes = 75 </a:t>
            </a:r>
          </a:p>
        </p:txBody>
      </p:sp>
      <p:sp>
        <p:nvSpPr>
          <p:cNvPr id="169991" name="Text Box 5"/>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Date Placeholder 4"/>
          <p:cNvSpPr>
            <a:spLocks noGrp="1"/>
          </p:cNvSpPr>
          <p:nvPr>
            <p:ph type="dt" sz="quarter" idx="10"/>
          </p:nvPr>
        </p:nvSpPr>
        <p:spPr>
          <a:noFill/>
        </p:spPr>
        <p:txBody>
          <a:bodyPr/>
          <a:lstStyle/>
          <a:p>
            <a:r>
              <a:rPr lang="en-US"/>
              <a:t>2011</a:t>
            </a:r>
          </a:p>
        </p:txBody>
      </p:sp>
      <p:sp>
        <p:nvSpPr>
          <p:cNvPr id="171011" name="Footer Placeholder 5"/>
          <p:cNvSpPr>
            <a:spLocks noGrp="1"/>
          </p:cNvSpPr>
          <p:nvPr>
            <p:ph type="ftr" sz="quarter" idx="11"/>
          </p:nvPr>
        </p:nvSpPr>
        <p:spPr>
          <a:noFill/>
        </p:spPr>
        <p:txBody>
          <a:bodyPr/>
          <a:lstStyle/>
          <a:p>
            <a:r>
              <a:rPr lang="en-US" smtClean="0"/>
              <a:t>Rasimah Aripin</a:t>
            </a:r>
          </a:p>
        </p:txBody>
      </p:sp>
      <p:sp>
        <p:nvSpPr>
          <p:cNvPr id="171012" name="Slide Number Placeholder 6"/>
          <p:cNvSpPr>
            <a:spLocks noGrp="1"/>
          </p:cNvSpPr>
          <p:nvPr>
            <p:ph type="sldNum" sz="quarter" idx="12"/>
          </p:nvPr>
        </p:nvSpPr>
        <p:spPr>
          <a:noFill/>
        </p:spPr>
        <p:txBody>
          <a:bodyPr/>
          <a:lstStyle/>
          <a:p>
            <a:fld id="{51B6D3EC-70B1-4E4B-BD23-BDAF45F6BADE}" type="slidenum">
              <a:rPr lang="en-US" smtClean="0"/>
              <a:pPr/>
              <a:t>138</a:t>
            </a:fld>
            <a:endParaRPr lang="en-US" smtClean="0"/>
          </a:p>
        </p:txBody>
      </p:sp>
      <p:sp>
        <p:nvSpPr>
          <p:cNvPr id="171013" name="Rectangle 2"/>
          <p:cNvSpPr>
            <a:spLocks noGrp="1" noChangeArrowheads="1"/>
          </p:cNvSpPr>
          <p:nvPr>
            <p:ph type="title"/>
          </p:nvPr>
        </p:nvSpPr>
        <p:spPr>
          <a:xfrm>
            <a:off x="609600" y="685800"/>
            <a:ext cx="7772400" cy="685800"/>
          </a:xfrm>
          <a:ln>
            <a:solidFill>
              <a:schemeClr val="accent2"/>
            </a:solidFill>
          </a:ln>
        </p:spPr>
        <p:txBody>
          <a:bodyPr/>
          <a:lstStyle/>
          <a:p>
            <a:pPr eaLnBrk="1" hangingPunct="1"/>
            <a:r>
              <a:rPr lang="en-US" sz="3200" smtClean="0"/>
              <a:t>Class Exercise (Cont</a:t>
            </a:r>
            <a:r>
              <a:rPr lang="en-US" sz="3200" b="1" smtClean="0"/>
              <a:t>.)</a:t>
            </a:r>
          </a:p>
        </p:txBody>
      </p:sp>
      <p:sp>
        <p:nvSpPr>
          <p:cNvPr id="171014" name="Rectangle 3"/>
          <p:cNvSpPr>
            <a:spLocks noGrp="1" noChangeArrowheads="1"/>
          </p:cNvSpPr>
          <p:nvPr>
            <p:ph type="body" sz="half" idx="1"/>
          </p:nvPr>
        </p:nvSpPr>
        <p:spPr>
          <a:xfrm>
            <a:off x="1676400" y="2209800"/>
            <a:ext cx="5410200" cy="1752600"/>
          </a:xfrm>
        </p:spPr>
        <p:txBody>
          <a:bodyPr/>
          <a:lstStyle/>
          <a:p>
            <a:pPr marL="174625" indent="-174625" eaLnBrk="1" hangingPunct="1">
              <a:spcBef>
                <a:spcPct val="5000"/>
              </a:spcBef>
              <a:buFontTx/>
              <a:buNone/>
            </a:pPr>
            <a:r>
              <a:rPr lang="en-US" sz="2000" b="1" smtClean="0"/>
              <a:t>   </a:t>
            </a:r>
            <a:r>
              <a:rPr lang="en-US" sz="1800" b="1" smtClean="0"/>
              <a:t>	    </a:t>
            </a:r>
            <a:r>
              <a:rPr lang="en-US" sz="2000" b="1" smtClean="0"/>
              <a:t>&lt;40 	= F</a:t>
            </a:r>
          </a:p>
          <a:p>
            <a:pPr marL="174625" indent="-174625" eaLnBrk="1" hangingPunct="1">
              <a:spcBef>
                <a:spcPct val="5000"/>
              </a:spcBef>
              <a:buFontTx/>
              <a:buNone/>
            </a:pPr>
            <a:r>
              <a:rPr lang="en-US" sz="2000" b="1" smtClean="0"/>
              <a:t>		40-49 	= D</a:t>
            </a:r>
          </a:p>
          <a:p>
            <a:pPr marL="174625" indent="-174625" eaLnBrk="1" hangingPunct="1">
              <a:spcBef>
                <a:spcPct val="5000"/>
              </a:spcBef>
              <a:buFontTx/>
              <a:buNone/>
            </a:pPr>
            <a:r>
              <a:rPr lang="en-US" sz="2000" b="1" smtClean="0"/>
              <a:t>		50-64 	= C</a:t>
            </a:r>
          </a:p>
          <a:p>
            <a:pPr marL="174625" indent="-174625" eaLnBrk="1" hangingPunct="1">
              <a:spcBef>
                <a:spcPct val="5000"/>
              </a:spcBef>
              <a:buFontTx/>
              <a:buNone/>
            </a:pPr>
            <a:r>
              <a:rPr lang="en-US" sz="2000" b="1" smtClean="0"/>
              <a:t>  		65-74 	= B</a:t>
            </a:r>
          </a:p>
          <a:p>
            <a:pPr marL="174625" indent="-174625" eaLnBrk="1" hangingPunct="1">
              <a:spcBef>
                <a:spcPct val="5000"/>
              </a:spcBef>
              <a:buFontTx/>
              <a:buNone/>
            </a:pPr>
            <a:r>
              <a:rPr lang="en-US" sz="2000" b="1" smtClean="0"/>
              <a:t>75 and above 	= A</a:t>
            </a:r>
          </a:p>
          <a:p>
            <a:pPr marL="174625" indent="-174625" eaLnBrk="1" hangingPunct="1">
              <a:buFontTx/>
              <a:buNone/>
            </a:pPr>
            <a:r>
              <a:rPr lang="en-US" sz="2400" b="1" smtClean="0"/>
              <a:t>          </a:t>
            </a:r>
            <a:endParaRPr lang="en-US" sz="2400" b="1" i="1" smtClean="0"/>
          </a:p>
        </p:txBody>
      </p:sp>
      <p:sp>
        <p:nvSpPr>
          <p:cNvPr id="171015" name="Text Box 6"/>
          <p:cNvSpPr txBox="1">
            <a:spLocks noChangeArrowheads="1"/>
          </p:cNvSpPr>
          <p:nvPr/>
        </p:nvSpPr>
        <p:spPr bwMode="auto">
          <a:xfrm>
            <a:off x="685800" y="1447800"/>
            <a:ext cx="8001000" cy="822325"/>
          </a:xfrm>
          <a:prstGeom prst="rect">
            <a:avLst/>
          </a:prstGeom>
          <a:noFill/>
          <a:ln w="9525">
            <a:noFill/>
            <a:miter lim="800000"/>
            <a:headEnd/>
            <a:tailEnd/>
          </a:ln>
        </p:spPr>
        <p:txBody>
          <a:bodyPr>
            <a:spAutoFit/>
          </a:bodyPr>
          <a:lstStyle/>
          <a:p>
            <a:pPr marL="347663" indent="-347663"/>
            <a:r>
              <a:rPr lang="en-US" sz="2000" b="0" i="0"/>
              <a:t>2.    </a:t>
            </a:r>
            <a:r>
              <a:rPr lang="en-US" b="0" i="0"/>
              <a:t>Based on the total marks (MARKSTOT), assign grades (GRADE) as follows</a:t>
            </a:r>
            <a:endParaRPr lang="en-US" i="0"/>
          </a:p>
        </p:txBody>
      </p:sp>
      <p:sp>
        <p:nvSpPr>
          <p:cNvPr id="171016" name="Text Box 7"/>
          <p:cNvSpPr txBox="1">
            <a:spLocks noChangeArrowheads="1"/>
          </p:cNvSpPr>
          <p:nvPr/>
        </p:nvSpPr>
        <p:spPr bwMode="auto">
          <a:xfrm>
            <a:off x="762000" y="3962400"/>
            <a:ext cx="7772400" cy="1917700"/>
          </a:xfrm>
          <a:prstGeom prst="rect">
            <a:avLst/>
          </a:prstGeom>
          <a:noFill/>
          <a:ln w="9525">
            <a:noFill/>
            <a:miter lim="800000"/>
            <a:headEnd/>
            <a:tailEnd/>
          </a:ln>
        </p:spPr>
        <p:txBody>
          <a:bodyPr>
            <a:spAutoFit/>
          </a:bodyPr>
          <a:lstStyle/>
          <a:p>
            <a:pPr marL="231775" indent="-231775">
              <a:spcBef>
                <a:spcPct val="50000"/>
              </a:spcBef>
            </a:pPr>
            <a:r>
              <a:rPr lang="en-US" b="0" i="0"/>
              <a:t>3. Based on the variable GRADE, assign the status of the students (STATUS) as follows:</a:t>
            </a:r>
          </a:p>
          <a:p>
            <a:pPr marL="231775" indent="-231775">
              <a:spcBef>
                <a:spcPct val="50000"/>
              </a:spcBef>
            </a:pPr>
            <a:r>
              <a:rPr lang="en-US" b="0" i="0"/>
              <a:t>			A to C = </a:t>
            </a:r>
            <a:r>
              <a:rPr lang="en-US"/>
              <a:t>Pass</a:t>
            </a:r>
          </a:p>
          <a:p>
            <a:pPr marL="231775" indent="-231775">
              <a:spcBef>
                <a:spcPct val="50000"/>
              </a:spcBef>
            </a:pPr>
            <a:r>
              <a:rPr lang="en-US" b="0" i="0"/>
              <a:t>	                 	D to E = </a:t>
            </a:r>
            <a:r>
              <a:rPr lang="en-US"/>
              <a:t>Need to repeat</a:t>
            </a:r>
          </a:p>
        </p:txBody>
      </p:sp>
      <p:sp>
        <p:nvSpPr>
          <p:cNvPr id="171017" name="Text Box 9"/>
          <p:cNvSpPr txBox="1">
            <a:spLocks noChangeArrowheads="1"/>
          </p:cNvSpPr>
          <p:nvPr/>
        </p:nvSpPr>
        <p:spPr bwMode="auto">
          <a:xfrm>
            <a:off x="533400" y="228600"/>
            <a:ext cx="2819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3.9: Creating new variables</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ctrTitle"/>
          </p:nvPr>
        </p:nvSpPr>
        <p:spPr>
          <a:xfrm>
            <a:off x="762000" y="1600200"/>
            <a:ext cx="7772400" cy="1470025"/>
          </a:xfrm>
        </p:spPr>
        <p:txBody>
          <a:bodyPr/>
          <a:lstStyle/>
          <a:p>
            <a:pPr eaLnBrk="1" hangingPunct="1"/>
            <a:r>
              <a:rPr lang="en-US" sz="5400" b="1" smtClean="0"/>
              <a:t>SECTION II</a:t>
            </a:r>
          </a:p>
        </p:txBody>
      </p:sp>
      <p:sp>
        <p:nvSpPr>
          <p:cNvPr id="172035" name="Subtitle 2"/>
          <p:cNvSpPr>
            <a:spLocks noGrp="1"/>
          </p:cNvSpPr>
          <p:nvPr>
            <p:ph type="subTitle" idx="1"/>
          </p:nvPr>
        </p:nvSpPr>
        <p:spPr>
          <a:xfrm>
            <a:off x="1371600" y="3352800"/>
            <a:ext cx="6400800" cy="1752600"/>
          </a:xfrm>
        </p:spPr>
        <p:txBody>
          <a:bodyPr/>
          <a:lstStyle/>
          <a:p>
            <a:pPr eaLnBrk="1" hangingPunct="1"/>
            <a:r>
              <a:rPr lang="en-US" sz="4400" b="1" smtClean="0"/>
              <a:t>EXPLORATORY DATA ANALYSIS </a:t>
            </a:r>
            <a:endParaRPr lang="en-US" sz="4400" smtClean="0"/>
          </a:p>
        </p:txBody>
      </p:sp>
      <p:sp>
        <p:nvSpPr>
          <p:cNvPr id="172036" name="Date Placeholder 3"/>
          <p:cNvSpPr>
            <a:spLocks noGrp="1"/>
          </p:cNvSpPr>
          <p:nvPr>
            <p:ph type="dt" sz="quarter" idx="10"/>
          </p:nvPr>
        </p:nvSpPr>
        <p:spPr>
          <a:noFill/>
        </p:spPr>
        <p:txBody>
          <a:bodyPr/>
          <a:lstStyle/>
          <a:p>
            <a:r>
              <a:rPr lang="en-US"/>
              <a:t>2011</a:t>
            </a:r>
          </a:p>
        </p:txBody>
      </p:sp>
      <p:sp>
        <p:nvSpPr>
          <p:cNvPr id="172037" name="Footer Placeholder 4"/>
          <p:cNvSpPr>
            <a:spLocks noGrp="1"/>
          </p:cNvSpPr>
          <p:nvPr>
            <p:ph type="ftr" sz="quarter" idx="11"/>
          </p:nvPr>
        </p:nvSpPr>
        <p:spPr>
          <a:noFill/>
        </p:spPr>
        <p:txBody>
          <a:bodyPr/>
          <a:lstStyle/>
          <a:p>
            <a:r>
              <a:rPr lang="en-US" smtClean="0"/>
              <a:t>Rasimah Aripin</a:t>
            </a:r>
          </a:p>
        </p:txBody>
      </p:sp>
      <p:sp>
        <p:nvSpPr>
          <p:cNvPr id="172038" name="Slide Number Placeholder 5"/>
          <p:cNvSpPr>
            <a:spLocks noGrp="1"/>
          </p:cNvSpPr>
          <p:nvPr>
            <p:ph type="sldNum" sz="quarter" idx="12"/>
          </p:nvPr>
        </p:nvSpPr>
        <p:spPr>
          <a:noFill/>
        </p:spPr>
        <p:txBody>
          <a:bodyPr/>
          <a:lstStyle/>
          <a:p>
            <a:fld id="{114AD4BD-2507-4792-9916-61DCD0651AD1}" type="slidenum">
              <a:rPr lang="en-US" smtClean="0"/>
              <a:pPr/>
              <a:t>139</a:t>
            </a:fld>
            <a:endParaRPr lang="en-US" smtClean="0"/>
          </a:p>
        </p:txBody>
      </p:sp>
      <p:sp>
        <p:nvSpPr>
          <p:cNvPr id="172039" name="Text Box 6"/>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2"/>
          <p:cNvSpPr>
            <a:spLocks noGrp="1"/>
          </p:cNvSpPr>
          <p:nvPr>
            <p:ph type="ftr" sz="quarter" idx="11"/>
          </p:nvPr>
        </p:nvSpPr>
        <p:spPr>
          <a:noFill/>
        </p:spPr>
        <p:txBody>
          <a:bodyPr/>
          <a:lstStyle/>
          <a:p>
            <a:r>
              <a:rPr lang="en-US" smtClean="0"/>
              <a:t>Rasimah Aripin</a:t>
            </a:r>
          </a:p>
        </p:txBody>
      </p:sp>
      <p:sp>
        <p:nvSpPr>
          <p:cNvPr id="44035" name="Slide Number Placeholder 3"/>
          <p:cNvSpPr>
            <a:spLocks noGrp="1"/>
          </p:cNvSpPr>
          <p:nvPr>
            <p:ph type="sldNum" sz="quarter" idx="12"/>
          </p:nvPr>
        </p:nvSpPr>
        <p:spPr>
          <a:noFill/>
        </p:spPr>
        <p:txBody>
          <a:bodyPr/>
          <a:lstStyle/>
          <a:p>
            <a:fld id="{BA319553-3E8D-4D4B-95A8-A393352CA1AB}" type="slidenum">
              <a:rPr lang="en-US" smtClean="0"/>
              <a:pPr/>
              <a:t>14</a:t>
            </a:fld>
            <a:endParaRPr lang="en-US" smtClean="0"/>
          </a:p>
        </p:txBody>
      </p:sp>
      <p:sp>
        <p:nvSpPr>
          <p:cNvPr id="44036" name="Text Box 4"/>
          <p:cNvSpPr txBox="1">
            <a:spLocks noChangeArrowheads="1"/>
          </p:cNvSpPr>
          <p:nvPr/>
        </p:nvSpPr>
        <p:spPr bwMode="auto">
          <a:xfrm>
            <a:off x="457200" y="609600"/>
            <a:ext cx="7896225" cy="466725"/>
          </a:xfrm>
          <a:prstGeom prst="rect">
            <a:avLst/>
          </a:prstGeom>
          <a:noFill/>
          <a:ln w="9525">
            <a:solidFill>
              <a:schemeClr val="accent2"/>
            </a:solidFill>
            <a:miter lim="800000"/>
            <a:headEnd/>
            <a:tailEnd/>
          </a:ln>
        </p:spPr>
        <p:txBody>
          <a:bodyPr wrap="none">
            <a:spAutoFit/>
          </a:bodyPr>
          <a:lstStyle/>
          <a:p>
            <a:r>
              <a:rPr lang="en-US" b="0" i="0"/>
              <a:t>Variable View Sub-Window: To define variables for a data file</a:t>
            </a:r>
          </a:p>
        </p:txBody>
      </p:sp>
      <p:grpSp>
        <p:nvGrpSpPr>
          <p:cNvPr id="44037" name="Group 1038"/>
          <p:cNvGrpSpPr>
            <a:grpSpLocks/>
          </p:cNvGrpSpPr>
          <p:nvPr/>
        </p:nvGrpSpPr>
        <p:grpSpPr bwMode="auto">
          <a:xfrm>
            <a:off x="762000" y="1219200"/>
            <a:ext cx="7543800" cy="4876800"/>
            <a:chOff x="336" y="588"/>
            <a:chExt cx="4992" cy="3240"/>
          </a:xfrm>
        </p:grpSpPr>
        <p:pic>
          <p:nvPicPr>
            <p:cNvPr id="44041" name="Picture 3"/>
            <p:cNvPicPr>
              <a:picLocks noChangeAspect="1" noChangeArrowheads="1"/>
            </p:cNvPicPr>
            <p:nvPr/>
          </p:nvPicPr>
          <p:blipFill>
            <a:blip r:embed="rId3"/>
            <a:srcRect/>
            <a:stretch>
              <a:fillRect/>
            </a:stretch>
          </p:blipFill>
          <p:spPr bwMode="auto">
            <a:xfrm>
              <a:off x="336" y="588"/>
              <a:ext cx="4992" cy="3240"/>
            </a:xfrm>
            <a:prstGeom prst="rect">
              <a:avLst/>
            </a:prstGeom>
            <a:noFill/>
            <a:ln w="9525">
              <a:solidFill>
                <a:schemeClr val="tx1"/>
              </a:solidFill>
              <a:miter lim="800000"/>
              <a:headEnd/>
              <a:tailEnd/>
            </a:ln>
          </p:spPr>
        </p:pic>
        <p:sp>
          <p:nvSpPr>
            <p:cNvPr id="44042" name="Text Box 1034"/>
            <p:cNvSpPr txBox="1">
              <a:spLocks noChangeArrowheads="1"/>
            </p:cNvSpPr>
            <p:nvPr/>
          </p:nvSpPr>
          <p:spPr bwMode="auto">
            <a:xfrm>
              <a:off x="1056" y="1488"/>
              <a:ext cx="2208" cy="1284"/>
            </a:xfrm>
            <a:prstGeom prst="rect">
              <a:avLst/>
            </a:prstGeom>
            <a:solidFill>
              <a:schemeClr val="bg1"/>
            </a:solidFill>
            <a:ln w="12700">
              <a:solidFill>
                <a:schemeClr val="tx1"/>
              </a:solidFill>
              <a:miter lim="800000"/>
              <a:headEnd/>
              <a:tailEnd/>
            </a:ln>
          </p:spPr>
          <p:txBody>
            <a:bodyPr>
              <a:spAutoFit/>
            </a:bodyPr>
            <a:lstStyle/>
            <a:p>
              <a:pPr>
                <a:spcBef>
                  <a:spcPct val="50000"/>
                </a:spcBef>
              </a:pPr>
              <a:r>
                <a:rPr lang="en-US" sz="2000" i="0">
                  <a:latin typeface="Georgia" pitchFamily="18" charset="0"/>
                </a:rPr>
                <a:t>Name, Type of variables and width must be specified.  The other columns are usually optional  but in some cases are also necessary</a:t>
              </a:r>
            </a:p>
          </p:txBody>
        </p:sp>
        <p:sp>
          <p:nvSpPr>
            <p:cNvPr id="44043" name="Line 1035"/>
            <p:cNvSpPr>
              <a:spLocks noChangeShapeType="1"/>
            </p:cNvSpPr>
            <p:nvPr/>
          </p:nvSpPr>
          <p:spPr bwMode="auto">
            <a:xfrm flipH="1" flipV="1">
              <a:off x="960" y="1008"/>
              <a:ext cx="432" cy="480"/>
            </a:xfrm>
            <a:prstGeom prst="line">
              <a:avLst/>
            </a:prstGeom>
            <a:noFill/>
            <a:ln w="9525">
              <a:solidFill>
                <a:schemeClr val="tx1"/>
              </a:solidFill>
              <a:round/>
              <a:headEnd/>
              <a:tailEnd type="triangle" w="med" len="med"/>
            </a:ln>
          </p:spPr>
          <p:txBody>
            <a:bodyPr wrap="none"/>
            <a:lstStyle/>
            <a:p>
              <a:endParaRPr lang="en-US"/>
            </a:p>
          </p:txBody>
        </p:sp>
        <p:sp>
          <p:nvSpPr>
            <p:cNvPr id="44044" name="Line 1036"/>
            <p:cNvSpPr>
              <a:spLocks noChangeShapeType="1"/>
            </p:cNvSpPr>
            <p:nvPr/>
          </p:nvSpPr>
          <p:spPr bwMode="auto">
            <a:xfrm flipV="1">
              <a:off x="1440" y="1008"/>
              <a:ext cx="0" cy="480"/>
            </a:xfrm>
            <a:prstGeom prst="line">
              <a:avLst/>
            </a:prstGeom>
            <a:noFill/>
            <a:ln w="9525">
              <a:solidFill>
                <a:schemeClr val="tx1"/>
              </a:solidFill>
              <a:round/>
              <a:headEnd/>
              <a:tailEnd type="triangle" w="med" len="med"/>
            </a:ln>
          </p:spPr>
          <p:txBody>
            <a:bodyPr wrap="none"/>
            <a:lstStyle/>
            <a:p>
              <a:endParaRPr lang="en-US"/>
            </a:p>
          </p:txBody>
        </p:sp>
      </p:grpSp>
      <p:sp>
        <p:nvSpPr>
          <p:cNvPr id="44038" name="Text Box 1040"/>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2.1  Introduction to SPSS</a:t>
            </a:r>
          </a:p>
        </p:txBody>
      </p:sp>
      <p:sp>
        <p:nvSpPr>
          <p:cNvPr id="44039" name="Line 1041"/>
          <p:cNvSpPr>
            <a:spLocks noChangeShapeType="1"/>
          </p:cNvSpPr>
          <p:nvPr/>
        </p:nvSpPr>
        <p:spPr bwMode="auto">
          <a:xfrm flipV="1">
            <a:off x="2514600" y="1828800"/>
            <a:ext cx="533400" cy="685800"/>
          </a:xfrm>
          <a:prstGeom prst="line">
            <a:avLst/>
          </a:prstGeom>
          <a:noFill/>
          <a:ln w="9525">
            <a:solidFill>
              <a:schemeClr val="tx1"/>
            </a:solidFill>
            <a:round/>
            <a:headEnd/>
            <a:tailEnd type="triangle" w="med" len="med"/>
          </a:ln>
        </p:spPr>
        <p:txBody>
          <a:bodyPr wrap="none"/>
          <a:lstStyle/>
          <a:p>
            <a:endParaRPr lang="en-US"/>
          </a:p>
        </p:txBody>
      </p:sp>
      <p:sp>
        <p:nvSpPr>
          <p:cNvPr id="44040" name="Date Placeholder 12"/>
          <p:cNvSpPr>
            <a:spLocks noGrp="1"/>
          </p:cNvSpPr>
          <p:nvPr>
            <p:ph type="dt" sz="quarter" idx="10"/>
          </p:nvPr>
        </p:nvSpPr>
        <p:spPr>
          <a:noFill/>
        </p:spPr>
        <p:txBody>
          <a:bodyPr/>
          <a:lstStyle/>
          <a:p>
            <a:r>
              <a:rPr lang="en-US"/>
              <a:t>2011</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Date Placeholder 3"/>
          <p:cNvSpPr>
            <a:spLocks noGrp="1"/>
          </p:cNvSpPr>
          <p:nvPr>
            <p:ph type="dt" sz="quarter" idx="10"/>
          </p:nvPr>
        </p:nvSpPr>
        <p:spPr>
          <a:noFill/>
        </p:spPr>
        <p:txBody>
          <a:bodyPr/>
          <a:lstStyle/>
          <a:p>
            <a:r>
              <a:rPr lang="en-US"/>
              <a:t>2011</a:t>
            </a:r>
          </a:p>
        </p:txBody>
      </p:sp>
      <p:sp>
        <p:nvSpPr>
          <p:cNvPr id="173059" name="Footer Placeholder 4"/>
          <p:cNvSpPr>
            <a:spLocks noGrp="1"/>
          </p:cNvSpPr>
          <p:nvPr>
            <p:ph type="ftr" sz="quarter" idx="11"/>
          </p:nvPr>
        </p:nvSpPr>
        <p:spPr>
          <a:noFill/>
        </p:spPr>
        <p:txBody>
          <a:bodyPr/>
          <a:lstStyle/>
          <a:p>
            <a:r>
              <a:rPr lang="en-US" smtClean="0"/>
              <a:t>Rasimah Aripin</a:t>
            </a:r>
          </a:p>
        </p:txBody>
      </p:sp>
      <p:sp>
        <p:nvSpPr>
          <p:cNvPr id="173060" name="Slide Number Placeholder 5"/>
          <p:cNvSpPr>
            <a:spLocks noGrp="1"/>
          </p:cNvSpPr>
          <p:nvPr>
            <p:ph type="sldNum" sz="quarter" idx="12"/>
          </p:nvPr>
        </p:nvSpPr>
        <p:spPr>
          <a:noFill/>
        </p:spPr>
        <p:txBody>
          <a:bodyPr/>
          <a:lstStyle/>
          <a:p>
            <a:fld id="{F91D6E07-7274-42EC-8EF9-9AD4265DA3A0}" type="slidenum">
              <a:rPr lang="en-US" smtClean="0"/>
              <a:pPr/>
              <a:t>140</a:t>
            </a:fld>
            <a:endParaRPr lang="en-US" smtClean="0"/>
          </a:p>
        </p:txBody>
      </p:sp>
      <p:sp>
        <p:nvSpPr>
          <p:cNvPr id="173061" name="Rectangle 2"/>
          <p:cNvSpPr>
            <a:spLocks noGrp="1" noChangeArrowheads="1"/>
          </p:cNvSpPr>
          <p:nvPr>
            <p:ph type="body" idx="1"/>
          </p:nvPr>
        </p:nvSpPr>
        <p:spPr>
          <a:xfrm>
            <a:off x="533400" y="1524000"/>
            <a:ext cx="8153400" cy="4495800"/>
          </a:xfrm>
        </p:spPr>
        <p:txBody>
          <a:bodyPr/>
          <a:lstStyle/>
          <a:p>
            <a:pPr marL="623888" indent="-623888" eaLnBrk="1" hangingPunct="1">
              <a:buFont typeface="Wingdings" pitchFamily="2" charset="2"/>
              <a:buNone/>
              <a:tabLst>
                <a:tab pos="623888" algn="l"/>
              </a:tabLst>
            </a:pPr>
            <a:r>
              <a:rPr lang="en-US" sz="2800" smtClean="0">
                <a:cs typeface="Times New Roman" pitchFamily="18" charset="0"/>
              </a:rPr>
              <a:t>4.1: Introduction: Strategy for Data Analysis</a:t>
            </a:r>
          </a:p>
          <a:p>
            <a:pPr marL="623888" indent="-623888" eaLnBrk="1" hangingPunct="1">
              <a:buFont typeface="Wingdings" pitchFamily="2" charset="2"/>
              <a:buNone/>
              <a:tabLst>
                <a:tab pos="623888" algn="l"/>
              </a:tabLst>
            </a:pPr>
            <a:r>
              <a:rPr lang="en-US" sz="2800" smtClean="0">
                <a:cs typeface="Times New Roman" pitchFamily="18" charset="0"/>
              </a:rPr>
              <a:t>4.2: Presentation of Qualitative Variables </a:t>
            </a:r>
          </a:p>
          <a:p>
            <a:pPr marL="623888" indent="-623888" eaLnBrk="1" hangingPunct="1">
              <a:buFont typeface="Wingdings" pitchFamily="2" charset="2"/>
              <a:buNone/>
              <a:tabLst>
                <a:tab pos="623888" algn="l"/>
              </a:tabLst>
            </a:pPr>
            <a:r>
              <a:rPr lang="en-US" sz="2800" smtClean="0">
                <a:cs typeface="Times New Roman" pitchFamily="18" charset="0"/>
              </a:rPr>
              <a:t>4.3: Graphical presentation of Quantitative Variables</a:t>
            </a:r>
          </a:p>
          <a:p>
            <a:pPr marL="623888" indent="-623888" eaLnBrk="1" hangingPunct="1">
              <a:buFont typeface="Wingdings" pitchFamily="2" charset="2"/>
              <a:buNone/>
              <a:tabLst>
                <a:tab pos="623888" algn="l"/>
              </a:tabLst>
            </a:pPr>
            <a:r>
              <a:rPr lang="en-US" sz="2800" smtClean="0">
                <a:cs typeface="Times New Roman" pitchFamily="18" charset="0"/>
              </a:rPr>
              <a:t>4.4: Summary statistics: Measures of Central   Tendency, Variability and Location</a:t>
            </a:r>
          </a:p>
          <a:p>
            <a:pPr marL="623888" indent="-623888" eaLnBrk="1" hangingPunct="1">
              <a:buFontTx/>
              <a:buNone/>
              <a:tabLst>
                <a:tab pos="623888" algn="l"/>
              </a:tabLst>
            </a:pPr>
            <a:r>
              <a:rPr lang="en-US" sz="2800" smtClean="0">
                <a:cs typeface="Times New Roman" pitchFamily="18" charset="0"/>
              </a:rPr>
              <a:t>4.5: Reliability Test:  To Test the reliability of a construct/dimension</a:t>
            </a:r>
          </a:p>
          <a:p>
            <a:pPr marL="623888" indent="-623888" eaLnBrk="1" hangingPunct="1">
              <a:buFontTx/>
              <a:buNone/>
              <a:tabLst>
                <a:tab pos="623888" algn="l"/>
              </a:tabLst>
            </a:pPr>
            <a:r>
              <a:rPr lang="en-US" sz="2800" smtClean="0">
                <a:cs typeface="Times New Roman" pitchFamily="18" charset="0"/>
              </a:rPr>
              <a:t>4.6: Factor Analysis: To Identify Multi-dimensional Constructs from a Group of Variables</a:t>
            </a:r>
          </a:p>
        </p:txBody>
      </p:sp>
      <p:sp>
        <p:nvSpPr>
          <p:cNvPr id="173062" name="Rectangle 4"/>
          <p:cNvSpPr>
            <a:spLocks noGrp="1" noChangeArrowheads="1"/>
          </p:cNvSpPr>
          <p:nvPr>
            <p:ph type="title"/>
          </p:nvPr>
        </p:nvSpPr>
        <p:spPr>
          <a:xfrm>
            <a:off x="533400" y="609600"/>
            <a:ext cx="8077200" cy="838200"/>
          </a:xfrm>
          <a:ln>
            <a:solidFill>
              <a:schemeClr val="tx1"/>
            </a:solidFill>
          </a:ln>
        </p:spPr>
        <p:txBody>
          <a:bodyPr/>
          <a:lstStyle/>
          <a:p>
            <a:pPr eaLnBrk="1" hangingPunct="1"/>
            <a:r>
              <a:rPr lang="en-US" sz="3600" b="1" smtClean="0">
                <a:solidFill>
                  <a:schemeClr val="tx1"/>
                </a:solidFill>
              </a:rPr>
              <a:t>Chapter 4: Exploratory Data Analysis</a:t>
            </a:r>
          </a:p>
        </p:txBody>
      </p:sp>
      <p:sp>
        <p:nvSpPr>
          <p:cNvPr id="173063" name="Text Box 6"/>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Date Placeholder 2"/>
          <p:cNvSpPr>
            <a:spLocks noGrp="1"/>
          </p:cNvSpPr>
          <p:nvPr>
            <p:ph type="dt" sz="quarter" idx="10"/>
          </p:nvPr>
        </p:nvSpPr>
        <p:spPr>
          <a:noFill/>
        </p:spPr>
        <p:txBody>
          <a:bodyPr/>
          <a:lstStyle/>
          <a:p>
            <a:r>
              <a:rPr lang="en-US"/>
              <a:t>2011</a:t>
            </a:r>
          </a:p>
        </p:txBody>
      </p:sp>
      <p:sp>
        <p:nvSpPr>
          <p:cNvPr id="174083" name="Footer Placeholder 3"/>
          <p:cNvSpPr>
            <a:spLocks noGrp="1"/>
          </p:cNvSpPr>
          <p:nvPr>
            <p:ph type="ftr" sz="quarter" idx="11"/>
          </p:nvPr>
        </p:nvSpPr>
        <p:spPr>
          <a:noFill/>
        </p:spPr>
        <p:txBody>
          <a:bodyPr/>
          <a:lstStyle/>
          <a:p>
            <a:r>
              <a:rPr lang="en-US" smtClean="0"/>
              <a:t>Rasimah Aripin</a:t>
            </a:r>
          </a:p>
        </p:txBody>
      </p:sp>
      <p:sp>
        <p:nvSpPr>
          <p:cNvPr id="174084" name="Slide Number Placeholder 4"/>
          <p:cNvSpPr>
            <a:spLocks noGrp="1"/>
          </p:cNvSpPr>
          <p:nvPr>
            <p:ph type="sldNum" sz="quarter" idx="12"/>
          </p:nvPr>
        </p:nvSpPr>
        <p:spPr>
          <a:noFill/>
        </p:spPr>
        <p:txBody>
          <a:bodyPr/>
          <a:lstStyle/>
          <a:p>
            <a:fld id="{E88C65CB-B3AB-410A-A6B2-F26E7BF8E8DC}" type="slidenum">
              <a:rPr lang="en-US" smtClean="0"/>
              <a:pPr/>
              <a:t>141</a:t>
            </a:fld>
            <a:endParaRPr lang="en-US" smtClean="0"/>
          </a:p>
        </p:txBody>
      </p:sp>
      <p:sp>
        <p:nvSpPr>
          <p:cNvPr id="174085" name="Rectangle 2"/>
          <p:cNvSpPr>
            <a:spLocks noGrp="1" noChangeArrowheads="1"/>
          </p:cNvSpPr>
          <p:nvPr>
            <p:ph type="title"/>
          </p:nvPr>
        </p:nvSpPr>
        <p:spPr>
          <a:xfrm>
            <a:off x="1066800" y="685800"/>
            <a:ext cx="6172200" cy="514350"/>
          </a:xfrm>
          <a:noFill/>
          <a:ln w="57150">
            <a:solidFill>
              <a:schemeClr val="accent2"/>
            </a:solidFill>
          </a:ln>
        </p:spPr>
        <p:txBody>
          <a:bodyPr lIns="92075" tIns="46038" rIns="92075" bIns="46038"/>
          <a:lstStyle/>
          <a:p>
            <a:pPr eaLnBrk="1" hangingPunct="1"/>
            <a:r>
              <a:rPr lang="en-US" sz="3200" smtClean="0">
                <a:solidFill>
                  <a:schemeClr val="tx1"/>
                </a:solidFill>
              </a:rPr>
              <a:t>4.1:  Strategy for Data Analysis</a:t>
            </a:r>
            <a:endParaRPr lang="en-US" sz="3200" smtClean="0"/>
          </a:p>
        </p:txBody>
      </p:sp>
      <p:sp>
        <p:nvSpPr>
          <p:cNvPr id="63494" name="Rectangle 6"/>
          <p:cNvSpPr>
            <a:spLocks noChangeArrowheads="1"/>
          </p:cNvSpPr>
          <p:nvPr/>
        </p:nvSpPr>
        <p:spPr bwMode="auto">
          <a:xfrm>
            <a:off x="3733800" y="4038600"/>
            <a:ext cx="1938338" cy="838200"/>
          </a:xfrm>
          <a:prstGeom prst="rect">
            <a:avLst/>
          </a:prstGeom>
          <a:ln w="57150">
            <a:prstDash val="sysDash"/>
            <a:headEnd/>
            <a:tailEnd/>
          </a:ln>
        </p:spPr>
        <p:style>
          <a:lnRef idx="2">
            <a:schemeClr val="accent1"/>
          </a:lnRef>
          <a:fillRef idx="1">
            <a:schemeClr val="lt1"/>
          </a:fillRef>
          <a:effectRef idx="0">
            <a:schemeClr val="accent1"/>
          </a:effectRef>
          <a:fontRef idx="minor">
            <a:schemeClr val="dk1"/>
          </a:fontRef>
        </p:style>
        <p:txBody>
          <a:bodyPr lIns="92075" tIns="46038" rIns="92075" bIns="46038">
            <a:spAutoFit/>
          </a:bodyPr>
          <a:lstStyle/>
          <a:p>
            <a:pPr algn="ctr" eaLnBrk="0" hangingPunct="0">
              <a:defRPr/>
            </a:pPr>
            <a:r>
              <a:rPr lang="en-US" sz="1600" i="0"/>
              <a:t>HYPOTHESIS</a:t>
            </a:r>
          </a:p>
          <a:p>
            <a:pPr algn="ctr" eaLnBrk="0" hangingPunct="0">
              <a:defRPr/>
            </a:pPr>
            <a:r>
              <a:rPr lang="en-US" sz="1600" i="0"/>
              <a:t>TESTING/</a:t>
            </a:r>
          </a:p>
          <a:p>
            <a:pPr algn="ctr" eaLnBrk="0" hangingPunct="0">
              <a:defRPr/>
            </a:pPr>
            <a:r>
              <a:rPr lang="en-US" sz="1600" i="0"/>
              <a:t>MODELLING</a:t>
            </a:r>
            <a:endParaRPr lang="en-US" sz="1400" b="0" i="0"/>
          </a:p>
        </p:txBody>
      </p:sp>
      <p:sp>
        <p:nvSpPr>
          <p:cNvPr id="63503" name="Text Box 15"/>
          <p:cNvSpPr txBox="1">
            <a:spLocks noChangeArrowheads="1"/>
          </p:cNvSpPr>
          <p:nvPr/>
        </p:nvSpPr>
        <p:spPr bwMode="auto">
          <a:xfrm>
            <a:off x="6629400" y="1600200"/>
            <a:ext cx="2209800" cy="400050"/>
          </a:xfrm>
          <a:prstGeom prst="rect">
            <a:avLst/>
          </a:prstGeom>
          <a:noFill/>
          <a:ln w="57150">
            <a:noFill/>
            <a:miter lim="800000"/>
            <a:headEnd type="none" w="sm" len="sm"/>
            <a:tailEnd type="none" w="sm" len="sm"/>
          </a:ln>
          <a:effectLst/>
        </p:spPr>
        <p:txBody>
          <a:bodyPr>
            <a:spAutoFit/>
          </a:bodyPr>
          <a:lstStyle/>
          <a:p>
            <a:pPr algn="ctr" eaLnBrk="0" hangingPunct="0">
              <a:defRPr/>
            </a:pPr>
            <a:r>
              <a:rPr lang="en-US" sz="2000" i="0" dirty="0">
                <a:solidFill>
                  <a:srgbClr val="0066FF"/>
                </a:solidFill>
                <a:latin typeface="+mj-lt"/>
              </a:rPr>
              <a:t>QUANTITATIVE</a:t>
            </a:r>
            <a:endParaRPr lang="en-US" i="0" dirty="0">
              <a:solidFill>
                <a:srgbClr val="0066FF"/>
              </a:solidFill>
              <a:latin typeface="+mj-lt"/>
            </a:endParaRPr>
          </a:p>
        </p:txBody>
      </p:sp>
      <p:sp>
        <p:nvSpPr>
          <p:cNvPr id="174088" name="Text Box 32"/>
          <p:cNvSpPr txBox="1">
            <a:spLocks noChangeArrowheads="1"/>
          </p:cNvSpPr>
          <p:nvPr/>
        </p:nvSpPr>
        <p:spPr bwMode="auto">
          <a:xfrm>
            <a:off x="8001000" y="1219200"/>
            <a:ext cx="1143000" cy="304800"/>
          </a:xfrm>
          <a:prstGeom prst="rect">
            <a:avLst/>
          </a:prstGeom>
          <a:noFill/>
          <a:ln w="9525">
            <a:noFill/>
            <a:miter lim="800000"/>
            <a:headEnd/>
            <a:tailEnd/>
          </a:ln>
        </p:spPr>
        <p:txBody>
          <a:bodyPr>
            <a:spAutoFit/>
          </a:bodyPr>
          <a:lstStyle/>
          <a:p>
            <a:pPr algn="ctr">
              <a:spcBef>
                <a:spcPct val="50000"/>
              </a:spcBef>
            </a:pPr>
            <a:r>
              <a:rPr lang="en-US" sz="1400" b="0" i="0">
                <a:latin typeface="Tahoma" pitchFamily="34" charset="0"/>
              </a:rPr>
              <a:t>Inference</a:t>
            </a:r>
          </a:p>
        </p:txBody>
      </p:sp>
      <p:sp>
        <p:nvSpPr>
          <p:cNvPr id="174089" name="Text Box 34"/>
          <p:cNvSpPr txBox="1">
            <a:spLocks noChangeArrowheads="1"/>
          </p:cNvSpPr>
          <p:nvPr/>
        </p:nvSpPr>
        <p:spPr bwMode="auto">
          <a:xfrm>
            <a:off x="8001000" y="914400"/>
            <a:ext cx="1143000" cy="304800"/>
          </a:xfrm>
          <a:prstGeom prst="rect">
            <a:avLst/>
          </a:prstGeom>
          <a:noFill/>
          <a:ln w="9525">
            <a:noFill/>
            <a:miter lim="800000"/>
            <a:headEnd/>
            <a:tailEnd/>
          </a:ln>
        </p:spPr>
        <p:txBody>
          <a:bodyPr>
            <a:spAutoFit/>
          </a:bodyPr>
          <a:lstStyle/>
          <a:p>
            <a:pPr algn="ctr">
              <a:spcBef>
                <a:spcPct val="50000"/>
              </a:spcBef>
            </a:pPr>
            <a:r>
              <a:rPr lang="en-US" sz="1400" b="0" i="0">
                <a:latin typeface="Tahoma" pitchFamily="34" charset="0"/>
              </a:rPr>
              <a:t>Exploratory</a:t>
            </a:r>
          </a:p>
        </p:txBody>
      </p:sp>
      <p:sp>
        <p:nvSpPr>
          <p:cNvPr id="174090" name="Line 1029"/>
          <p:cNvSpPr>
            <a:spLocks noChangeShapeType="1"/>
          </p:cNvSpPr>
          <p:nvPr/>
        </p:nvSpPr>
        <p:spPr bwMode="auto">
          <a:xfrm>
            <a:off x="0" y="6172200"/>
            <a:ext cx="9144000" cy="0"/>
          </a:xfrm>
          <a:prstGeom prst="line">
            <a:avLst/>
          </a:prstGeom>
          <a:noFill/>
          <a:ln w="44450">
            <a:solidFill>
              <a:srgbClr val="800080"/>
            </a:solidFill>
            <a:round/>
            <a:headEnd/>
            <a:tailEnd/>
          </a:ln>
        </p:spPr>
        <p:txBody>
          <a:bodyPr wrap="none"/>
          <a:lstStyle/>
          <a:p>
            <a:endParaRPr lang="en-US"/>
          </a:p>
        </p:txBody>
      </p:sp>
      <p:sp>
        <p:nvSpPr>
          <p:cNvPr id="63498" name="Rectangle 10"/>
          <p:cNvSpPr>
            <a:spLocks noChangeArrowheads="1"/>
          </p:cNvSpPr>
          <p:nvPr/>
        </p:nvSpPr>
        <p:spPr bwMode="auto">
          <a:xfrm>
            <a:off x="381000" y="3657600"/>
            <a:ext cx="2463800" cy="1201738"/>
          </a:xfrm>
          <a:prstGeom prst="rect">
            <a:avLst/>
          </a:prstGeom>
          <a:ln w="57150">
            <a:headEnd/>
            <a:tailEnd/>
          </a:ln>
        </p:spPr>
        <p:style>
          <a:lnRef idx="2">
            <a:schemeClr val="accent2"/>
          </a:lnRef>
          <a:fillRef idx="1">
            <a:schemeClr val="lt1"/>
          </a:fillRef>
          <a:effectRef idx="0">
            <a:schemeClr val="accent2"/>
          </a:effectRef>
          <a:fontRef idx="minor">
            <a:schemeClr val="dk1"/>
          </a:fontRef>
        </p:style>
        <p:txBody>
          <a:bodyPr lIns="92075" tIns="46038" rIns="92075" bIns="46038">
            <a:spAutoFit/>
          </a:bodyPr>
          <a:lstStyle/>
          <a:p>
            <a:pPr algn="ctr" eaLnBrk="0" hangingPunct="0">
              <a:defRPr/>
            </a:pPr>
            <a:r>
              <a:rPr lang="en-US" sz="1800" i="0" dirty="0"/>
              <a:t>Cross-tabulation,  nonparametric measures of association</a:t>
            </a:r>
            <a:endParaRPr lang="en-US" sz="1800" b="0" i="0" dirty="0"/>
          </a:p>
        </p:txBody>
      </p:sp>
      <p:sp>
        <p:nvSpPr>
          <p:cNvPr id="63502" name="Text Box 14"/>
          <p:cNvSpPr txBox="1">
            <a:spLocks noChangeArrowheads="1"/>
          </p:cNvSpPr>
          <p:nvPr/>
        </p:nvSpPr>
        <p:spPr bwMode="auto">
          <a:xfrm>
            <a:off x="609600" y="5105400"/>
            <a:ext cx="2019300" cy="925513"/>
          </a:xfrm>
          <a:prstGeom prst="rect">
            <a:avLst/>
          </a:prstGeom>
          <a:ln w="57150">
            <a:solidFill>
              <a:schemeClr val="accent1"/>
            </a:solidFill>
            <a:prstDash val="sysDash"/>
            <a:headEnd/>
            <a:tailEnd/>
          </a:ln>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en-US" sz="1800" i="0">
                <a:latin typeface="Georgia" pitchFamily="18" charset="0"/>
              </a:rPr>
              <a:t>Non Parametric</a:t>
            </a:r>
          </a:p>
          <a:p>
            <a:pPr algn="ctr" eaLnBrk="0" hangingPunct="0">
              <a:defRPr/>
            </a:pPr>
            <a:r>
              <a:rPr lang="en-US" sz="1800" i="0">
                <a:latin typeface="Georgia" pitchFamily="18" charset="0"/>
              </a:rPr>
              <a:t>Methods</a:t>
            </a:r>
          </a:p>
        </p:txBody>
      </p:sp>
      <p:sp>
        <p:nvSpPr>
          <p:cNvPr id="174093" name="AutoShape 30"/>
          <p:cNvSpPr>
            <a:spLocks noChangeArrowheads="1"/>
          </p:cNvSpPr>
          <p:nvPr/>
        </p:nvSpPr>
        <p:spPr bwMode="auto">
          <a:xfrm>
            <a:off x="4648200" y="3733800"/>
            <a:ext cx="76200" cy="228600"/>
          </a:xfrm>
          <a:prstGeom prst="downArrow">
            <a:avLst>
              <a:gd name="adj1" fmla="val 50000"/>
              <a:gd name="adj2" fmla="val 7500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63504" name="Rectangle 16"/>
          <p:cNvSpPr>
            <a:spLocks noChangeArrowheads="1"/>
          </p:cNvSpPr>
          <p:nvPr/>
        </p:nvSpPr>
        <p:spPr bwMode="auto">
          <a:xfrm>
            <a:off x="3886200" y="5181600"/>
            <a:ext cx="1968500" cy="838200"/>
          </a:xfrm>
          <a:prstGeom prst="rect">
            <a:avLst/>
          </a:prstGeom>
          <a:ln w="57150">
            <a:prstDash val="sysDash"/>
            <a:headEnd/>
            <a:tailEnd/>
          </a:ln>
        </p:spPr>
        <p:style>
          <a:lnRef idx="2">
            <a:schemeClr val="accent1"/>
          </a:lnRef>
          <a:fillRef idx="1">
            <a:schemeClr val="lt1"/>
          </a:fillRef>
          <a:effectRef idx="0">
            <a:schemeClr val="accent1"/>
          </a:effectRef>
          <a:fontRef idx="minor">
            <a:schemeClr val="dk1"/>
          </a:fontRef>
        </p:style>
        <p:txBody>
          <a:bodyPr lIns="92075" tIns="46038" rIns="92075" bIns="46038">
            <a:spAutoFit/>
          </a:bodyPr>
          <a:lstStyle/>
          <a:p>
            <a:pPr algn="ctr" eaLnBrk="0" hangingPunct="0">
              <a:defRPr/>
            </a:pPr>
            <a:r>
              <a:rPr lang="en-US" sz="1600" i="0" dirty="0"/>
              <a:t>ESTIMATION,</a:t>
            </a:r>
          </a:p>
          <a:p>
            <a:pPr algn="ctr" eaLnBrk="0" hangingPunct="0">
              <a:defRPr/>
            </a:pPr>
            <a:r>
              <a:rPr lang="en-US" sz="1600" i="0" dirty="0"/>
              <a:t>PREDICTION,</a:t>
            </a:r>
          </a:p>
          <a:p>
            <a:pPr algn="ctr" eaLnBrk="0" hangingPunct="0">
              <a:defRPr/>
            </a:pPr>
            <a:r>
              <a:rPr lang="en-US" sz="1600" i="0" dirty="0"/>
              <a:t>FORECASTING</a:t>
            </a:r>
          </a:p>
        </p:txBody>
      </p:sp>
      <p:sp>
        <p:nvSpPr>
          <p:cNvPr id="63491" name="Rectangle 3"/>
          <p:cNvSpPr>
            <a:spLocks noChangeArrowheads="1"/>
          </p:cNvSpPr>
          <p:nvPr/>
        </p:nvSpPr>
        <p:spPr bwMode="auto">
          <a:xfrm>
            <a:off x="3429000" y="1219200"/>
            <a:ext cx="2806700" cy="88265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2075" tIns="46038" rIns="92075" bIns="46038">
            <a:spAutoFit/>
          </a:bodyPr>
          <a:lstStyle/>
          <a:p>
            <a:pPr algn="ctr" eaLnBrk="0" hangingPunct="0">
              <a:defRPr/>
            </a:pPr>
            <a:r>
              <a:rPr lang="en-US" sz="1600" i="0" dirty="0"/>
              <a:t>FREQUENCY</a:t>
            </a:r>
          </a:p>
          <a:p>
            <a:pPr algn="ctr" eaLnBrk="0" hangingPunct="0">
              <a:defRPr/>
            </a:pPr>
            <a:r>
              <a:rPr lang="en-US" sz="1600" i="0" dirty="0"/>
              <a:t>DISTRIBUTION</a:t>
            </a:r>
          </a:p>
          <a:p>
            <a:pPr algn="ctr" eaLnBrk="0" hangingPunct="0">
              <a:defRPr/>
            </a:pPr>
            <a:r>
              <a:rPr lang="en-US" sz="1600" i="0" dirty="0"/>
              <a:t>FOR EVERY VARIABLE</a:t>
            </a:r>
            <a:endParaRPr lang="en-US" sz="1400" b="0" i="0" dirty="0">
              <a:solidFill>
                <a:schemeClr val="tx2"/>
              </a:solidFill>
            </a:endParaRPr>
          </a:p>
        </p:txBody>
      </p:sp>
      <p:sp>
        <p:nvSpPr>
          <p:cNvPr id="63492" name="Rectangle 4"/>
          <p:cNvSpPr>
            <a:spLocks noChangeArrowheads="1"/>
          </p:cNvSpPr>
          <p:nvPr/>
        </p:nvSpPr>
        <p:spPr bwMode="auto">
          <a:xfrm>
            <a:off x="3586163" y="2286000"/>
            <a:ext cx="2438400" cy="59372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2075" tIns="46038" rIns="92075" bIns="46038">
            <a:spAutoFit/>
          </a:bodyPr>
          <a:lstStyle/>
          <a:p>
            <a:pPr algn="ctr" eaLnBrk="0" hangingPunct="0">
              <a:defRPr/>
            </a:pPr>
            <a:r>
              <a:rPr lang="en-US" sz="1600" i="0" dirty="0"/>
              <a:t>DESCRIPTIVE</a:t>
            </a:r>
          </a:p>
          <a:p>
            <a:pPr algn="ctr" eaLnBrk="0" hangingPunct="0">
              <a:defRPr/>
            </a:pPr>
            <a:r>
              <a:rPr lang="en-US" sz="1600" i="0" dirty="0"/>
              <a:t>STATISTICS/CHARTS</a:t>
            </a:r>
            <a:endParaRPr lang="en-US" sz="1400" b="0" i="0" dirty="0">
              <a:solidFill>
                <a:schemeClr val="tx2"/>
              </a:solidFill>
            </a:endParaRPr>
          </a:p>
        </p:txBody>
      </p:sp>
      <p:sp>
        <p:nvSpPr>
          <p:cNvPr id="63493" name="Rectangle 5"/>
          <p:cNvSpPr>
            <a:spLocks noChangeArrowheads="1"/>
          </p:cNvSpPr>
          <p:nvPr/>
        </p:nvSpPr>
        <p:spPr bwMode="auto">
          <a:xfrm>
            <a:off x="3810000" y="3200400"/>
            <a:ext cx="2133600" cy="59372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2075" tIns="46038" rIns="92075" bIns="46038">
            <a:spAutoFit/>
          </a:bodyPr>
          <a:lstStyle/>
          <a:p>
            <a:pPr algn="ctr" eaLnBrk="0" hangingPunct="0">
              <a:defRPr/>
            </a:pPr>
            <a:r>
              <a:rPr lang="en-US" sz="1600" i="0" dirty="0"/>
              <a:t>MEASURES OF </a:t>
            </a:r>
          </a:p>
          <a:p>
            <a:pPr algn="ctr" eaLnBrk="0" hangingPunct="0">
              <a:defRPr/>
            </a:pPr>
            <a:r>
              <a:rPr lang="en-US" sz="1600" i="0" dirty="0"/>
              <a:t>ASSOCIATION</a:t>
            </a:r>
            <a:endParaRPr lang="en-US" sz="1400" b="0" i="0" dirty="0">
              <a:solidFill>
                <a:schemeClr val="tx2"/>
              </a:solidFill>
            </a:endParaRPr>
          </a:p>
        </p:txBody>
      </p:sp>
      <p:sp>
        <p:nvSpPr>
          <p:cNvPr id="63495" name="Rectangle 7"/>
          <p:cNvSpPr>
            <a:spLocks noChangeArrowheads="1"/>
          </p:cNvSpPr>
          <p:nvPr/>
        </p:nvSpPr>
        <p:spPr bwMode="auto">
          <a:xfrm>
            <a:off x="6938963" y="2286000"/>
            <a:ext cx="1824037" cy="120173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2075" tIns="46038" rIns="92075" bIns="46038">
            <a:spAutoFit/>
          </a:bodyPr>
          <a:lstStyle/>
          <a:p>
            <a:pPr algn="ctr" eaLnBrk="0" hangingPunct="0">
              <a:defRPr/>
            </a:pPr>
            <a:r>
              <a:rPr lang="en-US" sz="1800" i="0" dirty="0"/>
              <a:t>Mean, median, variance, graphs, and many more</a:t>
            </a:r>
            <a:endParaRPr lang="en-US" sz="1800" i="0" dirty="0">
              <a:solidFill>
                <a:schemeClr val="tx2"/>
              </a:solidFill>
            </a:endParaRPr>
          </a:p>
        </p:txBody>
      </p:sp>
      <p:sp>
        <p:nvSpPr>
          <p:cNvPr id="63496" name="Rectangle 8"/>
          <p:cNvSpPr>
            <a:spLocks noChangeArrowheads="1"/>
          </p:cNvSpPr>
          <p:nvPr/>
        </p:nvSpPr>
        <p:spPr bwMode="auto">
          <a:xfrm>
            <a:off x="6934200" y="3657600"/>
            <a:ext cx="1824038" cy="6477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2075" tIns="46038" rIns="92075" bIns="46038">
            <a:spAutoFit/>
          </a:bodyPr>
          <a:lstStyle/>
          <a:p>
            <a:pPr algn="ctr" eaLnBrk="0" hangingPunct="0">
              <a:defRPr/>
            </a:pPr>
            <a:r>
              <a:rPr lang="en-US" sz="1800" i="0" dirty="0"/>
              <a:t>Correlation Analysis</a:t>
            </a:r>
          </a:p>
        </p:txBody>
      </p:sp>
      <p:sp>
        <p:nvSpPr>
          <p:cNvPr id="63497" name="Rectangle 9"/>
          <p:cNvSpPr>
            <a:spLocks noChangeArrowheads="1"/>
          </p:cNvSpPr>
          <p:nvPr/>
        </p:nvSpPr>
        <p:spPr bwMode="auto">
          <a:xfrm>
            <a:off x="381000" y="2209800"/>
            <a:ext cx="2436813" cy="1201738"/>
          </a:xfrm>
          <a:prstGeom prst="rect">
            <a:avLst/>
          </a:prstGeom>
          <a:ln w="38100">
            <a:headEnd/>
            <a:tailEnd/>
          </a:ln>
        </p:spPr>
        <p:style>
          <a:lnRef idx="2">
            <a:schemeClr val="accent2"/>
          </a:lnRef>
          <a:fillRef idx="1">
            <a:schemeClr val="lt1"/>
          </a:fillRef>
          <a:effectRef idx="0">
            <a:schemeClr val="accent2"/>
          </a:effectRef>
          <a:fontRef idx="minor">
            <a:schemeClr val="dk1"/>
          </a:fontRef>
        </p:style>
        <p:txBody>
          <a:bodyPr lIns="92075" tIns="46038" rIns="92075" bIns="46038">
            <a:spAutoFit/>
          </a:bodyPr>
          <a:lstStyle/>
          <a:p>
            <a:pPr algn="ctr" eaLnBrk="0" hangingPunct="0">
              <a:defRPr/>
            </a:pPr>
            <a:r>
              <a:rPr lang="en-US" sz="1800" i="0" dirty="0">
                <a:solidFill>
                  <a:schemeClr val="tx1"/>
                </a:solidFill>
              </a:rPr>
              <a:t>Percentage, mode, median, charts and tables (No measure for Variation)</a:t>
            </a:r>
          </a:p>
        </p:txBody>
      </p:sp>
      <p:sp>
        <p:nvSpPr>
          <p:cNvPr id="63499" name="Oval 11"/>
          <p:cNvSpPr>
            <a:spLocks noChangeArrowheads="1"/>
          </p:cNvSpPr>
          <p:nvPr/>
        </p:nvSpPr>
        <p:spPr bwMode="auto">
          <a:xfrm>
            <a:off x="762000" y="1295400"/>
            <a:ext cx="1905000" cy="762000"/>
          </a:xfrm>
          <a:prstGeom prst="ellipse">
            <a:avLst/>
          </a:prstGeom>
          <a:noFill/>
          <a:ln w="57150">
            <a:solidFill>
              <a:schemeClr val="tx2"/>
            </a:solidFill>
            <a:round/>
            <a:headEnd/>
            <a:tailEnd/>
          </a:ln>
          <a:effectLst/>
        </p:spPr>
        <p:txBody>
          <a:bodyPr wrap="none" anchor="ctr"/>
          <a:lstStyle/>
          <a:p>
            <a:pPr algn="ctr" eaLnBrk="0" hangingPunct="0">
              <a:defRPr/>
            </a:pPr>
            <a:r>
              <a:rPr lang="en-US" sz="2000" i="0" dirty="0">
                <a:solidFill>
                  <a:srgbClr val="0066FF"/>
                </a:solidFill>
                <a:latin typeface="+mn-lt"/>
              </a:rPr>
              <a:t>QUALITATIVE</a:t>
            </a:r>
            <a:endParaRPr lang="en-US" i="0" dirty="0">
              <a:solidFill>
                <a:srgbClr val="0066FF"/>
              </a:solidFill>
              <a:latin typeface="+mn-lt"/>
            </a:endParaRPr>
          </a:p>
        </p:txBody>
      </p:sp>
      <p:sp>
        <p:nvSpPr>
          <p:cNvPr id="174102" name="Oval 12"/>
          <p:cNvSpPr>
            <a:spLocks noChangeArrowheads="1"/>
          </p:cNvSpPr>
          <p:nvPr/>
        </p:nvSpPr>
        <p:spPr bwMode="auto">
          <a:xfrm>
            <a:off x="6553200" y="1447800"/>
            <a:ext cx="2362200" cy="685800"/>
          </a:xfrm>
          <a:prstGeom prst="ellipse">
            <a:avLst/>
          </a:prstGeom>
          <a:noFill/>
          <a:ln w="57150">
            <a:solidFill>
              <a:schemeClr val="tx2"/>
            </a:solidFill>
            <a:round/>
            <a:headEnd/>
            <a:tailEnd/>
          </a:ln>
        </p:spPr>
        <p:txBody>
          <a:bodyPr wrap="none" anchor="ctr"/>
          <a:lstStyle/>
          <a:p>
            <a:endParaRPr lang="en-US"/>
          </a:p>
        </p:txBody>
      </p:sp>
      <p:sp>
        <p:nvSpPr>
          <p:cNvPr id="63501" name="Text Box 13"/>
          <p:cNvSpPr txBox="1">
            <a:spLocks noChangeArrowheads="1"/>
          </p:cNvSpPr>
          <p:nvPr/>
        </p:nvSpPr>
        <p:spPr bwMode="auto">
          <a:xfrm>
            <a:off x="7086600" y="4876800"/>
            <a:ext cx="1666875" cy="711200"/>
          </a:xfrm>
          <a:prstGeom prst="rect">
            <a:avLst/>
          </a:prstGeom>
          <a:ln w="57150">
            <a:prstDash val="sysDash"/>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eaLnBrk="0" hangingPunct="0">
              <a:defRPr/>
            </a:pPr>
            <a:r>
              <a:rPr lang="en-US" sz="2000" i="0">
                <a:latin typeface="Georgia" pitchFamily="18" charset="0"/>
              </a:rPr>
              <a:t>Parametric</a:t>
            </a:r>
          </a:p>
          <a:p>
            <a:pPr algn="ctr" eaLnBrk="0" hangingPunct="0">
              <a:defRPr/>
            </a:pPr>
            <a:r>
              <a:rPr lang="en-US" sz="2000" i="0">
                <a:latin typeface="Georgia" pitchFamily="18" charset="0"/>
              </a:rPr>
              <a:t>Methods</a:t>
            </a:r>
          </a:p>
        </p:txBody>
      </p:sp>
      <p:sp>
        <p:nvSpPr>
          <p:cNvPr id="174104" name="AutoShape 18"/>
          <p:cNvSpPr>
            <a:spLocks noChangeArrowheads="1"/>
          </p:cNvSpPr>
          <p:nvPr/>
        </p:nvSpPr>
        <p:spPr bwMode="auto">
          <a:xfrm>
            <a:off x="4572000" y="4800600"/>
            <a:ext cx="76200" cy="228600"/>
          </a:xfrm>
          <a:prstGeom prst="downArrow">
            <a:avLst>
              <a:gd name="adj1" fmla="val 50000"/>
              <a:gd name="adj2" fmla="val 7500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cxnSp>
        <p:nvCxnSpPr>
          <p:cNvPr id="174105" name="AutoShape 24"/>
          <p:cNvCxnSpPr>
            <a:cxnSpLocks noChangeShapeType="1"/>
            <a:stCxn id="63493" idx="1"/>
            <a:endCxn id="63498" idx="3"/>
          </p:cNvCxnSpPr>
          <p:nvPr/>
        </p:nvCxnSpPr>
        <p:spPr bwMode="auto">
          <a:xfrm rot="10800000" flipV="1">
            <a:off x="2844800" y="3497263"/>
            <a:ext cx="965200" cy="760412"/>
          </a:xfrm>
          <a:prstGeom prst="straightConnector1">
            <a:avLst/>
          </a:prstGeom>
          <a:noFill/>
          <a:ln w="9525">
            <a:solidFill>
              <a:schemeClr val="tx1"/>
            </a:solidFill>
            <a:miter lim="800000"/>
            <a:headEnd/>
            <a:tailEnd type="triangle" w="med" len="med"/>
          </a:ln>
        </p:spPr>
      </p:cxnSp>
      <p:cxnSp>
        <p:nvCxnSpPr>
          <p:cNvPr id="174106" name="AutoShape 25"/>
          <p:cNvCxnSpPr>
            <a:cxnSpLocks noChangeShapeType="1"/>
            <a:stCxn id="63493" idx="3"/>
            <a:endCxn id="63496" idx="1"/>
          </p:cNvCxnSpPr>
          <p:nvPr/>
        </p:nvCxnSpPr>
        <p:spPr bwMode="auto">
          <a:xfrm>
            <a:off x="5943600" y="3497263"/>
            <a:ext cx="990600" cy="484187"/>
          </a:xfrm>
          <a:prstGeom prst="straightConnector1">
            <a:avLst/>
          </a:prstGeom>
          <a:noFill/>
          <a:ln w="9525">
            <a:solidFill>
              <a:schemeClr val="tx1"/>
            </a:solidFill>
            <a:miter lim="800000"/>
            <a:headEnd/>
            <a:tailEnd type="triangle" w="med" len="med"/>
          </a:ln>
        </p:spPr>
      </p:cxnSp>
      <p:cxnSp>
        <p:nvCxnSpPr>
          <p:cNvPr id="174107" name="AutoShape 26"/>
          <p:cNvCxnSpPr>
            <a:cxnSpLocks noChangeShapeType="1"/>
            <a:stCxn id="63492" idx="3"/>
            <a:endCxn id="63495" idx="1"/>
          </p:cNvCxnSpPr>
          <p:nvPr/>
        </p:nvCxnSpPr>
        <p:spPr bwMode="auto">
          <a:xfrm>
            <a:off x="6024563" y="2582863"/>
            <a:ext cx="914400" cy="303212"/>
          </a:xfrm>
          <a:prstGeom prst="straightConnector1">
            <a:avLst/>
          </a:prstGeom>
          <a:noFill/>
          <a:ln w="9525">
            <a:solidFill>
              <a:schemeClr val="tx1"/>
            </a:solidFill>
            <a:miter lim="800000"/>
            <a:headEnd/>
            <a:tailEnd type="triangle" w="med" len="med"/>
          </a:ln>
        </p:spPr>
      </p:cxnSp>
      <p:cxnSp>
        <p:nvCxnSpPr>
          <p:cNvPr id="174108" name="AutoShape 28"/>
          <p:cNvCxnSpPr>
            <a:cxnSpLocks noChangeShapeType="1"/>
            <a:stCxn id="63497" idx="3"/>
            <a:endCxn id="63492" idx="1"/>
          </p:cNvCxnSpPr>
          <p:nvPr/>
        </p:nvCxnSpPr>
        <p:spPr bwMode="auto">
          <a:xfrm flipV="1">
            <a:off x="2817813" y="2582863"/>
            <a:ext cx="768350" cy="227012"/>
          </a:xfrm>
          <a:prstGeom prst="straightConnector1">
            <a:avLst/>
          </a:prstGeom>
          <a:noFill/>
          <a:ln w="9525">
            <a:solidFill>
              <a:schemeClr val="tx1"/>
            </a:solidFill>
            <a:miter lim="800000"/>
            <a:headEnd/>
            <a:tailEnd type="triangle" w="med" len="med"/>
          </a:ln>
        </p:spPr>
      </p:cxnSp>
      <p:sp>
        <p:nvSpPr>
          <p:cNvPr id="63519" name="Rectangle 31"/>
          <p:cNvSpPr>
            <a:spLocks noChangeArrowheads="1"/>
          </p:cNvSpPr>
          <p:nvPr/>
        </p:nvSpPr>
        <p:spPr bwMode="auto">
          <a:xfrm>
            <a:off x="7396163" y="990600"/>
            <a:ext cx="685800" cy="228600"/>
          </a:xfrm>
          <a:prstGeom prst="rect">
            <a:avLst/>
          </a:prstGeom>
          <a:ln w="57150">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dirty="0">
              <a:solidFill>
                <a:srgbClr val="FFCC00"/>
              </a:solidFill>
            </a:endParaRPr>
          </a:p>
        </p:txBody>
      </p:sp>
      <p:sp>
        <p:nvSpPr>
          <p:cNvPr id="63521" name="Rectangle 33"/>
          <p:cNvSpPr>
            <a:spLocks noChangeArrowheads="1"/>
          </p:cNvSpPr>
          <p:nvPr/>
        </p:nvSpPr>
        <p:spPr bwMode="auto">
          <a:xfrm>
            <a:off x="7396163" y="685800"/>
            <a:ext cx="685800" cy="2286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US"/>
          </a:p>
        </p:txBody>
      </p:sp>
      <p:cxnSp>
        <p:nvCxnSpPr>
          <p:cNvPr id="174111" name="AutoShape 1031"/>
          <p:cNvCxnSpPr>
            <a:cxnSpLocks noChangeShapeType="1"/>
            <a:stCxn id="63504" idx="1"/>
            <a:endCxn id="63502" idx="3"/>
          </p:cNvCxnSpPr>
          <p:nvPr/>
        </p:nvCxnSpPr>
        <p:spPr bwMode="auto">
          <a:xfrm rot="10800000">
            <a:off x="2628900" y="5568950"/>
            <a:ext cx="1257300" cy="31750"/>
          </a:xfrm>
          <a:prstGeom prst="straightConnector1">
            <a:avLst/>
          </a:prstGeom>
          <a:noFill/>
          <a:ln w="9525">
            <a:solidFill>
              <a:schemeClr val="tx1"/>
            </a:solidFill>
            <a:round/>
            <a:headEnd/>
            <a:tailEnd type="triangle" w="med" len="med"/>
          </a:ln>
        </p:spPr>
      </p:cxnSp>
      <p:sp>
        <p:nvSpPr>
          <p:cNvPr id="174112" name="Text Box 1034"/>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4:  Exploratory Data Analysis</a:t>
            </a:r>
          </a:p>
        </p:txBody>
      </p:sp>
      <p:cxnSp>
        <p:nvCxnSpPr>
          <p:cNvPr id="174113" name="Straight Arrow Connector 51"/>
          <p:cNvCxnSpPr>
            <a:cxnSpLocks noChangeShapeType="1"/>
            <a:stCxn id="63494" idx="1"/>
            <a:endCxn id="63502" idx="3"/>
          </p:cNvCxnSpPr>
          <p:nvPr/>
        </p:nvCxnSpPr>
        <p:spPr bwMode="auto">
          <a:xfrm rot="10800000" flipV="1">
            <a:off x="2628900" y="4457700"/>
            <a:ext cx="1104900" cy="1109663"/>
          </a:xfrm>
          <a:prstGeom prst="straightConnector1">
            <a:avLst/>
          </a:prstGeom>
          <a:noFill/>
          <a:ln w="9525" algn="ctr">
            <a:solidFill>
              <a:schemeClr val="tx1"/>
            </a:solidFill>
            <a:round/>
            <a:headEnd/>
            <a:tailEnd type="arrow" w="med" len="med"/>
          </a:ln>
        </p:spPr>
      </p:cxnSp>
      <p:cxnSp>
        <p:nvCxnSpPr>
          <p:cNvPr id="174114" name="Straight Arrow Connector 53"/>
          <p:cNvCxnSpPr>
            <a:cxnSpLocks noChangeShapeType="1"/>
            <a:stCxn id="63494" idx="3"/>
          </p:cNvCxnSpPr>
          <p:nvPr/>
        </p:nvCxnSpPr>
        <p:spPr bwMode="auto">
          <a:xfrm>
            <a:off x="5672138" y="4457700"/>
            <a:ext cx="1338262" cy="723900"/>
          </a:xfrm>
          <a:prstGeom prst="straightConnector1">
            <a:avLst/>
          </a:prstGeom>
          <a:noFill/>
          <a:ln w="9525" algn="ctr">
            <a:solidFill>
              <a:schemeClr val="tx1"/>
            </a:solidFill>
            <a:round/>
            <a:headEnd/>
            <a:tailEnd type="arrow" w="med" len="med"/>
          </a:ln>
        </p:spPr>
      </p:cxnSp>
      <p:cxnSp>
        <p:nvCxnSpPr>
          <p:cNvPr id="174115" name="Straight Arrow Connector 56"/>
          <p:cNvCxnSpPr>
            <a:cxnSpLocks noChangeShapeType="1"/>
            <a:stCxn id="63504" idx="3"/>
          </p:cNvCxnSpPr>
          <p:nvPr/>
        </p:nvCxnSpPr>
        <p:spPr bwMode="auto">
          <a:xfrm flipV="1">
            <a:off x="5854700" y="5334000"/>
            <a:ext cx="1308100" cy="266700"/>
          </a:xfrm>
          <a:prstGeom prst="straightConnector1">
            <a:avLst/>
          </a:prstGeom>
          <a:noFill/>
          <a:ln w="9525" algn="ctr">
            <a:solidFill>
              <a:schemeClr val="tx1"/>
            </a:solidFill>
            <a:round/>
            <a:headEnd/>
            <a:tailEnd type="arrow" w="med" len="med"/>
          </a:ln>
        </p:spPr>
      </p:cxnSp>
      <p:sp>
        <p:nvSpPr>
          <p:cNvPr id="174116" name="AutoShape 30"/>
          <p:cNvSpPr>
            <a:spLocks noChangeArrowheads="1"/>
          </p:cNvSpPr>
          <p:nvPr/>
        </p:nvSpPr>
        <p:spPr bwMode="auto">
          <a:xfrm>
            <a:off x="4648200" y="2057400"/>
            <a:ext cx="76200" cy="228600"/>
          </a:xfrm>
          <a:prstGeom prst="downArrow">
            <a:avLst>
              <a:gd name="adj1" fmla="val 50000"/>
              <a:gd name="adj2" fmla="val 7500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174117" name="AutoShape 30"/>
          <p:cNvSpPr>
            <a:spLocks noChangeArrowheads="1"/>
          </p:cNvSpPr>
          <p:nvPr/>
        </p:nvSpPr>
        <p:spPr bwMode="auto">
          <a:xfrm>
            <a:off x="4648200" y="2895600"/>
            <a:ext cx="76200" cy="304800"/>
          </a:xfrm>
          <a:prstGeom prst="downArrow">
            <a:avLst>
              <a:gd name="adj1" fmla="val 50000"/>
              <a:gd name="adj2" fmla="val 75000"/>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Date Placeholder 3"/>
          <p:cNvSpPr>
            <a:spLocks noGrp="1"/>
          </p:cNvSpPr>
          <p:nvPr>
            <p:ph type="dt" sz="quarter" idx="10"/>
          </p:nvPr>
        </p:nvSpPr>
        <p:spPr>
          <a:noFill/>
        </p:spPr>
        <p:txBody>
          <a:bodyPr/>
          <a:lstStyle/>
          <a:p>
            <a:r>
              <a:rPr lang="en-US"/>
              <a:t>2011</a:t>
            </a:r>
          </a:p>
        </p:txBody>
      </p:sp>
      <p:sp>
        <p:nvSpPr>
          <p:cNvPr id="175107" name="Footer Placeholder 4"/>
          <p:cNvSpPr>
            <a:spLocks noGrp="1"/>
          </p:cNvSpPr>
          <p:nvPr>
            <p:ph type="ftr" sz="quarter" idx="11"/>
          </p:nvPr>
        </p:nvSpPr>
        <p:spPr>
          <a:noFill/>
        </p:spPr>
        <p:txBody>
          <a:bodyPr/>
          <a:lstStyle/>
          <a:p>
            <a:r>
              <a:rPr lang="en-US" smtClean="0"/>
              <a:t>Rasimah Aripin</a:t>
            </a:r>
          </a:p>
        </p:txBody>
      </p:sp>
      <p:sp>
        <p:nvSpPr>
          <p:cNvPr id="175108" name="Slide Number Placeholder 5"/>
          <p:cNvSpPr>
            <a:spLocks noGrp="1"/>
          </p:cNvSpPr>
          <p:nvPr>
            <p:ph type="sldNum" sz="quarter" idx="12"/>
          </p:nvPr>
        </p:nvSpPr>
        <p:spPr>
          <a:noFill/>
        </p:spPr>
        <p:txBody>
          <a:bodyPr/>
          <a:lstStyle/>
          <a:p>
            <a:fld id="{BE7832B5-C1D8-4732-8A3A-08DCF8BACA8F}" type="slidenum">
              <a:rPr lang="en-US" smtClean="0"/>
              <a:pPr/>
              <a:t>142</a:t>
            </a:fld>
            <a:endParaRPr lang="en-US" smtClean="0"/>
          </a:p>
        </p:txBody>
      </p:sp>
      <p:sp>
        <p:nvSpPr>
          <p:cNvPr id="175109" name="Rectangle 2"/>
          <p:cNvSpPr>
            <a:spLocks noGrp="1" noChangeArrowheads="1"/>
          </p:cNvSpPr>
          <p:nvPr>
            <p:ph type="title"/>
          </p:nvPr>
        </p:nvSpPr>
        <p:spPr>
          <a:xfrm>
            <a:off x="685800" y="609600"/>
            <a:ext cx="7772400" cy="533400"/>
          </a:xfrm>
          <a:ln>
            <a:solidFill>
              <a:schemeClr val="accent2"/>
            </a:solidFill>
          </a:ln>
        </p:spPr>
        <p:txBody>
          <a:bodyPr/>
          <a:lstStyle/>
          <a:p>
            <a:pPr eaLnBrk="1" hangingPunct="1"/>
            <a:r>
              <a:rPr lang="en-US" sz="3200" smtClean="0"/>
              <a:t>Hierarchy of Data Analysis</a:t>
            </a:r>
          </a:p>
        </p:txBody>
      </p:sp>
      <p:sp>
        <p:nvSpPr>
          <p:cNvPr id="175110" name="Rectangle 3"/>
          <p:cNvSpPr>
            <a:spLocks noGrp="1" noChangeArrowheads="1"/>
          </p:cNvSpPr>
          <p:nvPr>
            <p:ph type="body" idx="1"/>
          </p:nvPr>
        </p:nvSpPr>
        <p:spPr>
          <a:xfrm>
            <a:off x="533400" y="1295400"/>
            <a:ext cx="8305800" cy="4572000"/>
          </a:xfrm>
        </p:spPr>
        <p:txBody>
          <a:bodyPr/>
          <a:lstStyle/>
          <a:p>
            <a:pPr eaLnBrk="1" hangingPunct="1">
              <a:lnSpc>
                <a:spcPct val="90000"/>
              </a:lnSpc>
            </a:pPr>
            <a:r>
              <a:rPr lang="en-US" sz="2400" b="1" smtClean="0">
                <a:solidFill>
                  <a:srgbClr val="990099"/>
                </a:solidFill>
              </a:rPr>
              <a:t>Exploratory Data Analysis</a:t>
            </a:r>
            <a:r>
              <a:rPr lang="en-US" sz="2400" smtClean="0"/>
              <a:t> includes tabular and graphical presentations of data and summary statistics</a:t>
            </a:r>
          </a:p>
          <a:p>
            <a:pPr eaLnBrk="1" hangingPunct="1">
              <a:lnSpc>
                <a:spcPct val="90000"/>
              </a:lnSpc>
            </a:pPr>
            <a:r>
              <a:rPr lang="en-US" sz="2400" smtClean="0"/>
              <a:t>For qualitative variables (such as gender, ethnic group and opinion), frequency tables, cross-tabulations and charts (pie chart and bar chart) are useful for understanding the basic features of the data collected.</a:t>
            </a:r>
          </a:p>
          <a:p>
            <a:pPr eaLnBrk="1" hangingPunct="1">
              <a:lnSpc>
                <a:spcPct val="90000"/>
              </a:lnSpc>
            </a:pPr>
            <a:r>
              <a:rPr lang="en-US" sz="2400" smtClean="0"/>
              <a:t>For quantitative variables (such as income, profit and scores), summary statistics and plots (histogram, box plot and stem-and-leaf plot) are used for discovering basic sample characteristics.</a:t>
            </a:r>
          </a:p>
          <a:p>
            <a:pPr eaLnBrk="1" hangingPunct="1">
              <a:lnSpc>
                <a:spcPct val="90000"/>
              </a:lnSpc>
            </a:pPr>
            <a:r>
              <a:rPr lang="en-US" sz="2400" smtClean="0"/>
              <a:t>For the initial information on relationships between variables, analysis of association and correlation can be carried out.</a:t>
            </a:r>
          </a:p>
        </p:txBody>
      </p:sp>
      <p:sp>
        <p:nvSpPr>
          <p:cNvPr id="175111" name="Text Box 4"/>
          <p:cNvSpPr txBox="1">
            <a:spLocks noChangeArrowheads="1"/>
          </p:cNvSpPr>
          <p:nvPr/>
        </p:nvSpPr>
        <p:spPr bwMode="auto">
          <a:xfrm>
            <a:off x="533400" y="228600"/>
            <a:ext cx="3276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4.1:  Strategy for Data Analysis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Date Placeholder 3"/>
          <p:cNvSpPr>
            <a:spLocks noGrp="1"/>
          </p:cNvSpPr>
          <p:nvPr>
            <p:ph type="dt" sz="quarter" idx="10"/>
          </p:nvPr>
        </p:nvSpPr>
        <p:spPr>
          <a:noFill/>
        </p:spPr>
        <p:txBody>
          <a:bodyPr/>
          <a:lstStyle/>
          <a:p>
            <a:r>
              <a:rPr lang="en-US"/>
              <a:t>2011</a:t>
            </a:r>
          </a:p>
        </p:txBody>
      </p:sp>
      <p:sp>
        <p:nvSpPr>
          <p:cNvPr id="176131" name="Footer Placeholder 4"/>
          <p:cNvSpPr>
            <a:spLocks noGrp="1"/>
          </p:cNvSpPr>
          <p:nvPr>
            <p:ph type="ftr" sz="quarter" idx="11"/>
          </p:nvPr>
        </p:nvSpPr>
        <p:spPr>
          <a:noFill/>
        </p:spPr>
        <p:txBody>
          <a:bodyPr/>
          <a:lstStyle/>
          <a:p>
            <a:r>
              <a:rPr lang="en-US" smtClean="0"/>
              <a:t>Rasimah Aripin</a:t>
            </a:r>
          </a:p>
        </p:txBody>
      </p:sp>
      <p:sp>
        <p:nvSpPr>
          <p:cNvPr id="176132" name="Slide Number Placeholder 5"/>
          <p:cNvSpPr>
            <a:spLocks noGrp="1"/>
          </p:cNvSpPr>
          <p:nvPr>
            <p:ph type="sldNum" sz="quarter" idx="12"/>
          </p:nvPr>
        </p:nvSpPr>
        <p:spPr>
          <a:noFill/>
        </p:spPr>
        <p:txBody>
          <a:bodyPr/>
          <a:lstStyle/>
          <a:p>
            <a:fld id="{9BA75569-6587-4299-BE4F-B0CB1AF4AB67}" type="slidenum">
              <a:rPr lang="en-US" smtClean="0"/>
              <a:pPr/>
              <a:t>143</a:t>
            </a:fld>
            <a:endParaRPr lang="en-US" smtClean="0"/>
          </a:p>
        </p:txBody>
      </p:sp>
      <p:sp>
        <p:nvSpPr>
          <p:cNvPr id="176133" name="Rectangle 2"/>
          <p:cNvSpPr>
            <a:spLocks noGrp="1" noChangeArrowheads="1"/>
          </p:cNvSpPr>
          <p:nvPr>
            <p:ph type="title"/>
          </p:nvPr>
        </p:nvSpPr>
        <p:spPr>
          <a:xfrm>
            <a:off x="228600" y="609600"/>
            <a:ext cx="8610600" cy="533400"/>
          </a:xfrm>
          <a:ln>
            <a:solidFill>
              <a:schemeClr val="accent2"/>
            </a:solidFill>
          </a:ln>
        </p:spPr>
        <p:txBody>
          <a:bodyPr/>
          <a:lstStyle/>
          <a:p>
            <a:pPr eaLnBrk="1" hangingPunct="1"/>
            <a:r>
              <a:rPr lang="en-US" sz="3600" b="1" smtClean="0"/>
              <a:t>4.2: Presentation of Qualitative Variables </a:t>
            </a:r>
          </a:p>
        </p:txBody>
      </p:sp>
      <p:sp>
        <p:nvSpPr>
          <p:cNvPr id="176134" name="Rectangle 3"/>
          <p:cNvSpPr>
            <a:spLocks noGrp="1" noChangeArrowheads="1"/>
          </p:cNvSpPr>
          <p:nvPr>
            <p:ph type="body" idx="1"/>
          </p:nvPr>
        </p:nvSpPr>
        <p:spPr>
          <a:xfrm>
            <a:off x="533400" y="1295400"/>
            <a:ext cx="8001000" cy="4800600"/>
          </a:xfrm>
        </p:spPr>
        <p:txBody>
          <a:bodyPr/>
          <a:lstStyle/>
          <a:p>
            <a:pPr eaLnBrk="1" hangingPunct="1">
              <a:lnSpc>
                <a:spcPct val="85000"/>
              </a:lnSpc>
              <a:spcAft>
                <a:spcPct val="20000"/>
              </a:spcAft>
            </a:pPr>
            <a:r>
              <a:rPr lang="en-US" sz="2400" b="1" smtClean="0">
                <a:solidFill>
                  <a:srgbClr val="990099"/>
                </a:solidFill>
              </a:rPr>
              <a:t>Type of tabular presentation:  </a:t>
            </a:r>
            <a:r>
              <a:rPr lang="en-US" sz="2400" smtClean="0"/>
              <a:t>Frequency (one-way table) and cross-tabulations (also known as two-way or contingency table)</a:t>
            </a:r>
          </a:p>
          <a:p>
            <a:pPr eaLnBrk="1" hangingPunct="1">
              <a:lnSpc>
                <a:spcPct val="85000"/>
              </a:lnSpc>
              <a:spcAft>
                <a:spcPct val="20000"/>
              </a:spcAft>
            </a:pPr>
            <a:r>
              <a:rPr lang="en-US" sz="2400" b="1" smtClean="0">
                <a:solidFill>
                  <a:srgbClr val="990099"/>
                </a:solidFill>
              </a:rPr>
              <a:t>Purpose</a:t>
            </a:r>
            <a:r>
              <a:rPr lang="en-US" sz="2400" b="1" smtClean="0"/>
              <a:t>:</a:t>
            </a:r>
            <a:r>
              <a:rPr lang="en-US" sz="2400" smtClean="0"/>
              <a:t>  Other than for detecting errors discussed earlier, frequency tables present the distribution of cases by categories of one qualitative variable; while a cross-tab presents the distribution of cases by two variables</a:t>
            </a:r>
          </a:p>
          <a:p>
            <a:pPr eaLnBrk="1" hangingPunct="1">
              <a:lnSpc>
                <a:spcPct val="85000"/>
              </a:lnSpc>
              <a:spcAft>
                <a:spcPct val="20000"/>
              </a:spcAft>
            </a:pPr>
            <a:r>
              <a:rPr lang="en-US" sz="2400" smtClean="0"/>
              <a:t>For illustration, refer to the </a:t>
            </a:r>
            <a:r>
              <a:rPr lang="en-US" sz="2400" i="1" smtClean="0"/>
              <a:t>Smoking Habit Edited</a:t>
            </a:r>
            <a:r>
              <a:rPr lang="en-US" sz="2400" smtClean="0"/>
              <a:t> data set and generate a table to show the distribution of respondents by their designation and smoking habit as follows: </a:t>
            </a:r>
          </a:p>
          <a:p>
            <a:pPr eaLnBrk="1" hangingPunct="1">
              <a:lnSpc>
                <a:spcPct val="85000"/>
              </a:lnSpc>
              <a:spcAft>
                <a:spcPct val="20000"/>
              </a:spcAft>
              <a:buFontTx/>
              <a:buNone/>
            </a:pPr>
            <a:r>
              <a:rPr lang="en-US" sz="2400" smtClean="0"/>
              <a:t>        </a:t>
            </a:r>
            <a:r>
              <a:rPr lang="en-US" sz="2400" b="1" i="1" smtClean="0">
                <a:solidFill>
                  <a:srgbClr val="990099"/>
                </a:solidFill>
              </a:rPr>
              <a:t>Analyze &gt;&gt;&gt; Descriptive Statistics &gt;&gt;&gt; Frequencies…</a:t>
            </a:r>
          </a:p>
          <a:p>
            <a:pPr eaLnBrk="1" hangingPunct="1">
              <a:lnSpc>
                <a:spcPct val="85000"/>
              </a:lnSpc>
              <a:spcAft>
                <a:spcPct val="20000"/>
              </a:spcAft>
            </a:pPr>
            <a:r>
              <a:rPr lang="en-US" sz="2400" smtClean="0"/>
              <a:t>See the next slide for the Frequencies Dialog Box </a:t>
            </a:r>
          </a:p>
          <a:p>
            <a:pPr eaLnBrk="1" hangingPunct="1">
              <a:lnSpc>
                <a:spcPct val="85000"/>
              </a:lnSpc>
              <a:spcAft>
                <a:spcPct val="20000"/>
              </a:spcAft>
            </a:pPr>
            <a:r>
              <a:rPr lang="en-US" sz="2400" smtClean="0"/>
              <a:t>For each frequency table, describe the percentages</a:t>
            </a:r>
          </a:p>
        </p:txBody>
      </p:sp>
      <p:sp>
        <p:nvSpPr>
          <p:cNvPr id="176135" name="Text Box 5"/>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4:  Exploratory Data Analysis</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Date Placeholder 3"/>
          <p:cNvSpPr>
            <a:spLocks noGrp="1"/>
          </p:cNvSpPr>
          <p:nvPr>
            <p:ph type="dt" sz="quarter" idx="10"/>
          </p:nvPr>
        </p:nvSpPr>
        <p:spPr>
          <a:noFill/>
        </p:spPr>
        <p:txBody>
          <a:bodyPr/>
          <a:lstStyle/>
          <a:p>
            <a:r>
              <a:rPr lang="en-US"/>
              <a:t>2011</a:t>
            </a:r>
          </a:p>
        </p:txBody>
      </p:sp>
      <p:sp>
        <p:nvSpPr>
          <p:cNvPr id="177155" name="Footer Placeholder 4"/>
          <p:cNvSpPr>
            <a:spLocks noGrp="1"/>
          </p:cNvSpPr>
          <p:nvPr>
            <p:ph type="ftr" sz="quarter" idx="11"/>
          </p:nvPr>
        </p:nvSpPr>
        <p:spPr>
          <a:noFill/>
        </p:spPr>
        <p:txBody>
          <a:bodyPr/>
          <a:lstStyle/>
          <a:p>
            <a:r>
              <a:rPr lang="en-US" smtClean="0"/>
              <a:t>Rasimah Aripin</a:t>
            </a:r>
          </a:p>
        </p:txBody>
      </p:sp>
      <p:sp>
        <p:nvSpPr>
          <p:cNvPr id="177156" name="Slide Number Placeholder 5"/>
          <p:cNvSpPr>
            <a:spLocks noGrp="1"/>
          </p:cNvSpPr>
          <p:nvPr>
            <p:ph type="sldNum" sz="quarter" idx="12"/>
          </p:nvPr>
        </p:nvSpPr>
        <p:spPr>
          <a:noFill/>
        </p:spPr>
        <p:txBody>
          <a:bodyPr/>
          <a:lstStyle/>
          <a:p>
            <a:fld id="{1076FC7C-388F-4D2C-8947-A98F502131B1}" type="slidenum">
              <a:rPr lang="en-US" smtClean="0"/>
              <a:pPr/>
              <a:t>144</a:t>
            </a:fld>
            <a:endParaRPr lang="en-US" smtClean="0"/>
          </a:p>
        </p:txBody>
      </p:sp>
      <p:sp>
        <p:nvSpPr>
          <p:cNvPr id="177157" name="Rectangle 2"/>
          <p:cNvSpPr>
            <a:spLocks noGrp="1" noChangeArrowheads="1"/>
          </p:cNvSpPr>
          <p:nvPr>
            <p:ph type="title"/>
          </p:nvPr>
        </p:nvSpPr>
        <p:spPr>
          <a:xfrm>
            <a:off x="685800" y="609600"/>
            <a:ext cx="7772400" cy="533400"/>
          </a:xfrm>
          <a:ln>
            <a:solidFill>
              <a:schemeClr val="accent2"/>
            </a:solidFill>
          </a:ln>
        </p:spPr>
        <p:txBody>
          <a:bodyPr/>
          <a:lstStyle/>
          <a:p>
            <a:pPr eaLnBrk="1" hangingPunct="1"/>
            <a:r>
              <a:rPr lang="en-US" sz="3200" smtClean="0"/>
              <a:t>Simple Frequency Tables</a:t>
            </a:r>
          </a:p>
        </p:txBody>
      </p:sp>
      <p:pic>
        <p:nvPicPr>
          <p:cNvPr id="177158" name="Picture 5"/>
          <p:cNvPicPr>
            <a:picLocks noChangeAspect="1" noChangeArrowheads="1"/>
          </p:cNvPicPr>
          <p:nvPr>
            <p:ph idx="1"/>
          </p:nvPr>
        </p:nvPicPr>
        <p:blipFill>
          <a:blip r:embed="rId3"/>
          <a:srcRect/>
          <a:stretch>
            <a:fillRect/>
          </a:stretch>
        </p:blipFill>
        <p:spPr>
          <a:xfrm>
            <a:off x="304800" y="1143000"/>
            <a:ext cx="6096000" cy="3733800"/>
          </a:xfrm>
          <a:noFill/>
        </p:spPr>
      </p:pic>
      <p:sp>
        <p:nvSpPr>
          <p:cNvPr id="177159" name="Text Box 7"/>
          <p:cNvSpPr txBox="1">
            <a:spLocks noChangeArrowheads="1"/>
          </p:cNvSpPr>
          <p:nvPr/>
        </p:nvSpPr>
        <p:spPr bwMode="auto">
          <a:xfrm>
            <a:off x="304800" y="4953000"/>
            <a:ext cx="8534400" cy="1187450"/>
          </a:xfrm>
          <a:prstGeom prst="rect">
            <a:avLst/>
          </a:prstGeom>
          <a:noFill/>
          <a:ln w="9525">
            <a:noFill/>
            <a:miter lim="800000"/>
            <a:headEnd/>
            <a:tailEnd/>
          </a:ln>
        </p:spPr>
        <p:txBody>
          <a:bodyPr>
            <a:spAutoFit/>
          </a:bodyPr>
          <a:lstStyle/>
          <a:p>
            <a:r>
              <a:rPr lang="en-US" b="0"/>
              <a:t>Options</a:t>
            </a:r>
            <a:r>
              <a:rPr lang="en-US" b="0" i="0"/>
              <a:t>: You can specify a pie chart or bar chart to present the distribution and compute relevant summary statistics.  These will be discussed in Section 4.3</a:t>
            </a:r>
          </a:p>
        </p:txBody>
      </p:sp>
      <p:sp>
        <p:nvSpPr>
          <p:cNvPr id="177160" name="Text Box 11"/>
          <p:cNvSpPr txBox="1">
            <a:spLocks noChangeArrowheads="1"/>
          </p:cNvSpPr>
          <p:nvPr/>
        </p:nvSpPr>
        <p:spPr bwMode="auto">
          <a:xfrm>
            <a:off x="6477000" y="1295400"/>
            <a:ext cx="2667000" cy="3205163"/>
          </a:xfrm>
          <a:prstGeom prst="rect">
            <a:avLst/>
          </a:prstGeom>
          <a:noFill/>
          <a:ln w="9525">
            <a:solidFill>
              <a:schemeClr val="accent2"/>
            </a:solidFill>
            <a:miter lim="800000"/>
            <a:headEnd/>
            <a:tailEnd/>
          </a:ln>
        </p:spPr>
        <p:txBody>
          <a:bodyPr>
            <a:spAutoFit/>
          </a:bodyPr>
          <a:lstStyle/>
          <a:p>
            <a:pPr>
              <a:spcBef>
                <a:spcPct val="50000"/>
              </a:spcBef>
            </a:pPr>
            <a:r>
              <a:rPr lang="en-US" b="0" i="0"/>
              <a:t>You can select other categorical variables: </a:t>
            </a:r>
            <a:r>
              <a:rPr lang="en-US">
                <a:solidFill>
                  <a:srgbClr val="990099"/>
                </a:solidFill>
              </a:rPr>
              <a:t>reg_ex, gender</a:t>
            </a:r>
            <a:r>
              <a:rPr lang="en-US" b="0" i="0"/>
              <a:t>, and </a:t>
            </a:r>
            <a:r>
              <a:rPr lang="en-US">
                <a:solidFill>
                  <a:srgbClr val="990099"/>
                </a:solidFill>
              </a:rPr>
              <a:t>hospital</a:t>
            </a:r>
            <a:r>
              <a:rPr lang="en-US"/>
              <a:t>, </a:t>
            </a:r>
            <a:r>
              <a:rPr lang="en-US" b="0" i="0"/>
              <a:t>but not </a:t>
            </a:r>
            <a:r>
              <a:rPr lang="en-US">
                <a:solidFill>
                  <a:srgbClr val="990099"/>
                </a:solidFill>
              </a:rPr>
              <a:t>dailyavg</a:t>
            </a:r>
            <a:r>
              <a:rPr lang="en-US" b="0" i="0"/>
              <a:t> and</a:t>
            </a:r>
            <a:r>
              <a:rPr lang="en-US"/>
              <a:t> </a:t>
            </a:r>
            <a:r>
              <a:rPr lang="en-US">
                <a:solidFill>
                  <a:srgbClr val="990099"/>
                </a:solidFill>
              </a:rPr>
              <a:t>age2004</a:t>
            </a:r>
          </a:p>
          <a:p>
            <a:pPr>
              <a:spcBef>
                <a:spcPct val="50000"/>
              </a:spcBef>
            </a:pPr>
            <a:r>
              <a:rPr lang="en-US" b="0" i="0"/>
              <a:t>Click OK</a:t>
            </a:r>
          </a:p>
        </p:txBody>
      </p:sp>
      <p:sp>
        <p:nvSpPr>
          <p:cNvPr id="177161" name="Text Box 13"/>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Date Placeholder 3"/>
          <p:cNvSpPr>
            <a:spLocks noGrp="1"/>
          </p:cNvSpPr>
          <p:nvPr>
            <p:ph type="dt" sz="quarter" idx="10"/>
          </p:nvPr>
        </p:nvSpPr>
        <p:spPr>
          <a:noFill/>
        </p:spPr>
        <p:txBody>
          <a:bodyPr/>
          <a:lstStyle/>
          <a:p>
            <a:r>
              <a:rPr lang="en-US"/>
              <a:t>2011</a:t>
            </a:r>
          </a:p>
        </p:txBody>
      </p:sp>
      <p:sp>
        <p:nvSpPr>
          <p:cNvPr id="178179" name="Footer Placeholder 4"/>
          <p:cNvSpPr>
            <a:spLocks noGrp="1"/>
          </p:cNvSpPr>
          <p:nvPr>
            <p:ph type="ftr" sz="quarter" idx="11"/>
          </p:nvPr>
        </p:nvSpPr>
        <p:spPr>
          <a:noFill/>
        </p:spPr>
        <p:txBody>
          <a:bodyPr/>
          <a:lstStyle/>
          <a:p>
            <a:r>
              <a:rPr lang="en-US" smtClean="0"/>
              <a:t>Rasimah Aripin</a:t>
            </a:r>
          </a:p>
        </p:txBody>
      </p:sp>
      <p:sp>
        <p:nvSpPr>
          <p:cNvPr id="178180" name="Slide Number Placeholder 5"/>
          <p:cNvSpPr>
            <a:spLocks noGrp="1"/>
          </p:cNvSpPr>
          <p:nvPr>
            <p:ph type="sldNum" sz="quarter" idx="12"/>
          </p:nvPr>
        </p:nvSpPr>
        <p:spPr>
          <a:noFill/>
        </p:spPr>
        <p:txBody>
          <a:bodyPr/>
          <a:lstStyle/>
          <a:p>
            <a:fld id="{B58927EC-ADEE-4FC3-8216-7338C5834E87}" type="slidenum">
              <a:rPr lang="en-US" smtClean="0"/>
              <a:pPr/>
              <a:t>145</a:t>
            </a:fld>
            <a:endParaRPr lang="en-US" smtClean="0"/>
          </a:p>
        </p:txBody>
      </p:sp>
      <p:sp>
        <p:nvSpPr>
          <p:cNvPr id="178181" name="Rectangle 2"/>
          <p:cNvSpPr>
            <a:spLocks noGrp="1" noChangeArrowheads="1"/>
          </p:cNvSpPr>
          <p:nvPr>
            <p:ph type="title"/>
          </p:nvPr>
        </p:nvSpPr>
        <p:spPr>
          <a:xfrm>
            <a:off x="685800" y="609600"/>
            <a:ext cx="7772400" cy="533400"/>
          </a:xfrm>
          <a:ln>
            <a:solidFill>
              <a:schemeClr val="accent2"/>
            </a:solidFill>
          </a:ln>
        </p:spPr>
        <p:txBody>
          <a:bodyPr/>
          <a:lstStyle/>
          <a:p>
            <a:pPr eaLnBrk="1" hangingPunct="1"/>
            <a:r>
              <a:rPr lang="en-US" sz="3200" b="1" smtClean="0"/>
              <a:t>Frequency Tables (Cont…)</a:t>
            </a:r>
          </a:p>
        </p:txBody>
      </p:sp>
      <p:sp>
        <p:nvSpPr>
          <p:cNvPr id="178182" name="Text Box 4"/>
          <p:cNvSpPr txBox="1">
            <a:spLocks noChangeArrowheads="1"/>
          </p:cNvSpPr>
          <p:nvPr/>
        </p:nvSpPr>
        <p:spPr bwMode="auto">
          <a:xfrm>
            <a:off x="381000" y="4191000"/>
            <a:ext cx="8763000" cy="1927225"/>
          </a:xfrm>
          <a:prstGeom prst="rect">
            <a:avLst/>
          </a:prstGeom>
          <a:noFill/>
          <a:ln w="9525">
            <a:solidFill>
              <a:schemeClr val="accent2"/>
            </a:solidFill>
            <a:miter lim="800000"/>
            <a:headEnd/>
            <a:tailEnd/>
          </a:ln>
        </p:spPr>
        <p:txBody>
          <a:bodyPr>
            <a:spAutoFit/>
          </a:bodyPr>
          <a:lstStyle/>
          <a:p>
            <a:r>
              <a:rPr lang="en-US" b="0" i="0"/>
              <a:t>Among the 200 respondents selected at random from several financial institutions, most of them were junior employees (47.5%), followed by senior employees who made up about one-quarter (25.5%) of the sample. Managers (senior and junior) and secretaries made up the rest of the sample (14.5% and 12.5%, respectively)</a:t>
            </a:r>
          </a:p>
        </p:txBody>
      </p:sp>
      <p:pic>
        <p:nvPicPr>
          <p:cNvPr id="178183" name="Picture 11"/>
          <p:cNvPicPr>
            <a:picLocks noChangeAspect="1" noChangeArrowheads="1"/>
          </p:cNvPicPr>
          <p:nvPr>
            <p:ph idx="1"/>
          </p:nvPr>
        </p:nvPicPr>
        <p:blipFill>
          <a:blip r:embed="rId3"/>
          <a:srcRect l="1942" t="5319" r="4854" b="6924"/>
          <a:stretch>
            <a:fillRect/>
          </a:stretch>
        </p:blipFill>
        <p:spPr>
          <a:xfrm>
            <a:off x="762000" y="1219200"/>
            <a:ext cx="8153400" cy="2873375"/>
          </a:xfrm>
          <a:noFill/>
          <a:ln w="12700">
            <a:solidFill>
              <a:schemeClr val="tx1"/>
            </a:solidFill>
          </a:ln>
        </p:spPr>
      </p:pic>
      <p:sp>
        <p:nvSpPr>
          <p:cNvPr id="178184" name="Text Box 13"/>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Date Placeholder 5"/>
          <p:cNvSpPr>
            <a:spLocks noGrp="1"/>
          </p:cNvSpPr>
          <p:nvPr>
            <p:ph type="dt" sz="quarter" idx="10"/>
          </p:nvPr>
        </p:nvSpPr>
        <p:spPr>
          <a:noFill/>
        </p:spPr>
        <p:txBody>
          <a:bodyPr/>
          <a:lstStyle/>
          <a:p>
            <a:r>
              <a:rPr lang="en-US"/>
              <a:t>2011</a:t>
            </a:r>
          </a:p>
        </p:txBody>
      </p:sp>
      <p:sp>
        <p:nvSpPr>
          <p:cNvPr id="179203" name="Footer Placeholder 6"/>
          <p:cNvSpPr>
            <a:spLocks noGrp="1"/>
          </p:cNvSpPr>
          <p:nvPr>
            <p:ph type="ftr" sz="quarter" idx="11"/>
          </p:nvPr>
        </p:nvSpPr>
        <p:spPr>
          <a:noFill/>
        </p:spPr>
        <p:txBody>
          <a:bodyPr/>
          <a:lstStyle/>
          <a:p>
            <a:r>
              <a:rPr lang="en-US" smtClean="0"/>
              <a:t>Rasimah Aripin</a:t>
            </a:r>
          </a:p>
        </p:txBody>
      </p:sp>
      <p:sp>
        <p:nvSpPr>
          <p:cNvPr id="179204" name="Slide Number Placeholder 7"/>
          <p:cNvSpPr>
            <a:spLocks noGrp="1"/>
          </p:cNvSpPr>
          <p:nvPr>
            <p:ph type="sldNum" sz="quarter" idx="12"/>
          </p:nvPr>
        </p:nvSpPr>
        <p:spPr>
          <a:noFill/>
        </p:spPr>
        <p:txBody>
          <a:bodyPr/>
          <a:lstStyle/>
          <a:p>
            <a:fld id="{EE46EE41-3CFF-493A-9730-018583C0DBAE}" type="slidenum">
              <a:rPr lang="en-US" smtClean="0"/>
              <a:pPr/>
              <a:t>146</a:t>
            </a:fld>
            <a:endParaRPr lang="en-US" smtClean="0"/>
          </a:p>
        </p:txBody>
      </p:sp>
      <p:sp>
        <p:nvSpPr>
          <p:cNvPr id="179205" name="Rectangle 2"/>
          <p:cNvSpPr>
            <a:spLocks noGrp="1" noChangeArrowheads="1"/>
          </p:cNvSpPr>
          <p:nvPr>
            <p:ph type="title"/>
          </p:nvPr>
        </p:nvSpPr>
        <p:spPr>
          <a:xfrm>
            <a:off x="685800" y="609600"/>
            <a:ext cx="7772400" cy="533400"/>
          </a:xfrm>
          <a:ln>
            <a:solidFill>
              <a:schemeClr val="accent2"/>
            </a:solidFill>
          </a:ln>
        </p:spPr>
        <p:txBody>
          <a:bodyPr/>
          <a:lstStyle/>
          <a:p>
            <a:pPr eaLnBrk="1" hangingPunct="1"/>
            <a:r>
              <a:rPr lang="en-US" sz="3200" smtClean="0"/>
              <a:t>One-way frequency table: </a:t>
            </a:r>
            <a:r>
              <a:rPr lang="en-US" sz="3200" i="1" smtClean="0"/>
              <a:t>(Cont.)</a:t>
            </a:r>
          </a:p>
        </p:txBody>
      </p:sp>
      <p:sp>
        <p:nvSpPr>
          <p:cNvPr id="179206" name="Rectangle 3"/>
          <p:cNvSpPr>
            <a:spLocks noGrp="1" noChangeArrowheads="1"/>
          </p:cNvSpPr>
          <p:nvPr>
            <p:ph type="body" sz="half" idx="1"/>
          </p:nvPr>
        </p:nvSpPr>
        <p:spPr>
          <a:xfrm>
            <a:off x="228600" y="3810000"/>
            <a:ext cx="8610600" cy="2286000"/>
          </a:xfrm>
        </p:spPr>
        <p:txBody>
          <a:bodyPr/>
          <a:lstStyle/>
          <a:p>
            <a:pPr marL="347663" indent="-347663" eaLnBrk="1" hangingPunct="1">
              <a:lnSpc>
                <a:spcPct val="90000"/>
              </a:lnSpc>
              <a:spcAft>
                <a:spcPct val="10000"/>
              </a:spcAft>
              <a:buSzPct val="110000"/>
            </a:pPr>
            <a:r>
              <a:rPr lang="en-US" sz="2000" smtClean="0"/>
              <a:t>Slightly more than half of the respondents are non smokers (51.0%). Slightly less than one-quarter (23.5%) are moderate smokers, followed by light smokers (17.5%).  Less than 10% are heavy smokers (8.5%).</a:t>
            </a:r>
          </a:p>
          <a:p>
            <a:pPr marL="347663" indent="-347663" eaLnBrk="1" hangingPunct="1">
              <a:lnSpc>
                <a:spcPct val="90000"/>
              </a:lnSpc>
              <a:spcAft>
                <a:spcPct val="10000"/>
              </a:spcAft>
              <a:buSzPct val="110000"/>
            </a:pPr>
            <a:r>
              <a:rPr lang="en-US" sz="2000" smtClean="0"/>
              <a:t>In order to see the distribution of smokers only by their degree of smoking habit (</a:t>
            </a:r>
            <a:r>
              <a:rPr lang="en-US" sz="2000" b="1" i="1" smtClean="0">
                <a:solidFill>
                  <a:srgbClr val="990099"/>
                </a:solidFill>
              </a:rPr>
              <a:t>Light, Moderate and Heavy</a:t>
            </a:r>
            <a:r>
              <a:rPr lang="en-US" sz="2000" smtClean="0"/>
              <a:t>), select only smokers (Section  3.3) and generate a frequency table for Smoking Habit. </a:t>
            </a:r>
          </a:p>
          <a:p>
            <a:pPr marL="347663" indent="-347663" eaLnBrk="1" hangingPunct="1">
              <a:lnSpc>
                <a:spcPct val="90000"/>
              </a:lnSpc>
              <a:spcAft>
                <a:spcPct val="10000"/>
              </a:spcAft>
              <a:buSzPct val="110000"/>
            </a:pPr>
            <a:r>
              <a:rPr lang="en-US" sz="2000" smtClean="0"/>
              <a:t>See the output in the next slide</a:t>
            </a:r>
            <a:r>
              <a:rPr lang="en-US" sz="2000" smtClean="0">
                <a:latin typeface="Arial" pitchFamily="34" charset="0"/>
              </a:rPr>
              <a:t> </a:t>
            </a:r>
          </a:p>
        </p:txBody>
      </p:sp>
      <p:pic>
        <p:nvPicPr>
          <p:cNvPr id="179207" name="Picture 9"/>
          <p:cNvPicPr>
            <a:picLocks noChangeAspect="1" noChangeArrowheads="1"/>
          </p:cNvPicPr>
          <p:nvPr/>
        </p:nvPicPr>
        <p:blipFill>
          <a:blip r:embed="rId3"/>
          <a:srcRect l="2000" t="7997" r="4999" b="6903"/>
          <a:stretch>
            <a:fillRect/>
          </a:stretch>
        </p:blipFill>
        <p:spPr bwMode="auto">
          <a:xfrm>
            <a:off x="838200" y="1219200"/>
            <a:ext cx="7696200" cy="2571750"/>
          </a:xfrm>
          <a:prstGeom prst="rect">
            <a:avLst/>
          </a:prstGeom>
          <a:noFill/>
          <a:ln w="9525">
            <a:noFill/>
            <a:miter lim="800000"/>
            <a:headEnd/>
            <a:tailEnd/>
          </a:ln>
        </p:spPr>
      </p:pic>
      <p:sp>
        <p:nvSpPr>
          <p:cNvPr id="179208" name="Text Box 10"/>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Date Placeholder 5"/>
          <p:cNvSpPr>
            <a:spLocks noGrp="1"/>
          </p:cNvSpPr>
          <p:nvPr>
            <p:ph type="dt" sz="quarter" idx="10"/>
          </p:nvPr>
        </p:nvSpPr>
        <p:spPr>
          <a:noFill/>
        </p:spPr>
        <p:txBody>
          <a:bodyPr/>
          <a:lstStyle/>
          <a:p>
            <a:r>
              <a:rPr lang="en-US"/>
              <a:t>2011</a:t>
            </a:r>
          </a:p>
        </p:txBody>
      </p:sp>
      <p:sp>
        <p:nvSpPr>
          <p:cNvPr id="180227" name="Footer Placeholder 6"/>
          <p:cNvSpPr>
            <a:spLocks noGrp="1"/>
          </p:cNvSpPr>
          <p:nvPr>
            <p:ph type="ftr" sz="quarter" idx="11"/>
          </p:nvPr>
        </p:nvSpPr>
        <p:spPr>
          <a:noFill/>
        </p:spPr>
        <p:txBody>
          <a:bodyPr/>
          <a:lstStyle/>
          <a:p>
            <a:r>
              <a:rPr lang="en-US" smtClean="0"/>
              <a:t>Rasimah Aripin</a:t>
            </a:r>
          </a:p>
        </p:txBody>
      </p:sp>
      <p:sp>
        <p:nvSpPr>
          <p:cNvPr id="180228" name="Slide Number Placeholder 7"/>
          <p:cNvSpPr>
            <a:spLocks noGrp="1"/>
          </p:cNvSpPr>
          <p:nvPr>
            <p:ph type="sldNum" sz="quarter" idx="12"/>
          </p:nvPr>
        </p:nvSpPr>
        <p:spPr>
          <a:noFill/>
        </p:spPr>
        <p:txBody>
          <a:bodyPr/>
          <a:lstStyle/>
          <a:p>
            <a:fld id="{B78EAE73-5B79-41D7-AEC6-2E345F1B59F1}" type="slidenum">
              <a:rPr lang="en-US" smtClean="0"/>
              <a:pPr/>
              <a:t>147</a:t>
            </a:fld>
            <a:endParaRPr lang="en-US" smtClean="0"/>
          </a:p>
        </p:txBody>
      </p:sp>
      <p:sp>
        <p:nvSpPr>
          <p:cNvPr id="180229" name="Rectangle 2"/>
          <p:cNvSpPr>
            <a:spLocks noGrp="1" noChangeArrowheads="1"/>
          </p:cNvSpPr>
          <p:nvPr>
            <p:ph type="title"/>
          </p:nvPr>
        </p:nvSpPr>
        <p:spPr>
          <a:xfrm>
            <a:off x="685800" y="609600"/>
            <a:ext cx="7772400" cy="685800"/>
          </a:xfrm>
          <a:ln>
            <a:solidFill>
              <a:schemeClr val="accent2"/>
            </a:solidFill>
          </a:ln>
        </p:spPr>
        <p:txBody>
          <a:bodyPr/>
          <a:lstStyle/>
          <a:p>
            <a:pPr eaLnBrk="1" hangingPunct="1"/>
            <a:r>
              <a:rPr lang="en-US" sz="3200" smtClean="0"/>
              <a:t>One-Way Frequency Table (Cont.)</a:t>
            </a:r>
          </a:p>
        </p:txBody>
      </p:sp>
      <p:sp>
        <p:nvSpPr>
          <p:cNvPr id="180230" name="Rectangle 3"/>
          <p:cNvSpPr>
            <a:spLocks noGrp="1" noChangeArrowheads="1"/>
          </p:cNvSpPr>
          <p:nvPr>
            <p:ph type="body" sz="half" idx="1"/>
          </p:nvPr>
        </p:nvSpPr>
        <p:spPr>
          <a:xfrm>
            <a:off x="533400" y="4191000"/>
            <a:ext cx="8610600" cy="1905000"/>
          </a:xfrm>
        </p:spPr>
        <p:txBody>
          <a:bodyPr/>
          <a:lstStyle/>
          <a:p>
            <a:pPr eaLnBrk="1" hangingPunct="1">
              <a:lnSpc>
                <a:spcPct val="80000"/>
              </a:lnSpc>
            </a:pPr>
            <a:r>
              <a:rPr lang="en-US" sz="2400" smtClean="0"/>
              <a:t>Among smokers, most of them (48.0%) were moderate smokers (smoked between 11 and 20 cigarettes per day) </a:t>
            </a:r>
          </a:p>
          <a:p>
            <a:pPr eaLnBrk="1" hangingPunct="1">
              <a:lnSpc>
                <a:spcPct val="80000"/>
              </a:lnSpc>
            </a:pPr>
            <a:r>
              <a:rPr lang="en-US" sz="2400" smtClean="0"/>
              <a:t>The rest (35.7%) were either light smokers who smoked 10 or less per day) or heavy smokers (16.5%) who smoke more than 20 cigarettes per day</a:t>
            </a:r>
          </a:p>
        </p:txBody>
      </p:sp>
      <p:sp>
        <p:nvSpPr>
          <p:cNvPr id="180231" name="Text Box 8"/>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pic>
        <p:nvPicPr>
          <p:cNvPr id="180232" name="Picture 10"/>
          <p:cNvPicPr>
            <a:picLocks noChangeAspect="1" noChangeArrowheads="1"/>
          </p:cNvPicPr>
          <p:nvPr/>
        </p:nvPicPr>
        <p:blipFill>
          <a:blip r:embed="rId3"/>
          <a:srcRect l="1942" t="6038" r="4854" b="6415"/>
          <a:stretch>
            <a:fillRect/>
          </a:stretch>
        </p:blipFill>
        <p:spPr bwMode="auto">
          <a:xfrm>
            <a:off x="838200" y="1371600"/>
            <a:ext cx="7772400" cy="2667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Date Placeholder 5"/>
          <p:cNvSpPr>
            <a:spLocks noGrp="1"/>
          </p:cNvSpPr>
          <p:nvPr>
            <p:ph type="dt" sz="quarter" idx="10"/>
          </p:nvPr>
        </p:nvSpPr>
        <p:spPr>
          <a:noFill/>
        </p:spPr>
        <p:txBody>
          <a:bodyPr/>
          <a:lstStyle/>
          <a:p>
            <a:r>
              <a:rPr lang="en-US"/>
              <a:t>2011</a:t>
            </a:r>
          </a:p>
        </p:txBody>
      </p:sp>
      <p:sp>
        <p:nvSpPr>
          <p:cNvPr id="181251" name="Footer Placeholder 6"/>
          <p:cNvSpPr>
            <a:spLocks noGrp="1"/>
          </p:cNvSpPr>
          <p:nvPr>
            <p:ph type="ftr" sz="quarter" idx="11"/>
          </p:nvPr>
        </p:nvSpPr>
        <p:spPr>
          <a:noFill/>
        </p:spPr>
        <p:txBody>
          <a:bodyPr/>
          <a:lstStyle/>
          <a:p>
            <a:r>
              <a:rPr lang="en-US" smtClean="0"/>
              <a:t>Rasimah Aripin</a:t>
            </a:r>
          </a:p>
        </p:txBody>
      </p:sp>
      <p:sp>
        <p:nvSpPr>
          <p:cNvPr id="181252" name="Slide Number Placeholder 7"/>
          <p:cNvSpPr>
            <a:spLocks noGrp="1"/>
          </p:cNvSpPr>
          <p:nvPr>
            <p:ph type="sldNum" sz="quarter" idx="12"/>
          </p:nvPr>
        </p:nvSpPr>
        <p:spPr>
          <a:noFill/>
        </p:spPr>
        <p:txBody>
          <a:bodyPr/>
          <a:lstStyle/>
          <a:p>
            <a:fld id="{D9A1016C-F75D-4CD7-B1DE-2EFBB45FF109}" type="slidenum">
              <a:rPr lang="en-US" smtClean="0"/>
              <a:pPr/>
              <a:t>148</a:t>
            </a:fld>
            <a:endParaRPr lang="en-US" smtClean="0"/>
          </a:p>
        </p:txBody>
      </p:sp>
      <p:sp>
        <p:nvSpPr>
          <p:cNvPr id="181253" name="Rectangle 2"/>
          <p:cNvSpPr>
            <a:spLocks noGrp="1" noChangeArrowheads="1"/>
          </p:cNvSpPr>
          <p:nvPr>
            <p:ph type="title"/>
          </p:nvPr>
        </p:nvSpPr>
        <p:spPr>
          <a:xfrm>
            <a:off x="685800" y="609600"/>
            <a:ext cx="7772400" cy="533400"/>
          </a:xfrm>
          <a:ln>
            <a:solidFill>
              <a:schemeClr val="accent2"/>
            </a:solidFill>
          </a:ln>
        </p:spPr>
        <p:txBody>
          <a:bodyPr/>
          <a:lstStyle/>
          <a:p>
            <a:pPr eaLnBrk="1" hangingPunct="1"/>
            <a:r>
              <a:rPr lang="en-US" sz="3200" smtClean="0"/>
              <a:t>To Edit the Output Table</a:t>
            </a:r>
          </a:p>
        </p:txBody>
      </p:sp>
      <p:sp>
        <p:nvSpPr>
          <p:cNvPr id="181254" name="Rectangle 3"/>
          <p:cNvSpPr>
            <a:spLocks noGrp="1" noChangeArrowheads="1"/>
          </p:cNvSpPr>
          <p:nvPr>
            <p:ph type="body" sz="half" idx="1"/>
          </p:nvPr>
        </p:nvSpPr>
        <p:spPr>
          <a:xfrm>
            <a:off x="533400" y="1295400"/>
            <a:ext cx="7848600" cy="1981200"/>
          </a:xfrm>
        </p:spPr>
        <p:txBody>
          <a:bodyPr/>
          <a:lstStyle/>
          <a:p>
            <a:pPr eaLnBrk="1" hangingPunct="1">
              <a:lnSpc>
                <a:spcPct val="80000"/>
              </a:lnSpc>
            </a:pPr>
            <a:r>
              <a:rPr lang="en-US" sz="2400" smtClean="0"/>
              <a:t>To edit the output table in the SPSS Viewer, double-click the table to be edited, then double-click the text that need to be changed.</a:t>
            </a:r>
          </a:p>
          <a:p>
            <a:pPr eaLnBrk="1" hangingPunct="1">
              <a:lnSpc>
                <a:spcPct val="80000"/>
              </a:lnSpc>
            </a:pPr>
            <a:r>
              <a:rPr lang="en-US" sz="2400" smtClean="0"/>
              <a:t>For example to change the title, double-click the title Smoking Habit and write the following title over it:</a:t>
            </a:r>
          </a:p>
          <a:p>
            <a:pPr eaLnBrk="1" hangingPunct="1">
              <a:lnSpc>
                <a:spcPct val="80000"/>
              </a:lnSpc>
              <a:buFontTx/>
              <a:buNone/>
            </a:pPr>
            <a:r>
              <a:rPr lang="en-US" sz="2400" smtClean="0"/>
              <a:t>        </a:t>
            </a:r>
            <a:r>
              <a:rPr lang="en-US" sz="2000" b="1" i="1" smtClean="0"/>
              <a:t>Table 4.1: Distribution of smokers by degree</a:t>
            </a:r>
          </a:p>
          <a:p>
            <a:pPr eaLnBrk="1" hangingPunct="1">
              <a:lnSpc>
                <a:spcPct val="80000"/>
              </a:lnSpc>
              <a:buFontTx/>
              <a:buNone/>
            </a:pPr>
            <a:endParaRPr lang="en-US" sz="2000" b="1" i="1" smtClean="0"/>
          </a:p>
          <a:p>
            <a:pPr eaLnBrk="1" hangingPunct="1">
              <a:lnSpc>
                <a:spcPct val="80000"/>
              </a:lnSpc>
              <a:buFontTx/>
              <a:buNone/>
            </a:pPr>
            <a:endParaRPr lang="en-US" sz="2000" b="1" i="1" smtClean="0"/>
          </a:p>
        </p:txBody>
      </p:sp>
      <p:sp>
        <p:nvSpPr>
          <p:cNvPr id="181255" name="Text Box 4"/>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pic>
        <p:nvPicPr>
          <p:cNvPr id="181256" name="Picture 10"/>
          <p:cNvPicPr>
            <a:picLocks noChangeAspect="1" noChangeArrowheads="1"/>
          </p:cNvPicPr>
          <p:nvPr/>
        </p:nvPicPr>
        <p:blipFill>
          <a:blip r:embed="rId3"/>
          <a:srcRect l="15625" t="44609" r="32031" b="27359"/>
          <a:stretch>
            <a:fillRect/>
          </a:stretch>
        </p:blipFill>
        <p:spPr bwMode="auto">
          <a:xfrm>
            <a:off x="1143000" y="3429000"/>
            <a:ext cx="7162800" cy="2779713"/>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Date Placeholder 5"/>
          <p:cNvSpPr>
            <a:spLocks noGrp="1"/>
          </p:cNvSpPr>
          <p:nvPr>
            <p:ph type="dt" sz="quarter" idx="10"/>
          </p:nvPr>
        </p:nvSpPr>
        <p:spPr>
          <a:noFill/>
        </p:spPr>
        <p:txBody>
          <a:bodyPr/>
          <a:lstStyle/>
          <a:p>
            <a:r>
              <a:rPr lang="en-US"/>
              <a:t>2011</a:t>
            </a:r>
          </a:p>
        </p:txBody>
      </p:sp>
      <p:sp>
        <p:nvSpPr>
          <p:cNvPr id="182275" name="Footer Placeholder 6"/>
          <p:cNvSpPr>
            <a:spLocks noGrp="1"/>
          </p:cNvSpPr>
          <p:nvPr>
            <p:ph type="ftr" sz="quarter" idx="11"/>
          </p:nvPr>
        </p:nvSpPr>
        <p:spPr>
          <a:noFill/>
        </p:spPr>
        <p:txBody>
          <a:bodyPr/>
          <a:lstStyle/>
          <a:p>
            <a:r>
              <a:rPr lang="en-US" smtClean="0"/>
              <a:t>Rasimah Aripin</a:t>
            </a:r>
          </a:p>
        </p:txBody>
      </p:sp>
      <p:sp>
        <p:nvSpPr>
          <p:cNvPr id="182276" name="Slide Number Placeholder 7"/>
          <p:cNvSpPr>
            <a:spLocks noGrp="1"/>
          </p:cNvSpPr>
          <p:nvPr>
            <p:ph type="sldNum" sz="quarter" idx="12"/>
          </p:nvPr>
        </p:nvSpPr>
        <p:spPr>
          <a:noFill/>
        </p:spPr>
        <p:txBody>
          <a:bodyPr/>
          <a:lstStyle/>
          <a:p>
            <a:fld id="{8CB79591-A129-4AF8-9D45-C08FC03024C0}" type="slidenum">
              <a:rPr lang="en-US" smtClean="0"/>
              <a:pPr/>
              <a:t>149</a:t>
            </a:fld>
            <a:endParaRPr lang="en-US" smtClean="0"/>
          </a:p>
        </p:txBody>
      </p:sp>
      <p:sp>
        <p:nvSpPr>
          <p:cNvPr id="182277" name="Rectangle 2"/>
          <p:cNvSpPr>
            <a:spLocks noGrp="1" noChangeArrowheads="1"/>
          </p:cNvSpPr>
          <p:nvPr>
            <p:ph type="title"/>
          </p:nvPr>
        </p:nvSpPr>
        <p:spPr>
          <a:xfrm>
            <a:off x="685800" y="609600"/>
            <a:ext cx="7772400" cy="533400"/>
          </a:xfrm>
          <a:ln>
            <a:solidFill>
              <a:schemeClr val="accent2"/>
            </a:solidFill>
          </a:ln>
        </p:spPr>
        <p:txBody>
          <a:bodyPr/>
          <a:lstStyle/>
          <a:p>
            <a:pPr eaLnBrk="1" hangingPunct="1"/>
            <a:r>
              <a:rPr lang="en-US" sz="3200" smtClean="0"/>
              <a:t>Frequency table: Class Exercises</a:t>
            </a:r>
          </a:p>
        </p:txBody>
      </p:sp>
      <p:sp>
        <p:nvSpPr>
          <p:cNvPr id="182278" name="Rectangle 3"/>
          <p:cNvSpPr>
            <a:spLocks noGrp="1" noChangeArrowheads="1"/>
          </p:cNvSpPr>
          <p:nvPr>
            <p:ph type="body" sz="half" idx="1"/>
          </p:nvPr>
        </p:nvSpPr>
        <p:spPr>
          <a:xfrm>
            <a:off x="762000" y="1219200"/>
            <a:ext cx="8077200" cy="4724400"/>
          </a:xfrm>
        </p:spPr>
        <p:txBody>
          <a:bodyPr/>
          <a:lstStyle/>
          <a:p>
            <a:pPr eaLnBrk="1" hangingPunct="1">
              <a:lnSpc>
                <a:spcPct val="85000"/>
              </a:lnSpc>
              <a:spcAft>
                <a:spcPct val="10000"/>
              </a:spcAft>
            </a:pPr>
            <a:r>
              <a:rPr lang="en-US" sz="2400" smtClean="0"/>
              <a:t>Use the </a:t>
            </a:r>
            <a:r>
              <a:rPr lang="en-US" sz="2400" b="1" i="1" smtClean="0"/>
              <a:t>Airport Survey </a:t>
            </a:r>
            <a:r>
              <a:rPr lang="en-US" sz="2400" smtClean="0"/>
              <a:t>data which contains ratings of customers on services provided by Airport A and Airport B.</a:t>
            </a:r>
          </a:p>
          <a:p>
            <a:pPr eaLnBrk="1" hangingPunct="1">
              <a:lnSpc>
                <a:spcPct val="85000"/>
              </a:lnSpc>
              <a:spcAft>
                <a:spcPct val="10000"/>
              </a:spcAft>
            </a:pPr>
            <a:r>
              <a:rPr lang="en-US" sz="2400" smtClean="0"/>
              <a:t>Generate frequency tables to present the distribution of respondents by purpose of their trip (purpose) and their flight class (class) for Airport A only.  Select Airport = 1 first.</a:t>
            </a:r>
          </a:p>
          <a:p>
            <a:pPr eaLnBrk="1" hangingPunct="1">
              <a:lnSpc>
                <a:spcPct val="85000"/>
              </a:lnSpc>
              <a:spcAft>
                <a:spcPct val="10000"/>
              </a:spcAft>
            </a:pPr>
            <a:r>
              <a:rPr lang="en-US" sz="2400" smtClean="0"/>
              <a:t>Based on the tables, describe the profile of the respondents</a:t>
            </a:r>
          </a:p>
          <a:p>
            <a:pPr eaLnBrk="1" hangingPunct="1">
              <a:lnSpc>
                <a:spcPct val="85000"/>
              </a:lnSpc>
              <a:spcAft>
                <a:spcPct val="10000"/>
              </a:spcAft>
            </a:pPr>
            <a:r>
              <a:rPr lang="en-US" sz="2400" smtClean="0"/>
              <a:t>Note that since there are missing values, valid percent should be used instead of percent</a:t>
            </a:r>
          </a:p>
          <a:p>
            <a:pPr eaLnBrk="1" hangingPunct="1">
              <a:lnSpc>
                <a:spcPct val="85000"/>
              </a:lnSpc>
              <a:spcAft>
                <a:spcPct val="10000"/>
              </a:spcAft>
            </a:pPr>
            <a:r>
              <a:rPr lang="en-US" sz="2400" smtClean="0"/>
              <a:t>Change the title of the table as follows:  </a:t>
            </a:r>
          </a:p>
          <a:p>
            <a:pPr eaLnBrk="1" hangingPunct="1">
              <a:lnSpc>
                <a:spcPct val="85000"/>
              </a:lnSpc>
              <a:spcAft>
                <a:spcPct val="10000"/>
              </a:spcAft>
              <a:buFontTx/>
              <a:buNone/>
            </a:pPr>
            <a:r>
              <a:rPr lang="en-US" sz="2400" b="1" i="1" smtClean="0"/>
              <a:t>      </a:t>
            </a:r>
            <a:r>
              <a:rPr lang="en-US" sz="2000" b="1" i="1" smtClean="0"/>
              <a:t>Table 1: Distribution of Respondents at Airport A by Purpose of Trip</a:t>
            </a:r>
          </a:p>
          <a:p>
            <a:pPr eaLnBrk="1" hangingPunct="1">
              <a:lnSpc>
                <a:spcPct val="85000"/>
              </a:lnSpc>
              <a:spcAft>
                <a:spcPct val="10000"/>
              </a:spcAft>
              <a:buFontTx/>
              <a:buNone/>
            </a:pPr>
            <a:r>
              <a:rPr lang="en-US" sz="2000" b="1" i="1" smtClean="0"/>
              <a:t>       Table 2: Distribution of Respondents at Airport A by Flight Class</a:t>
            </a:r>
            <a:endParaRPr lang="en-US" sz="2400" b="1" i="1" smtClean="0"/>
          </a:p>
          <a:p>
            <a:pPr eaLnBrk="1" hangingPunct="1">
              <a:lnSpc>
                <a:spcPct val="85000"/>
              </a:lnSpc>
              <a:spcAft>
                <a:spcPct val="10000"/>
              </a:spcAft>
              <a:buFontTx/>
              <a:buNone/>
            </a:pPr>
            <a:r>
              <a:rPr lang="en-US" sz="2400" smtClean="0"/>
              <a:t>See the next slide for the results</a:t>
            </a:r>
          </a:p>
          <a:p>
            <a:pPr eaLnBrk="1" hangingPunct="1">
              <a:buFontTx/>
              <a:buNone/>
            </a:pPr>
            <a:endParaRPr lang="en-US" sz="2000" smtClean="0"/>
          </a:p>
        </p:txBody>
      </p:sp>
      <p:sp>
        <p:nvSpPr>
          <p:cNvPr id="182279" name="Text Box 7"/>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1"/>
          </p:nvPr>
        </p:nvSpPr>
        <p:spPr>
          <a:noFill/>
        </p:spPr>
        <p:txBody>
          <a:bodyPr/>
          <a:lstStyle/>
          <a:p>
            <a:r>
              <a:rPr lang="en-US" smtClean="0"/>
              <a:t>Rasimah Aripin</a:t>
            </a:r>
          </a:p>
        </p:txBody>
      </p:sp>
      <p:sp>
        <p:nvSpPr>
          <p:cNvPr id="45059" name="Slide Number Placeholder 5"/>
          <p:cNvSpPr>
            <a:spLocks noGrp="1"/>
          </p:cNvSpPr>
          <p:nvPr>
            <p:ph type="sldNum" sz="quarter" idx="12"/>
          </p:nvPr>
        </p:nvSpPr>
        <p:spPr>
          <a:noFill/>
        </p:spPr>
        <p:txBody>
          <a:bodyPr/>
          <a:lstStyle/>
          <a:p>
            <a:fld id="{8F146A79-75B4-447A-89CB-925B2B9E66E5}" type="slidenum">
              <a:rPr lang="en-US" smtClean="0"/>
              <a:pPr/>
              <a:t>15</a:t>
            </a:fld>
            <a:endParaRPr lang="en-US" smtClean="0"/>
          </a:p>
        </p:txBody>
      </p:sp>
      <p:sp>
        <p:nvSpPr>
          <p:cNvPr id="45060" name="Rectangle 2"/>
          <p:cNvSpPr>
            <a:spLocks noGrp="1" noChangeArrowheads="1"/>
          </p:cNvSpPr>
          <p:nvPr>
            <p:ph type="title"/>
          </p:nvPr>
        </p:nvSpPr>
        <p:spPr>
          <a:xfrm>
            <a:off x="457200" y="609600"/>
            <a:ext cx="7772400" cy="762000"/>
          </a:xfrm>
          <a:ln w="28575">
            <a:solidFill>
              <a:schemeClr val="tx1"/>
            </a:solidFill>
          </a:ln>
        </p:spPr>
        <p:txBody>
          <a:bodyPr/>
          <a:lstStyle/>
          <a:p>
            <a:pPr eaLnBrk="1" hangingPunct="1"/>
            <a:r>
              <a:rPr lang="en-US" sz="3200" smtClean="0">
                <a:latin typeface="Georgia" pitchFamily="18" charset="0"/>
              </a:rPr>
              <a:t>Type of Data File Accessible by SPSS</a:t>
            </a:r>
          </a:p>
        </p:txBody>
      </p:sp>
      <p:sp>
        <p:nvSpPr>
          <p:cNvPr id="45061" name="Rectangle 3"/>
          <p:cNvSpPr>
            <a:spLocks noGrp="1" noChangeArrowheads="1"/>
          </p:cNvSpPr>
          <p:nvPr>
            <p:ph type="body" idx="1"/>
          </p:nvPr>
        </p:nvSpPr>
        <p:spPr>
          <a:xfrm>
            <a:off x="304800" y="1524000"/>
            <a:ext cx="8534400" cy="3962400"/>
          </a:xfrm>
        </p:spPr>
        <p:txBody>
          <a:bodyPr/>
          <a:lstStyle/>
          <a:p>
            <a:pPr marL="609600" indent="-609600" eaLnBrk="1" hangingPunct="1">
              <a:lnSpc>
                <a:spcPct val="90000"/>
              </a:lnSpc>
              <a:spcAft>
                <a:spcPct val="20000"/>
              </a:spcAft>
              <a:buFontTx/>
              <a:buAutoNum type="arabicPeriod"/>
            </a:pPr>
            <a:r>
              <a:rPr lang="en-US" sz="2800" smtClean="0">
                <a:latin typeface="Georgia" pitchFamily="18" charset="0"/>
              </a:rPr>
              <a:t>SPSS data file (extension = </a:t>
            </a:r>
            <a:r>
              <a:rPr lang="en-US" sz="2800" i="1" smtClean="0">
                <a:latin typeface="Georgia" pitchFamily="18" charset="0"/>
              </a:rPr>
              <a:t>sav</a:t>
            </a:r>
            <a:r>
              <a:rPr lang="en-US" sz="2800" smtClean="0">
                <a:latin typeface="Georgia" pitchFamily="18" charset="0"/>
              </a:rPr>
              <a:t>) – directly using </a:t>
            </a:r>
            <a:r>
              <a:rPr lang="en-US" sz="2800" i="1" smtClean="0">
                <a:latin typeface="Georgia" pitchFamily="18" charset="0"/>
              </a:rPr>
              <a:t>File&gt;&gt;&gt;Open&gt;&gt;&gt; Data…</a:t>
            </a:r>
          </a:p>
          <a:p>
            <a:pPr marL="609600" indent="-609600" eaLnBrk="1" hangingPunct="1">
              <a:lnSpc>
                <a:spcPct val="90000"/>
              </a:lnSpc>
              <a:spcAft>
                <a:spcPct val="20000"/>
              </a:spcAft>
              <a:buFontTx/>
              <a:buAutoNum type="arabicPeriod"/>
            </a:pPr>
            <a:r>
              <a:rPr lang="en-US" sz="2800" smtClean="0">
                <a:latin typeface="Georgia" pitchFamily="18" charset="0"/>
              </a:rPr>
              <a:t>Excel data file (extension = </a:t>
            </a:r>
            <a:r>
              <a:rPr lang="en-US" sz="2800" i="1" smtClean="0">
                <a:latin typeface="Georgia" pitchFamily="18" charset="0"/>
              </a:rPr>
              <a:t>xls</a:t>
            </a:r>
            <a:r>
              <a:rPr lang="en-US" sz="2800" smtClean="0">
                <a:latin typeface="Georgia" pitchFamily="18" charset="0"/>
              </a:rPr>
              <a:t>) – directly using </a:t>
            </a:r>
            <a:r>
              <a:rPr lang="en-US" sz="2800" i="1" smtClean="0">
                <a:latin typeface="Georgia" pitchFamily="18" charset="0"/>
              </a:rPr>
              <a:t>File&gt;&gt;&gt;Open&gt;&gt;&gt; Data…</a:t>
            </a:r>
          </a:p>
          <a:p>
            <a:pPr marL="609600" indent="-609600" eaLnBrk="1" hangingPunct="1">
              <a:lnSpc>
                <a:spcPct val="90000"/>
              </a:lnSpc>
              <a:spcAft>
                <a:spcPct val="20000"/>
              </a:spcAft>
              <a:buFontTx/>
              <a:buAutoNum type="arabicPeriod"/>
            </a:pPr>
            <a:r>
              <a:rPr lang="en-US" sz="2800" smtClean="0">
                <a:latin typeface="Georgia" pitchFamily="18" charset="0"/>
              </a:rPr>
              <a:t>Text file (extension = </a:t>
            </a:r>
            <a:r>
              <a:rPr lang="en-US" sz="2800" i="1" smtClean="0">
                <a:latin typeface="Georgia" pitchFamily="18" charset="0"/>
              </a:rPr>
              <a:t>dat</a:t>
            </a:r>
            <a:r>
              <a:rPr lang="en-US" sz="2800" smtClean="0">
                <a:latin typeface="Georgia" pitchFamily="18" charset="0"/>
              </a:rPr>
              <a:t> or </a:t>
            </a:r>
            <a:r>
              <a:rPr lang="en-US" sz="2800" i="1" smtClean="0">
                <a:latin typeface="Georgia" pitchFamily="18" charset="0"/>
              </a:rPr>
              <a:t>txt</a:t>
            </a:r>
            <a:r>
              <a:rPr lang="en-US" sz="2800" smtClean="0">
                <a:latin typeface="Georgia" pitchFamily="18" charset="0"/>
              </a:rPr>
              <a:t>) – by direct conversion: </a:t>
            </a:r>
            <a:r>
              <a:rPr lang="en-US" sz="2800" i="1" smtClean="0">
                <a:latin typeface="Georgia" pitchFamily="18" charset="0"/>
              </a:rPr>
              <a:t>File&gt;&gt;&gt;Read Text Data…</a:t>
            </a:r>
          </a:p>
          <a:p>
            <a:pPr marL="609600" indent="-609600" eaLnBrk="1" hangingPunct="1">
              <a:lnSpc>
                <a:spcPct val="90000"/>
              </a:lnSpc>
              <a:spcAft>
                <a:spcPct val="20000"/>
              </a:spcAft>
              <a:buFontTx/>
              <a:buAutoNum type="arabicPeriod"/>
            </a:pPr>
            <a:r>
              <a:rPr lang="en-US" sz="2800" smtClean="0">
                <a:latin typeface="Georgia" pitchFamily="18" charset="0"/>
              </a:rPr>
              <a:t>Other databases such as Systat, SAS, S-Plus, dBase, Microstrategy  and Access – by Database conversion: </a:t>
            </a:r>
            <a:r>
              <a:rPr lang="en-US" sz="2800" i="1" smtClean="0">
                <a:latin typeface="Georgia" pitchFamily="18" charset="0"/>
              </a:rPr>
              <a:t>File&gt;&gt;&gt;Open Database&gt;&gt;&gt;New Query…</a:t>
            </a:r>
            <a:endParaRPr lang="en-US" sz="2800" smtClean="0">
              <a:latin typeface="Georgia" pitchFamily="18" charset="0"/>
            </a:endParaRPr>
          </a:p>
        </p:txBody>
      </p:sp>
      <p:sp>
        <p:nvSpPr>
          <p:cNvPr id="45062" name="Text Box 7"/>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2.1  Introduction to SPSS</a:t>
            </a:r>
          </a:p>
        </p:txBody>
      </p:sp>
      <p:sp>
        <p:nvSpPr>
          <p:cNvPr id="45063" name="Date Placeholder 7"/>
          <p:cNvSpPr>
            <a:spLocks noGrp="1"/>
          </p:cNvSpPr>
          <p:nvPr>
            <p:ph type="dt" sz="quarter" idx="10"/>
          </p:nvPr>
        </p:nvSpPr>
        <p:spPr>
          <a:noFill/>
        </p:spPr>
        <p:txBody>
          <a:bodyPr/>
          <a:lstStyle/>
          <a:p>
            <a:r>
              <a:rPr lang="en-US"/>
              <a:t>2011</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Date Placeholder 4"/>
          <p:cNvSpPr>
            <a:spLocks noGrp="1"/>
          </p:cNvSpPr>
          <p:nvPr>
            <p:ph type="dt" sz="quarter" idx="10"/>
          </p:nvPr>
        </p:nvSpPr>
        <p:spPr>
          <a:noFill/>
        </p:spPr>
        <p:txBody>
          <a:bodyPr/>
          <a:lstStyle/>
          <a:p>
            <a:r>
              <a:rPr lang="en-US"/>
              <a:t>2011</a:t>
            </a:r>
          </a:p>
        </p:txBody>
      </p:sp>
      <p:sp>
        <p:nvSpPr>
          <p:cNvPr id="1029" name="Footer Placeholder 5"/>
          <p:cNvSpPr>
            <a:spLocks noGrp="1"/>
          </p:cNvSpPr>
          <p:nvPr>
            <p:ph type="ftr" sz="quarter" idx="11"/>
          </p:nvPr>
        </p:nvSpPr>
        <p:spPr>
          <a:noFill/>
        </p:spPr>
        <p:txBody>
          <a:bodyPr/>
          <a:lstStyle/>
          <a:p>
            <a:r>
              <a:rPr lang="en-US" smtClean="0"/>
              <a:t>Rasimah Aripin</a:t>
            </a:r>
          </a:p>
        </p:txBody>
      </p:sp>
      <p:sp>
        <p:nvSpPr>
          <p:cNvPr id="1030" name="Slide Number Placeholder 6"/>
          <p:cNvSpPr>
            <a:spLocks noGrp="1"/>
          </p:cNvSpPr>
          <p:nvPr>
            <p:ph type="sldNum" sz="quarter" idx="12"/>
          </p:nvPr>
        </p:nvSpPr>
        <p:spPr>
          <a:noFill/>
        </p:spPr>
        <p:txBody>
          <a:bodyPr/>
          <a:lstStyle/>
          <a:p>
            <a:fld id="{4D5FFBDC-6D95-407A-9320-75788BB77CD7}" type="slidenum">
              <a:rPr lang="en-US" smtClean="0"/>
              <a:pPr/>
              <a:t>150</a:t>
            </a:fld>
            <a:endParaRPr lang="en-US" smtClean="0"/>
          </a:p>
        </p:txBody>
      </p:sp>
      <p:sp>
        <p:nvSpPr>
          <p:cNvPr id="1031" name="Rectangle 2"/>
          <p:cNvSpPr>
            <a:spLocks noGrp="1" noChangeArrowheads="1"/>
          </p:cNvSpPr>
          <p:nvPr>
            <p:ph type="title"/>
          </p:nvPr>
        </p:nvSpPr>
        <p:spPr>
          <a:xfrm>
            <a:off x="685800" y="609600"/>
            <a:ext cx="7772400" cy="685800"/>
          </a:xfrm>
          <a:ln>
            <a:solidFill>
              <a:schemeClr val="accent2"/>
            </a:solidFill>
          </a:ln>
        </p:spPr>
        <p:txBody>
          <a:bodyPr/>
          <a:lstStyle/>
          <a:p>
            <a:pPr eaLnBrk="1" hangingPunct="1"/>
            <a:r>
              <a:rPr lang="en-US" sz="3200" smtClean="0"/>
              <a:t>Class Exercises: Output</a:t>
            </a:r>
          </a:p>
        </p:txBody>
      </p:sp>
      <p:graphicFrame>
        <p:nvGraphicFramePr>
          <p:cNvPr id="1026" name="Object 35"/>
          <p:cNvGraphicFramePr>
            <a:graphicFrameLocks noChangeAspect="1"/>
          </p:cNvGraphicFramePr>
          <p:nvPr>
            <p:ph sz="half" idx="1"/>
          </p:nvPr>
        </p:nvGraphicFramePr>
        <p:xfrm>
          <a:off x="1295400" y="1371600"/>
          <a:ext cx="7162800" cy="2354263"/>
        </p:xfrm>
        <a:graphic>
          <a:graphicData uri="http://schemas.openxmlformats.org/presentationml/2006/ole">
            <p:oleObj spid="_x0000_s1026" name="Document" r:id="rId4" imgW="5509179" imgH="1808504" progId="Word.Document.8">
              <p:embed/>
            </p:oleObj>
          </a:graphicData>
        </a:graphic>
      </p:graphicFrame>
      <p:sp>
        <p:nvSpPr>
          <p:cNvPr id="1032" name="Text Box 5"/>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
        <p:nvSpPr>
          <p:cNvPr id="1033" name="Rectangle 15"/>
          <p:cNvSpPr>
            <a:spLocks noChangeArrowheads="1"/>
          </p:cNvSpPr>
          <p:nvPr/>
        </p:nvSpPr>
        <p:spPr bwMode="auto">
          <a:xfrm>
            <a:off x="4495800" y="3200400"/>
            <a:ext cx="184150" cy="457200"/>
          </a:xfrm>
          <a:prstGeom prst="rect">
            <a:avLst/>
          </a:prstGeom>
          <a:noFill/>
          <a:ln w="9525">
            <a:noFill/>
            <a:miter lim="800000"/>
            <a:headEnd/>
            <a:tailEnd/>
          </a:ln>
        </p:spPr>
        <p:txBody>
          <a:bodyPr wrap="none">
            <a:spAutoFit/>
          </a:bodyPr>
          <a:lstStyle/>
          <a:p>
            <a:endParaRPr lang="en-US"/>
          </a:p>
        </p:txBody>
      </p:sp>
      <p:graphicFrame>
        <p:nvGraphicFramePr>
          <p:cNvPr id="1027" name="Object 39"/>
          <p:cNvGraphicFramePr>
            <a:graphicFrameLocks noChangeAspect="1"/>
          </p:cNvGraphicFramePr>
          <p:nvPr>
            <p:ph sz="half" idx="2"/>
          </p:nvPr>
        </p:nvGraphicFramePr>
        <p:xfrm>
          <a:off x="1371600" y="3733800"/>
          <a:ext cx="7010400" cy="2349500"/>
        </p:xfrm>
        <a:graphic>
          <a:graphicData uri="http://schemas.openxmlformats.org/presentationml/2006/ole">
            <p:oleObj spid="_x0000_s1027" name="Document" r:id="rId5" imgW="5399463" imgH="1808504" progId="Word.Document.8">
              <p:embed/>
            </p:oleObj>
          </a:graphicData>
        </a:graphic>
      </p:graphicFrame>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Date Placeholder 4"/>
          <p:cNvSpPr>
            <a:spLocks noGrp="1"/>
          </p:cNvSpPr>
          <p:nvPr>
            <p:ph type="dt" sz="quarter" idx="10"/>
          </p:nvPr>
        </p:nvSpPr>
        <p:spPr>
          <a:noFill/>
        </p:spPr>
        <p:txBody>
          <a:bodyPr/>
          <a:lstStyle/>
          <a:p>
            <a:r>
              <a:rPr lang="en-US"/>
              <a:t>2011</a:t>
            </a:r>
          </a:p>
        </p:txBody>
      </p:sp>
      <p:sp>
        <p:nvSpPr>
          <p:cNvPr id="183299" name="Footer Placeholder 5"/>
          <p:cNvSpPr>
            <a:spLocks noGrp="1"/>
          </p:cNvSpPr>
          <p:nvPr>
            <p:ph type="ftr" sz="quarter" idx="11"/>
          </p:nvPr>
        </p:nvSpPr>
        <p:spPr>
          <a:noFill/>
        </p:spPr>
        <p:txBody>
          <a:bodyPr/>
          <a:lstStyle/>
          <a:p>
            <a:r>
              <a:rPr lang="en-US" smtClean="0"/>
              <a:t>Rasimah Aripin</a:t>
            </a:r>
          </a:p>
        </p:txBody>
      </p:sp>
      <p:sp>
        <p:nvSpPr>
          <p:cNvPr id="183300" name="Slide Number Placeholder 6"/>
          <p:cNvSpPr>
            <a:spLocks noGrp="1"/>
          </p:cNvSpPr>
          <p:nvPr>
            <p:ph type="sldNum" sz="quarter" idx="12"/>
          </p:nvPr>
        </p:nvSpPr>
        <p:spPr>
          <a:noFill/>
        </p:spPr>
        <p:txBody>
          <a:bodyPr/>
          <a:lstStyle/>
          <a:p>
            <a:fld id="{D6CC0538-597B-4223-92CE-5AF642A665BA}" type="slidenum">
              <a:rPr lang="en-US" smtClean="0"/>
              <a:pPr/>
              <a:t>151</a:t>
            </a:fld>
            <a:endParaRPr lang="en-US" smtClean="0"/>
          </a:p>
        </p:txBody>
      </p:sp>
      <p:sp>
        <p:nvSpPr>
          <p:cNvPr id="183301" name="Rectangle 2"/>
          <p:cNvSpPr>
            <a:spLocks noGrp="1" noChangeArrowheads="1"/>
          </p:cNvSpPr>
          <p:nvPr>
            <p:ph type="title"/>
          </p:nvPr>
        </p:nvSpPr>
        <p:spPr>
          <a:xfrm>
            <a:off x="609600" y="609600"/>
            <a:ext cx="7772400" cy="685800"/>
          </a:xfrm>
          <a:ln>
            <a:solidFill>
              <a:schemeClr val="accent2"/>
            </a:solidFill>
          </a:ln>
        </p:spPr>
        <p:txBody>
          <a:bodyPr/>
          <a:lstStyle/>
          <a:p>
            <a:pPr eaLnBrk="1" hangingPunct="1"/>
            <a:r>
              <a:rPr lang="en-US" sz="3200" smtClean="0"/>
              <a:t>Two-way frequency table (Cross-Tabulation</a:t>
            </a:r>
            <a:r>
              <a:rPr lang="en-US" sz="3600" smtClean="0"/>
              <a:t>)</a:t>
            </a:r>
          </a:p>
        </p:txBody>
      </p:sp>
      <p:sp>
        <p:nvSpPr>
          <p:cNvPr id="183302" name="Rectangle 3"/>
          <p:cNvSpPr>
            <a:spLocks noGrp="1" noChangeArrowheads="1"/>
          </p:cNvSpPr>
          <p:nvPr>
            <p:ph type="body" sz="half" idx="1"/>
          </p:nvPr>
        </p:nvSpPr>
        <p:spPr>
          <a:xfrm>
            <a:off x="381000" y="1371600"/>
            <a:ext cx="8458200" cy="4800600"/>
          </a:xfrm>
        </p:spPr>
        <p:txBody>
          <a:bodyPr/>
          <a:lstStyle/>
          <a:p>
            <a:pPr marL="0" indent="0" eaLnBrk="1" hangingPunct="1">
              <a:buFontTx/>
              <a:buNone/>
            </a:pPr>
            <a:r>
              <a:rPr lang="en-US" sz="2800" smtClean="0"/>
              <a:t>Two-way frequency tables (cross-tabulation) presents the distribution of subjects in terms of counts or percentages  by two categorical variables. Examples are:</a:t>
            </a:r>
          </a:p>
          <a:p>
            <a:pPr lvl="1" eaLnBrk="1" hangingPunct="1">
              <a:buFont typeface="Wingdings" pitchFamily="2" charset="2"/>
              <a:buChar char="ü"/>
            </a:pPr>
            <a:r>
              <a:rPr lang="en-US" sz="2400" smtClean="0"/>
              <a:t>the distribution of customers by gender and age-group</a:t>
            </a:r>
          </a:p>
          <a:p>
            <a:pPr lvl="1" eaLnBrk="1" hangingPunct="1">
              <a:buFont typeface="Wingdings" pitchFamily="2" charset="2"/>
              <a:buChar char="ü"/>
            </a:pPr>
            <a:r>
              <a:rPr lang="en-US" sz="2400" smtClean="0"/>
              <a:t>The number of cars sold by make (Proton, Perodua, etc) and state (Selangor, Perak, etc)</a:t>
            </a:r>
          </a:p>
          <a:p>
            <a:pPr lvl="1" eaLnBrk="1" hangingPunct="1">
              <a:buFont typeface="Wingdings" pitchFamily="2" charset="2"/>
              <a:buChar char="ü"/>
            </a:pPr>
            <a:r>
              <a:rPr lang="en-US" sz="2400" smtClean="0"/>
              <a:t>The percentage distribution of students by SPM Mathematics grade (A, B, C, P, F) and type of school  attended (residential, non-residential)</a:t>
            </a:r>
          </a:p>
          <a:p>
            <a:pPr marL="0" indent="0" eaLnBrk="1" hangingPunct="1">
              <a:buFont typeface="Wingdings" pitchFamily="2" charset="2"/>
              <a:buNone/>
            </a:pPr>
            <a:r>
              <a:rPr lang="en-US" sz="2400" smtClean="0"/>
              <a:t>The tables provide several statistics for comparative purposes between groups</a:t>
            </a:r>
          </a:p>
        </p:txBody>
      </p:sp>
      <p:sp>
        <p:nvSpPr>
          <p:cNvPr id="183303" name="Text Box 6"/>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Date Placeholder 4"/>
          <p:cNvSpPr>
            <a:spLocks noGrp="1"/>
          </p:cNvSpPr>
          <p:nvPr>
            <p:ph type="dt" sz="quarter" idx="10"/>
          </p:nvPr>
        </p:nvSpPr>
        <p:spPr>
          <a:noFill/>
        </p:spPr>
        <p:txBody>
          <a:bodyPr/>
          <a:lstStyle/>
          <a:p>
            <a:r>
              <a:rPr lang="en-US"/>
              <a:t>2011</a:t>
            </a:r>
          </a:p>
        </p:txBody>
      </p:sp>
      <p:sp>
        <p:nvSpPr>
          <p:cNvPr id="184323" name="Footer Placeholder 5"/>
          <p:cNvSpPr>
            <a:spLocks noGrp="1"/>
          </p:cNvSpPr>
          <p:nvPr>
            <p:ph type="ftr" sz="quarter" idx="11"/>
          </p:nvPr>
        </p:nvSpPr>
        <p:spPr>
          <a:noFill/>
        </p:spPr>
        <p:txBody>
          <a:bodyPr/>
          <a:lstStyle/>
          <a:p>
            <a:r>
              <a:rPr lang="en-US" smtClean="0"/>
              <a:t>Rasimah Aripin</a:t>
            </a:r>
          </a:p>
        </p:txBody>
      </p:sp>
      <p:sp>
        <p:nvSpPr>
          <p:cNvPr id="184324" name="Slide Number Placeholder 6"/>
          <p:cNvSpPr>
            <a:spLocks noGrp="1"/>
          </p:cNvSpPr>
          <p:nvPr>
            <p:ph type="sldNum" sz="quarter" idx="12"/>
          </p:nvPr>
        </p:nvSpPr>
        <p:spPr>
          <a:noFill/>
        </p:spPr>
        <p:txBody>
          <a:bodyPr/>
          <a:lstStyle/>
          <a:p>
            <a:fld id="{003DC444-8606-44AE-831A-B25E3035E307}" type="slidenum">
              <a:rPr lang="en-US" smtClean="0"/>
              <a:pPr/>
              <a:t>152</a:t>
            </a:fld>
            <a:endParaRPr lang="en-US" smtClean="0"/>
          </a:p>
        </p:txBody>
      </p:sp>
      <p:sp>
        <p:nvSpPr>
          <p:cNvPr id="184325" name="Rectangle 2"/>
          <p:cNvSpPr>
            <a:spLocks noGrp="1" noChangeArrowheads="1"/>
          </p:cNvSpPr>
          <p:nvPr>
            <p:ph type="title"/>
          </p:nvPr>
        </p:nvSpPr>
        <p:spPr>
          <a:xfrm>
            <a:off x="609600" y="609600"/>
            <a:ext cx="7772400" cy="685800"/>
          </a:xfrm>
          <a:ln>
            <a:solidFill>
              <a:schemeClr val="accent2"/>
            </a:solidFill>
          </a:ln>
        </p:spPr>
        <p:txBody>
          <a:bodyPr/>
          <a:lstStyle/>
          <a:p>
            <a:pPr eaLnBrk="1" hangingPunct="1"/>
            <a:r>
              <a:rPr lang="en-US" sz="3600" smtClean="0"/>
              <a:t>Cross-tabulation: Illustration</a:t>
            </a:r>
            <a:endParaRPr lang="en-US" sz="4000" smtClean="0"/>
          </a:p>
        </p:txBody>
      </p:sp>
      <p:sp>
        <p:nvSpPr>
          <p:cNvPr id="184326" name="Rectangle 3"/>
          <p:cNvSpPr>
            <a:spLocks noGrp="1" noChangeArrowheads="1"/>
          </p:cNvSpPr>
          <p:nvPr>
            <p:ph type="body" sz="half" idx="1"/>
          </p:nvPr>
        </p:nvSpPr>
        <p:spPr>
          <a:xfrm>
            <a:off x="381000" y="1371600"/>
            <a:ext cx="8458200" cy="4648200"/>
          </a:xfrm>
        </p:spPr>
        <p:txBody>
          <a:bodyPr/>
          <a:lstStyle/>
          <a:p>
            <a:pPr marL="0" indent="0" eaLnBrk="1" hangingPunct="1">
              <a:buFontTx/>
              <a:buNone/>
            </a:pPr>
            <a:r>
              <a:rPr lang="en-US" sz="2800" smtClean="0"/>
              <a:t>Identify appropriate two-way frequency tables (cross-tabulation) to answer the following research questions using the </a:t>
            </a:r>
            <a:r>
              <a:rPr lang="en-US" sz="2800" b="1" i="1" smtClean="0">
                <a:solidFill>
                  <a:srgbClr val="990099"/>
                </a:solidFill>
              </a:rPr>
              <a:t>Smoking Habit Edited </a:t>
            </a:r>
            <a:r>
              <a:rPr lang="en-US" sz="2800" smtClean="0"/>
              <a:t>data:</a:t>
            </a:r>
          </a:p>
          <a:p>
            <a:pPr lvl="1" eaLnBrk="1" hangingPunct="1">
              <a:buFont typeface="Wingdings" pitchFamily="2" charset="2"/>
              <a:buChar char="ü"/>
            </a:pPr>
            <a:r>
              <a:rPr lang="en-US" sz="2400" smtClean="0"/>
              <a:t>Is the proportion of male smokers higher than those among females?</a:t>
            </a:r>
          </a:p>
          <a:p>
            <a:pPr lvl="1" eaLnBrk="1" hangingPunct="1">
              <a:buFont typeface="Wingdings" pitchFamily="2" charset="2"/>
              <a:buChar char="ü"/>
            </a:pPr>
            <a:r>
              <a:rPr lang="en-US" sz="2400" smtClean="0"/>
              <a:t>Is there an indication that smokers face more risk of having lung-related problems?</a:t>
            </a:r>
          </a:p>
          <a:p>
            <a:pPr lvl="1" eaLnBrk="1" hangingPunct="1">
              <a:buFont typeface="Wingdings" pitchFamily="2" charset="2"/>
              <a:buChar char="ü"/>
            </a:pPr>
            <a:r>
              <a:rPr lang="en-US" sz="2400" smtClean="0"/>
              <a:t>Is smoking habit among staff related to the nature of their job (Designation)?</a:t>
            </a:r>
          </a:p>
          <a:p>
            <a:pPr lvl="1" eaLnBrk="1" hangingPunct="1">
              <a:buFont typeface="Wingdings" pitchFamily="2" charset="2"/>
              <a:buChar char="ü"/>
            </a:pPr>
            <a:r>
              <a:rPr lang="en-US" sz="2400" smtClean="0"/>
              <a:t>Is there a relationship between smoking habit and exercise habit?</a:t>
            </a:r>
          </a:p>
          <a:p>
            <a:pPr marL="0" indent="0" eaLnBrk="1" hangingPunct="1">
              <a:buFont typeface="Wingdings" pitchFamily="2" charset="2"/>
              <a:buChar char="ü"/>
            </a:pPr>
            <a:endParaRPr lang="en-US" sz="2400" smtClean="0"/>
          </a:p>
        </p:txBody>
      </p:sp>
      <p:sp>
        <p:nvSpPr>
          <p:cNvPr id="184327" name="Text Box 4"/>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Date Placeholder 4"/>
          <p:cNvSpPr>
            <a:spLocks noGrp="1"/>
          </p:cNvSpPr>
          <p:nvPr>
            <p:ph type="dt" sz="quarter" idx="10"/>
          </p:nvPr>
        </p:nvSpPr>
        <p:spPr>
          <a:noFill/>
        </p:spPr>
        <p:txBody>
          <a:bodyPr/>
          <a:lstStyle/>
          <a:p>
            <a:r>
              <a:rPr lang="en-US"/>
              <a:t>2011</a:t>
            </a:r>
          </a:p>
        </p:txBody>
      </p:sp>
      <p:sp>
        <p:nvSpPr>
          <p:cNvPr id="185347" name="Footer Placeholder 5"/>
          <p:cNvSpPr>
            <a:spLocks noGrp="1"/>
          </p:cNvSpPr>
          <p:nvPr>
            <p:ph type="ftr" sz="quarter" idx="11"/>
          </p:nvPr>
        </p:nvSpPr>
        <p:spPr>
          <a:noFill/>
        </p:spPr>
        <p:txBody>
          <a:bodyPr/>
          <a:lstStyle/>
          <a:p>
            <a:r>
              <a:rPr lang="en-US" smtClean="0"/>
              <a:t>Rasimah Aripin</a:t>
            </a:r>
          </a:p>
        </p:txBody>
      </p:sp>
      <p:sp>
        <p:nvSpPr>
          <p:cNvPr id="185348" name="Slide Number Placeholder 6"/>
          <p:cNvSpPr>
            <a:spLocks noGrp="1"/>
          </p:cNvSpPr>
          <p:nvPr>
            <p:ph type="sldNum" sz="quarter" idx="12"/>
          </p:nvPr>
        </p:nvSpPr>
        <p:spPr>
          <a:noFill/>
        </p:spPr>
        <p:txBody>
          <a:bodyPr/>
          <a:lstStyle/>
          <a:p>
            <a:fld id="{F1F82640-7BD0-414E-912C-E56083E25DAA}" type="slidenum">
              <a:rPr lang="en-US" smtClean="0"/>
              <a:pPr/>
              <a:t>153</a:t>
            </a:fld>
            <a:endParaRPr lang="en-US" smtClean="0"/>
          </a:p>
        </p:txBody>
      </p:sp>
      <p:sp>
        <p:nvSpPr>
          <p:cNvPr id="185349" name="Rectangle 2"/>
          <p:cNvSpPr>
            <a:spLocks noGrp="1" noChangeArrowheads="1"/>
          </p:cNvSpPr>
          <p:nvPr>
            <p:ph type="title"/>
          </p:nvPr>
        </p:nvSpPr>
        <p:spPr>
          <a:xfrm>
            <a:off x="685800" y="609600"/>
            <a:ext cx="7772400" cy="609600"/>
          </a:xfrm>
          <a:ln>
            <a:solidFill>
              <a:schemeClr val="accent2"/>
            </a:solidFill>
          </a:ln>
        </p:spPr>
        <p:txBody>
          <a:bodyPr/>
          <a:lstStyle/>
          <a:p>
            <a:pPr eaLnBrk="1" hangingPunct="1"/>
            <a:r>
              <a:rPr lang="en-US" sz="3200" smtClean="0"/>
              <a:t>Cross-Tabulation: Illustration</a:t>
            </a:r>
          </a:p>
        </p:txBody>
      </p:sp>
      <p:sp>
        <p:nvSpPr>
          <p:cNvPr id="185350" name="Rectangle 4"/>
          <p:cNvSpPr>
            <a:spLocks noGrp="1" noChangeArrowheads="1"/>
          </p:cNvSpPr>
          <p:nvPr>
            <p:ph type="body" sz="half" idx="1"/>
          </p:nvPr>
        </p:nvSpPr>
        <p:spPr>
          <a:xfrm>
            <a:off x="990600" y="1219200"/>
            <a:ext cx="8153400" cy="4114800"/>
          </a:xfrm>
        </p:spPr>
        <p:txBody>
          <a:bodyPr/>
          <a:lstStyle/>
          <a:p>
            <a:pPr eaLnBrk="1" hangingPunct="1">
              <a:buFontTx/>
              <a:buNone/>
            </a:pPr>
            <a:r>
              <a:rPr lang="en-US" sz="2400" b="1" i="1" smtClean="0">
                <a:solidFill>
                  <a:srgbClr val="990099"/>
                </a:solidFill>
              </a:rPr>
              <a:t>Analyze &gt;&gt;&gt; Descriptive Statistics &gt;&gt;&gt; Crosstabs…</a:t>
            </a:r>
          </a:p>
          <a:p>
            <a:pPr eaLnBrk="1" hangingPunct="1"/>
            <a:endParaRPr lang="en-US" sz="2400" b="1" i="1" smtClean="0">
              <a:solidFill>
                <a:srgbClr val="990099"/>
              </a:solidFill>
            </a:endParaRPr>
          </a:p>
        </p:txBody>
      </p:sp>
      <p:grpSp>
        <p:nvGrpSpPr>
          <p:cNvPr id="185351" name="Group 11"/>
          <p:cNvGrpSpPr>
            <a:grpSpLocks/>
          </p:cNvGrpSpPr>
          <p:nvPr/>
        </p:nvGrpSpPr>
        <p:grpSpPr bwMode="auto">
          <a:xfrm>
            <a:off x="838200" y="1600200"/>
            <a:ext cx="8305800" cy="4486275"/>
            <a:chOff x="384" y="1008"/>
            <a:chExt cx="5232" cy="2826"/>
          </a:xfrm>
        </p:grpSpPr>
        <p:pic>
          <p:nvPicPr>
            <p:cNvPr id="185353" name="Picture 5"/>
            <p:cNvPicPr>
              <a:picLocks noChangeAspect="1" noChangeArrowheads="1"/>
            </p:cNvPicPr>
            <p:nvPr/>
          </p:nvPicPr>
          <p:blipFill>
            <a:blip r:embed="rId3"/>
            <a:srcRect/>
            <a:stretch>
              <a:fillRect/>
            </a:stretch>
          </p:blipFill>
          <p:spPr bwMode="auto">
            <a:xfrm>
              <a:off x="384" y="1008"/>
              <a:ext cx="3456" cy="2826"/>
            </a:xfrm>
            <a:prstGeom prst="rect">
              <a:avLst/>
            </a:prstGeom>
            <a:noFill/>
            <a:ln w="9525">
              <a:noFill/>
              <a:miter lim="800000"/>
              <a:headEnd/>
              <a:tailEnd/>
            </a:ln>
          </p:spPr>
        </p:pic>
        <p:sp>
          <p:nvSpPr>
            <p:cNvPr id="185354" name="Text Box 7"/>
            <p:cNvSpPr txBox="1">
              <a:spLocks noChangeArrowheads="1"/>
            </p:cNvSpPr>
            <p:nvPr/>
          </p:nvSpPr>
          <p:spPr bwMode="auto">
            <a:xfrm>
              <a:off x="3984" y="2688"/>
              <a:ext cx="1632" cy="984"/>
            </a:xfrm>
            <a:prstGeom prst="rect">
              <a:avLst/>
            </a:prstGeom>
            <a:noFill/>
            <a:ln w="9525">
              <a:solidFill>
                <a:schemeClr val="accent2"/>
              </a:solidFill>
              <a:miter lim="800000"/>
              <a:headEnd/>
              <a:tailEnd/>
            </a:ln>
          </p:spPr>
          <p:txBody>
            <a:bodyPr>
              <a:spAutoFit/>
            </a:bodyPr>
            <a:lstStyle/>
            <a:p>
              <a:pPr>
                <a:spcBef>
                  <a:spcPct val="50000"/>
                </a:spcBef>
              </a:pPr>
              <a:r>
                <a:rPr lang="en-US" b="0" i="0"/>
                <a:t>Click Cells to select appropriate percentages (see next slide)</a:t>
              </a:r>
            </a:p>
          </p:txBody>
        </p:sp>
        <p:sp>
          <p:nvSpPr>
            <p:cNvPr id="185355" name="AutoShape 8"/>
            <p:cNvSpPr>
              <a:spLocks noChangeArrowheads="1"/>
            </p:cNvSpPr>
            <p:nvPr/>
          </p:nvSpPr>
          <p:spPr bwMode="auto">
            <a:xfrm rot="-1150740">
              <a:off x="2832" y="3360"/>
              <a:ext cx="1200" cy="144"/>
            </a:xfrm>
            <a:prstGeom prst="leftArrow">
              <a:avLst>
                <a:gd name="adj1" fmla="val 50000"/>
                <a:gd name="adj2" fmla="val 208333"/>
              </a:avLst>
            </a:prstGeom>
            <a:solidFill>
              <a:schemeClr val="accent1"/>
            </a:solidFill>
            <a:ln w="9525">
              <a:solidFill>
                <a:schemeClr val="tx1"/>
              </a:solidFill>
              <a:miter lim="800000"/>
              <a:headEnd/>
              <a:tailEnd/>
            </a:ln>
          </p:spPr>
          <p:txBody>
            <a:bodyPr wrap="none" anchor="ctr"/>
            <a:lstStyle/>
            <a:p>
              <a:endParaRPr lang="en-US"/>
            </a:p>
          </p:txBody>
        </p:sp>
      </p:grpSp>
      <p:sp>
        <p:nvSpPr>
          <p:cNvPr id="185352" name="Text Box 9"/>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Date Placeholder 4"/>
          <p:cNvSpPr>
            <a:spLocks noGrp="1"/>
          </p:cNvSpPr>
          <p:nvPr>
            <p:ph type="dt" sz="quarter" idx="10"/>
          </p:nvPr>
        </p:nvSpPr>
        <p:spPr>
          <a:noFill/>
        </p:spPr>
        <p:txBody>
          <a:bodyPr/>
          <a:lstStyle/>
          <a:p>
            <a:r>
              <a:rPr lang="en-US"/>
              <a:t>2011</a:t>
            </a:r>
          </a:p>
        </p:txBody>
      </p:sp>
      <p:sp>
        <p:nvSpPr>
          <p:cNvPr id="186371" name="Footer Placeholder 5"/>
          <p:cNvSpPr>
            <a:spLocks noGrp="1"/>
          </p:cNvSpPr>
          <p:nvPr>
            <p:ph type="ftr" sz="quarter" idx="11"/>
          </p:nvPr>
        </p:nvSpPr>
        <p:spPr>
          <a:noFill/>
        </p:spPr>
        <p:txBody>
          <a:bodyPr/>
          <a:lstStyle/>
          <a:p>
            <a:r>
              <a:rPr lang="en-US" smtClean="0"/>
              <a:t>Rasimah Aripin</a:t>
            </a:r>
          </a:p>
        </p:txBody>
      </p:sp>
      <p:sp>
        <p:nvSpPr>
          <p:cNvPr id="186372" name="Slide Number Placeholder 6"/>
          <p:cNvSpPr>
            <a:spLocks noGrp="1"/>
          </p:cNvSpPr>
          <p:nvPr>
            <p:ph type="sldNum" sz="quarter" idx="12"/>
          </p:nvPr>
        </p:nvSpPr>
        <p:spPr>
          <a:noFill/>
        </p:spPr>
        <p:txBody>
          <a:bodyPr/>
          <a:lstStyle/>
          <a:p>
            <a:fld id="{55C71726-E82B-4C82-8B49-E5985FDD33B7}" type="slidenum">
              <a:rPr lang="en-US" smtClean="0"/>
              <a:pPr/>
              <a:t>154</a:t>
            </a:fld>
            <a:endParaRPr lang="en-US" smtClean="0"/>
          </a:p>
        </p:txBody>
      </p:sp>
      <p:sp>
        <p:nvSpPr>
          <p:cNvPr id="186373" name="Rectangle 2"/>
          <p:cNvSpPr>
            <a:spLocks noGrp="1" noChangeArrowheads="1"/>
          </p:cNvSpPr>
          <p:nvPr>
            <p:ph type="title"/>
          </p:nvPr>
        </p:nvSpPr>
        <p:spPr>
          <a:xfrm>
            <a:off x="685800" y="609600"/>
            <a:ext cx="7772400" cy="609600"/>
          </a:xfrm>
          <a:ln>
            <a:solidFill>
              <a:schemeClr val="accent2"/>
            </a:solidFill>
          </a:ln>
        </p:spPr>
        <p:txBody>
          <a:bodyPr/>
          <a:lstStyle/>
          <a:p>
            <a:pPr eaLnBrk="1" hangingPunct="1"/>
            <a:r>
              <a:rPr lang="en-US" sz="3200" smtClean="0"/>
              <a:t>Cross-Tabulation: Illustration</a:t>
            </a:r>
          </a:p>
        </p:txBody>
      </p:sp>
      <p:grpSp>
        <p:nvGrpSpPr>
          <p:cNvPr id="186374" name="Group 10"/>
          <p:cNvGrpSpPr>
            <a:grpSpLocks/>
          </p:cNvGrpSpPr>
          <p:nvPr/>
        </p:nvGrpSpPr>
        <p:grpSpPr bwMode="auto">
          <a:xfrm>
            <a:off x="685800" y="1371600"/>
            <a:ext cx="8077200" cy="4343400"/>
            <a:chOff x="432" y="864"/>
            <a:chExt cx="5088" cy="2736"/>
          </a:xfrm>
        </p:grpSpPr>
        <p:sp>
          <p:nvSpPr>
            <p:cNvPr id="186376" name="Text Box 5"/>
            <p:cNvSpPr txBox="1">
              <a:spLocks noChangeArrowheads="1"/>
            </p:cNvSpPr>
            <p:nvPr/>
          </p:nvSpPr>
          <p:spPr bwMode="auto">
            <a:xfrm>
              <a:off x="4176" y="1104"/>
              <a:ext cx="1344" cy="1329"/>
            </a:xfrm>
            <a:prstGeom prst="rect">
              <a:avLst/>
            </a:prstGeom>
            <a:noFill/>
            <a:ln w="9525">
              <a:solidFill>
                <a:schemeClr val="accent2"/>
              </a:solidFill>
              <a:miter lim="800000"/>
              <a:headEnd/>
              <a:tailEnd/>
            </a:ln>
          </p:spPr>
          <p:txBody>
            <a:bodyPr>
              <a:spAutoFit/>
            </a:bodyPr>
            <a:lstStyle/>
            <a:p>
              <a:pPr>
                <a:spcBef>
                  <a:spcPct val="50000"/>
                </a:spcBef>
              </a:pPr>
              <a:r>
                <a:rPr lang="en-US" b="0" i="0"/>
                <a:t>Click Continue to go back to the Crosstabs dialog box. </a:t>
              </a:r>
            </a:p>
            <a:p>
              <a:pPr>
                <a:spcBef>
                  <a:spcPct val="50000"/>
                </a:spcBef>
              </a:pPr>
              <a:r>
                <a:rPr lang="en-US" b="0" i="0"/>
                <a:t>Click OK</a:t>
              </a:r>
            </a:p>
          </p:txBody>
        </p:sp>
        <p:pic>
          <p:nvPicPr>
            <p:cNvPr id="186377" name="Picture 8"/>
            <p:cNvPicPr>
              <a:picLocks noChangeAspect="1" noChangeArrowheads="1"/>
            </p:cNvPicPr>
            <p:nvPr/>
          </p:nvPicPr>
          <p:blipFill>
            <a:blip r:embed="rId3"/>
            <a:srcRect/>
            <a:stretch>
              <a:fillRect/>
            </a:stretch>
          </p:blipFill>
          <p:spPr bwMode="auto">
            <a:xfrm>
              <a:off x="432" y="864"/>
              <a:ext cx="3696" cy="2736"/>
            </a:xfrm>
            <a:prstGeom prst="rect">
              <a:avLst/>
            </a:prstGeom>
            <a:noFill/>
            <a:ln w="9525">
              <a:noFill/>
              <a:miter lim="800000"/>
              <a:headEnd/>
              <a:tailEnd/>
            </a:ln>
          </p:spPr>
        </p:pic>
        <p:sp>
          <p:nvSpPr>
            <p:cNvPr id="186378" name="AutoShape 6"/>
            <p:cNvSpPr>
              <a:spLocks noChangeArrowheads="1"/>
            </p:cNvSpPr>
            <p:nvPr/>
          </p:nvSpPr>
          <p:spPr bwMode="auto">
            <a:xfrm>
              <a:off x="3600" y="1344"/>
              <a:ext cx="624" cy="96"/>
            </a:xfrm>
            <a:prstGeom prst="leftArrow">
              <a:avLst>
                <a:gd name="adj1" fmla="val 50000"/>
                <a:gd name="adj2" fmla="val 162500"/>
              </a:avLst>
            </a:prstGeom>
            <a:solidFill>
              <a:schemeClr val="accent1"/>
            </a:solidFill>
            <a:ln w="9525">
              <a:solidFill>
                <a:schemeClr val="tx1"/>
              </a:solidFill>
              <a:miter lim="800000"/>
              <a:headEnd/>
              <a:tailEnd/>
            </a:ln>
          </p:spPr>
          <p:txBody>
            <a:bodyPr wrap="none" anchor="ctr"/>
            <a:lstStyle/>
            <a:p>
              <a:endParaRPr lang="en-US"/>
            </a:p>
          </p:txBody>
        </p:sp>
      </p:grpSp>
      <p:sp>
        <p:nvSpPr>
          <p:cNvPr id="186375" name="Text Box 9"/>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Date Placeholder 5"/>
          <p:cNvSpPr>
            <a:spLocks noGrp="1"/>
          </p:cNvSpPr>
          <p:nvPr>
            <p:ph type="dt" sz="quarter" idx="10"/>
          </p:nvPr>
        </p:nvSpPr>
        <p:spPr>
          <a:noFill/>
        </p:spPr>
        <p:txBody>
          <a:bodyPr/>
          <a:lstStyle/>
          <a:p>
            <a:r>
              <a:rPr lang="en-US"/>
              <a:t>2011</a:t>
            </a:r>
          </a:p>
        </p:txBody>
      </p:sp>
      <p:sp>
        <p:nvSpPr>
          <p:cNvPr id="187395" name="Footer Placeholder 6"/>
          <p:cNvSpPr>
            <a:spLocks noGrp="1"/>
          </p:cNvSpPr>
          <p:nvPr>
            <p:ph type="ftr" sz="quarter" idx="11"/>
          </p:nvPr>
        </p:nvSpPr>
        <p:spPr>
          <a:noFill/>
        </p:spPr>
        <p:txBody>
          <a:bodyPr/>
          <a:lstStyle/>
          <a:p>
            <a:r>
              <a:rPr lang="en-US" smtClean="0"/>
              <a:t>Rasimah Aripin</a:t>
            </a:r>
          </a:p>
        </p:txBody>
      </p:sp>
      <p:sp>
        <p:nvSpPr>
          <p:cNvPr id="187396" name="Slide Number Placeholder 7"/>
          <p:cNvSpPr>
            <a:spLocks noGrp="1"/>
          </p:cNvSpPr>
          <p:nvPr>
            <p:ph type="sldNum" sz="quarter" idx="12"/>
          </p:nvPr>
        </p:nvSpPr>
        <p:spPr>
          <a:noFill/>
        </p:spPr>
        <p:txBody>
          <a:bodyPr/>
          <a:lstStyle/>
          <a:p>
            <a:fld id="{F55884A2-6F1C-437F-8C40-9E805D7B13D1}" type="slidenum">
              <a:rPr lang="en-US" smtClean="0"/>
              <a:pPr/>
              <a:t>155</a:t>
            </a:fld>
            <a:endParaRPr lang="en-US" smtClean="0"/>
          </a:p>
        </p:txBody>
      </p:sp>
      <p:sp>
        <p:nvSpPr>
          <p:cNvPr id="187397" name="Rectangle 2"/>
          <p:cNvSpPr>
            <a:spLocks noGrp="1" noChangeArrowheads="1"/>
          </p:cNvSpPr>
          <p:nvPr>
            <p:ph type="body" sz="half" idx="1"/>
          </p:nvPr>
        </p:nvSpPr>
        <p:spPr>
          <a:xfrm>
            <a:off x="457200" y="685800"/>
            <a:ext cx="8305800" cy="762000"/>
          </a:xfrm>
          <a:ln>
            <a:solidFill>
              <a:schemeClr val="accent2"/>
            </a:solidFill>
          </a:ln>
        </p:spPr>
        <p:txBody>
          <a:bodyPr/>
          <a:lstStyle/>
          <a:p>
            <a:pPr marL="798513" indent="-798513" eaLnBrk="1" hangingPunct="1">
              <a:lnSpc>
                <a:spcPct val="80000"/>
              </a:lnSpc>
              <a:buFont typeface="Wingdings" pitchFamily="2" charset="2"/>
              <a:buNone/>
            </a:pPr>
            <a:r>
              <a:rPr lang="en-US" sz="2800" smtClean="0"/>
              <a:t>Q1:  Is there an indication that the  proportion of male smokers is higher than those among females?</a:t>
            </a:r>
          </a:p>
        </p:txBody>
      </p:sp>
      <p:sp>
        <p:nvSpPr>
          <p:cNvPr id="187398" name="Text Box 4"/>
          <p:cNvSpPr txBox="1">
            <a:spLocks noChangeArrowheads="1"/>
          </p:cNvSpPr>
          <p:nvPr/>
        </p:nvSpPr>
        <p:spPr bwMode="auto">
          <a:xfrm>
            <a:off x="228600" y="2057400"/>
            <a:ext cx="609600" cy="457200"/>
          </a:xfrm>
          <a:prstGeom prst="rect">
            <a:avLst/>
          </a:prstGeom>
          <a:noFill/>
          <a:ln w="9525">
            <a:noFill/>
            <a:miter lim="800000"/>
            <a:headEnd/>
            <a:tailEnd/>
          </a:ln>
        </p:spPr>
        <p:txBody>
          <a:bodyPr>
            <a:spAutoFit/>
          </a:bodyPr>
          <a:lstStyle/>
          <a:p>
            <a:pPr algn="ctr">
              <a:spcBef>
                <a:spcPct val="50000"/>
              </a:spcBef>
            </a:pPr>
            <a:endParaRPr lang="ms-MY" b="0" i="0">
              <a:latin typeface="Tahoma" pitchFamily="34" charset="0"/>
            </a:endParaRPr>
          </a:p>
        </p:txBody>
      </p:sp>
      <p:sp>
        <p:nvSpPr>
          <p:cNvPr id="187399" name="Text Box 5"/>
          <p:cNvSpPr txBox="1">
            <a:spLocks noChangeArrowheads="1"/>
          </p:cNvSpPr>
          <p:nvPr/>
        </p:nvSpPr>
        <p:spPr bwMode="auto">
          <a:xfrm>
            <a:off x="152400" y="1447800"/>
            <a:ext cx="2514600" cy="4495800"/>
          </a:xfrm>
          <a:prstGeom prst="rect">
            <a:avLst/>
          </a:prstGeom>
          <a:noFill/>
          <a:ln w="9525">
            <a:solidFill>
              <a:schemeClr val="accent2"/>
            </a:solidFill>
            <a:miter lim="800000"/>
            <a:headEnd/>
            <a:tailEnd/>
          </a:ln>
        </p:spPr>
        <p:txBody>
          <a:bodyPr>
            <a:spAutoFit/>
          </a:bodyPr>
          <a:lstStyle/>
          <a:p>
            <a:pPr>
              <a:buFont typeface="Wingdings" pitchFamily="2" charset="2"/>
              <a:buChar char="§"/>
            </a:pPr>
            <a:r>
              <a:rPr lang="en-US" sz="1800" b="0" i="0">
                <a:latin typeface="Arial" pitchFamily="34" charset="0"/>
              </a:rPr>
              <a:t>Majority among females (69.3%) do not smoke.  In contrast, the majority among males (63.3%)  are smokers. </a:t>
            </a:r>
          </a:p>
          <a:p>
            <a:pPr>
              <a:buFont typeface="Wingdings" pitchFamily="2" charset="2"/>
              <a:buChar char="§"/>
            </a:pPr>
            <a:r>
              <a:rPr lang="en-US" sz="1800" b="0" i="0">
                <a:latin typeface="Arial" pitchFamily="34" charset="0"/>
              </a:rPr>
              <a:t> Also, there are no heavy smokers among females compared to almost 14.3% among males.</a:t>
            </a:r>
          </a:p>
          <a:p>
            <a:pPr>
              <a:buFont typeface="Wingdings" pitchFamily="2" charset="2"/>
              <a:buChar char="§"/>
            </a:pPr>
            <a:r>
              <a:rPr lang="en-US" sz="1800" b="0" i="0">
                <a:latin typeface="Arial" pitchFamily="34" charset="0"/>
              </a:rPr>
              <a:t> The above are indications that smoking habits differ between males and females</a:t>
            </a:r>
          </a:p>
        </p:txBody>
      </p:sp>
      <p:sp>
        <p:nvSpPr>
          <p:cNvPr id="187400" name="Text Box 7"/>
          <p:cNvSpPr txBox="1">
            <a:spLocks noChangeArrowheads="1"/>
          </p:cNvSpPr>
          <p:nvPr/>
        </p:nvSpPr>
        <p:spPr bwMode="auto">
          <a:xfrm>
            <a:off x="3048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
        <p:nvSpPr>
          <p:cNvPr id="187401" name="Rectangle 9"/>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ms-MY" b="0" i="0"/>
          </a:p>
        </p:txBody>
      </p:sp>
      <p:sp>
        <p:nvSpPr>
          <p:cNvPr id="187402" name="Text Box 11"/>
          <p:cNvSpPr txBox="1">
            <a:spLocks noChangeArrowheads="1"/>
          </p:cNvSpPr>
          <p:nvPr/>
        </p:nvSpPr>
        <p:spPr bwMode="auto">
          <a:xfrm>
            <a:off x="2819400" y="5029200"/>
            <a:ext cx="6096000" cy="835025"/>
          </a:xfrm>
          <a:prstGeom prst="rect">
            <a:avLst/>
          </a:prstGeom>
          <a:noFill/>
          <a:ln w="12700">
            <a:solidFill>
              <a:schemeClr val="tx1"/>
            </a:solidFill>
            <a:miter lim="800000"/>
            <a:headEnd/>
            <a:tailEnd/>
          </a:ln>
        </p:spPr>
        <p:txBody>
          <a:bodyPr>
            <a:spAutoFit/>
          </a:bodyPr>
          <a:lstStyle/>
          <a:p>
            <a:r>
              <a:rPr lang="en-US"/>
              <a:t>Note:</a:t>
            </a:r>
            <a:r>
              <a:rPr lang="en-US" b="0" i="0"/>
              <a:t> Only percentages within Gender (Column) needed to be compared</a:t>
            </a:r>
          </a:p>
        </p:txBody>
      </p:sp>
      <p:pic>
        <p:nvPicPr>
          <p:cNvPr id="187403" name="Picture 15"/>
          <p:cNvPicPr>
            <a:picLocks noChangeAspect="1" noChangeArrowheads="1"/>
          </p:cNvPicPr>
          <p:nvPr/>
        </p:nvPicPr>
        <p:blipFill>
          <a:blip r:embed="rId3"/>
          <a:srcRect/>
          <a:stretch>
            <a:fillRect/>
          </a:stretch>
        </p:blipFill>
        <p:spPr bwMode="auto">
          <a:xfrm>
            <a:off x="2667000" y="1447800"/>
            <a:ext cx="6477000" cy="33988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Date Placeholder 4"/>
          <p:cNvSpPr>
            <a:spLocks noGrp="1"/>
          </p:cNvSpPr>
          <p:nvPr>
            <p:ph type="dt" sz="quarter" idx="10"/>
          </p:nvPr>
        </p:nvSpPr>
        <p:spPr>
          <a:noFill/>
        </p:spPr>
        <p:txBody>
          <a:bodyPr/>
          <a:lstStyle/>
          <a:p>
            <a:r>
              <a:rPr lang="en-US"/>
              <a:t>2011</a:t>
            </a:r>
          </a:p>
        </p:txBody>
      </p:sp>
      <p:sp>
        <p:nvSpPr>
          <p:cNvPr id="188419" name="Footer Placeholder 5"/>
          <p:cNvSpPr>
            <a:spLocks noGrp="1"/>
          </p:cNvSpPr>
          <p:nvPr>
            <p:ph type="ftr" sz="quarter" idx="11"/>
          </p:nvPr>
        </p:nvSpPr>
        <p:spPr>
          <a:noFill/>
        </p:spPr>
        <p:txBody>
          <a:bodyPr/>
          <a:lstStyle/>
          <a:p>
            <a:r>
              <a:rPr lang="en-US" smtClean="0"/>
              <a:t>Rasimah Aripin</a:t>
            </a:r>
          </a:p>
        </p:txBody>
      </p:sp>
      <p:sp>
        <p:nvSpPr>
          <p:cNvPr id="188420" name="Slide Number Placeholder 6"/>
          <p:cNvSpPr>
            <a:spLocks noGrp="1"/>
          </p:cNvSpPr>
          <p:nvPr>
            <p:ph type="sldNum" sz="quarter" idx="12"/>
          </p:nvPr>
        </p:nvSpPr>
        <p:spPr>
          <a:noFill/>
        </p:spPr>
        <p:txBody>
          <a:bodyPr/>
          <a:lstStyle/>
          <a:p>
            <a:fld id="{D591E263-30D4-4D7F-BFE1-EEEE83C95ACD}" type="slidenum">
              <a:rPr lang="en-US" smtClean="0"/>
              <a:pPr/>
              <a:t>156</a:t>
            </a:fld>
            <a:endParaRPr lang="en-US" smtClean="0"/>
          </a:p>
        </p:txBody>
      </p:sp>
      <p:sp>
        <p:nvSpPr>
          <p:cNvPr id="188421" name="Rectangle 2"/>
          <p:cNvSpPr>
            <a:spLocks noGrp="1" noChangeArrowheads="1"/>
          </p:cNvSpPr>
          <p:nvPr>
            <p:ph type="title"/>
          </p:nvPr>
        </p:nvSpPr>
        <p:spPr>
          <a:xfrm>
            <a:off x="609600" y="914400"/>
            <a:ext cx="7772400" cy="609600"/>
          </a:xfrm>
          <a:ln>
            <a:solidFill>
              <a:schemeClr val="accent2"/>
            </a:solidFill>
          </a:ln>
        </p:spPr>
        <p:txBody>
          <a:bodyPr/>
          <a:lstStyle/>
          <a:p>
            <a:pPr eaLnBrk="1" hangingPunct="1"/>
            <a:r>
              <a:rPr lang="en-US" sz="3600" smtClean="0"/>
              <a:t>Cross Tabulations: Class Exercise</a:t>
            </a:r>
          </a:p>
        </p:txBody>
      </p:sp>
      <p:sp>
        <p:nvSpPr>
          <p:cNvPr id="188422" name="Rectangle 3"/>
          <p:cNvSpPr>
            <a:spLocks noGrp="1" noChangeArrowheads="1"/>
          </p:cNvSpPr>
          <p:nvPr>
            <p:ph type="body" sz="half" idx="1"/>
          </p:nvPr>
        </p:nvSpPr>
        <p:spPr>
          <a:xfrm>
            <a:off x="838200" y="1752600"/>
            <a:ext cx="7543800" cy="3886200"/>
          </a:xfrm>
        </p:spPr>
        <p:txBody>
          <a:bodyPr/>
          <a:lstStyle/>
          <a:p>
            <a:pPr marL="58738" indent="-58738" eaLnBrk="1" hangingPunct="1">
              <a:buFont typeface="Wingdings" pitchFamily="2" charset="2"/>
              <a:buNone/>
            </a:pPr>
            <a:r>
              <a:rPr lang="en-US" sz="2800" smtClean="0"/>
              <a:t>Generate relevant tables to answer the following questions using the Smoking Habit data set.  See the outputs on the next two slides.</a:t>
            </a:r>
          </a:p>
          <a:p>
            <a:pPr marL="58738" indent="-58738" eaLnBrk="1" hangingPunct="1">
              <a:buFont typeface="Wingdings" pitchFamily="2" charset="2"/>
              <a:buChar char="ü"/>
            </a:pPr>
            <a:r>
              <a:rPr lang="en-US" sz="2800" smtClean="0"/>
              <a:t>  Does smoking habit differ between those who exercise regularly and those who do not?</a:t>
            </a:r>
          </a:p>
          <a:p>
            <a:pPr marL="58738" indent="-58738" eaLnBrk="1" hangingPunct="1">
              <a:buFont typeface="Wingdings" pitchFamily="2" charset="2"/>
              <a:buChar char="ü"/>
            </a:pPr>
            <a:r>
              <a:rPr lang="en-US" sz="2800" smtClean="0"/>
              <a:t>  Is there an indication that smokers face more risk of having lung-related problems? </a:t>
            </a:r>
          </a:p>
          <a:p>
            <a:pPr marL="58738" indent="-58738" eaLnBrk="1" hangingPunct="1">
              <a:buFont typeface="Wingdings" pitchFamily="2" charset="2"/>
              <a:buChar char="ü"/>
            </a:pPr>
            <a:r>
              <a:rPr lang="en-US" sz="2800" b="1" i="1" smtClean="0">
                <a:solidFill>
                  <a:srgbClr val="000066"/>
                </a:solidFill>
              </a:rPr>
              <a:t>  </a:t>
            </a:r>
            <a:r>
              <a:rPr lang="en-US" sz="2800" b="1" i="1" smtClean="0"/>
              <a:t>See the next two slides for the output</a:t>
            </a:r>
          </a:p>
        </p:txBody>
      </p:sp>
      <p:sp>
        <p:nvSpPr>
          <p:cNvPr id="188423" name="Text Box 7"/>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Date Placeholder 4"/>
          <p:cNvSpPr>
            <a:spLocks noGrp="1"/>
          </p:cNvSpPr>
          <p:nvPr>
            <p:ph type="dt" sz="quarter" idx="10"/>
          </p:nvPr>
        </p:nvSpPr>
        <p:spPr>
          <a:noFill/>
        </p:spPr>
        <p:txBody>
          <a:bodyPr/>
          <a:lstStyle/>
          <a:p>
            <a:r>
              <a:rPr lang="en-US"/>
              <a:t>2011</a:t>
            </a:r>
          </a:p>
        </p:txBody>
      </p:sp>
      <p:sp>
        <p:nvSpPr>
          <p:cNvPr id="189443" name="Footer Placeholder 5"/>
          <p:cNvSpPr>
            <a:spLocks noGrp="1"/>
          </p:cNvSpPr>
          <p:nvPr>
            <p:ph type="ftr" sz="quarter" idx="11"/>
          </p:nvPr>
        </p:nvSpPr>
        <p:spPr>
          <a:noFill/>
        </p:spPr>
        <p:txBody>
          <a:bodyPr/>
          <a:lstStyle/>
          <a:p>
            <a:r>
              <a:rPr lang="en-US" smtClean="0"/>
              <a:t>Rasimah Aripin</a:t>
            </a:r>
          </a:p>
        </p:txBody>
      </p:sp>
      <p:sp>
        <p:nvSpPr>
          <p:cNvPr id="189444" name="Slide Number Placeholder 6"/>
          <p:cNvSpPr>
            <a:spLocks noGrp="1"/>
          </p:cNvSpPr>
          <p:nvPr>
            <p:ph type="sldNum" sz="quarter" idx="12"/>
          </p:nvPr>
        </p:nvSpPr>
        <p:spPr>
          <a:noFill/>
        </p:spPr>
        <p:txBody>
          <a:bodyPr/>
          <a:lstStyle/>
          <a:p>
            <a:fld id="{8BAC3368-0136-4657-89FC-C5659E3E4450}" type="slidenum">
              <a:rPr lang="en-US" smtClean="0"/>
              <a:pPr/>
              <a:t>157</a:t>
            </a:fld>
            <a:endParaRPr lang="en-US" smtClean="0"/>
          </a:p>
        </p:txBody>
      </p:sp>
      <p:sp>
        <p:nvSpPr>
          <p:cNvPr id="189445" name="Text Box 16"/>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
        <p:nvSpPr>
          <p:cNvPr id="189446" name="Rectangle 17"/>
          <p:cNvSpPr>
            <a:spLocks noGrp="1" noChangeArrowheads="1"/>
          </p:cNvSpPr>
          <p:nvPr>
            <p:ph type="title"/>
          </p:nvPr>
        </p:nvSpPr>
        <p:spPr>
          <a:xfrm>
            <a:off x="685800" y="685800"/>
            <a:ext cx="7772400" cy="762000"/>
          </a:xfrm>
          <a:ln w="12700">
            <a:solidFill>
              <a:schemeClr val="tx1"/>
            </a:solidFill>
          </a:ln>
        </p:spPr>
        <p:txBody>
          <a:bodyPr/>
          <a:lstStyle/>
          <a:p>
            <a:pPr marL="457200" indent="-457200" algn="l" eaLnBrk="1" hangingPunct="1"/>
            <a:r>
              <a:rPr lang="en-US" sz="2400" smtClean="0"/>
              <a:t>Q:  Does smoking habit differ between  those who exercise regularly and those who do not?</a:t>
            </a:r>
          </a:p>
        </p:txBody>
      </p:sp>
      <p:sp>
        <p:nvSpPr>
          <p:cNvPr id="189447" name="Text Box 18"/>
          <p:cNvSpPr txBox="1">
            <a:spLocks noChangeArrowheads="1"/>
          </p:cNvSpPr>
          <p:nvPr/>
        </p:nvSpPr>
        <p:spPr bwMode="auto">
          <a:xfrm>
            <a:off x="6858000" y="1905000"/>
            <a:ext cx="1981200" cy="3762375"/>
          </a:xfrm>
          <a:prstGeom prst="rect">
            <a:avLst/>
          </a:prstGeom>
          <a:noFill/>
          <a:ln w="12700">
            <a:solidFill>
              <a:schemeClr val="tx1"/>
            </a:solidFill>
            <a:miter lim="800000"/>
            <a:headEnd/>
            <a:tailEnd/>
          </a:ln>
        </p:spPr>
        <p:txBody>
          <a:bodyPr>
            <a:spAutoFit/>
          </a:bodyPr>
          <a:lstStyle/>
          <a:p>
            <a:pPr>
              <a:spcBef>
                <a:spcPct val="50000"/>
              </a:spcBef>
            </a:pPr>
            <a:r>
              <a:rPr lang="en-US" sz="2000" b="0" i="0"/>
              <a:t>Majority (67.9%) among those who exercise regularly do not smoke. In contrast, less than 30% (29.8%) among those who do not exercise regularly are non-smokers</a:t>
            </a:r>
          </a:p>
        </p:txBody>
      </p:sp>
      <p:sp>
        <p:nvSpPr>
          <p:cNvPr id="189448" name="Rectangle 20"/>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ms-MY"/>
          </a:p>
        </p:txBody>
      </p:sp>
      <p:pic>
        <p:nvPicPr>
          <p:cNvPr id="189449" name="Picture 22"/>
          <p:cNvPicPr>
            <a:picLocks noChangeAspect="1" noChangeArrowheads="1"/>
          </p:cNvPicPr>
          <p:nvPr/>
        </p:nvPicPr>
        <p:blipFill>
          <a:blip r:embed="rId3"/>
          <a:srcRect/>
          <a:stretch>
            <a:fillRect/>
          </a:stretch>
        </p:blipFill>
        <p:spPr bwMode="auto">
          <a:xfrm>
            <a:off x="304800" y="1524000"/>
            <a:ext cx="6781800" cy="4521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Date Placeholder 5"/>
          <p:cNvSpPr>
            <a:spLocks noGrp="1"/>
          </p:cNvSpPr>
          <p:nvPr>
            <p:ph type="dt" sz="quarter" idx="10"/>
          </p:nvPr>
        </p:nvSpPr>
        <p:spPr>
          <a:noFill/>
        </p:spPr>
        <p:txBody>
          <a:bodyPr/>
          <a:lstStyle/>
          <a:p>
            <a:r>
              <a:rPr lang="en-US"/>
              <a:t>2011</a:t>
            </a:r>
          </a:p>
        </p:txBody>
      </p:sp>
      <p:sp>
        <p:nvSpPr>
          <p:cNvPr id="190467" name="Footer Placeholder 6"/>
          <p:cNvSpPr>
            <a:spLocks noGrp="1"/>
          </p:cNvSpPr>
          <p:nvPr>
            <p:ph type="ftr" sz="quarter" idx="11"/>
          </p:nvPr>
        </p:nvSpPr>
        <p:spPr>
          <a:noFill/>
        </p:spPr>
        <p:txBody>
          <a:bodyPr/>
          <a:lstStyle/>
          <a:p>
            <a:r>
              <a:rPr lang="en-US" smtClean="0"/>
              <a:t>Rasimah Aripin</a:t>
            </a:r>
          </a:p>
        </p:txBody>
      </p:sp>
      <p:sp>
        <p:nvSpPr>
          <p:cNvPr id="190468" name="Slide Number Placeholder 7"/>
          <p:cNvSpPr>
            <a:spLocks noGrp="1"/>
          </p:cNvSpPr>
          <p:nvPr>
            <p:ph type="sldNum" sz="quarter" idx="12"/>
          </p:nvPr>
        </p:nvSpPr>
        <p:spPr>
          <a:noFill/>
        </p:spPr>
        <p:txBody>
          <a:bodyPr/>
          <a:lstStyle/>
          <a:p>
            <a:fld id="{84C45DB7-03E7-48BC-A601-1F3FCB627250}" type="slidenum">
              <a:rPr lang="en-US" smtClean="0"/>
              <a:pPr/>
              <a:t>158</a:t>
            </a:fld>
            <a:endParaRPr lang="en-US" smtClean="0"/>
          </a:p>
        </p:txBody>
      </p:sp>
      <p:sp>
        <p:nvSpPr>
          <p:cNvPr id="190469" name="Rectangle 2"/>
          <p:cNvSpPr>
            <a:spLocks noGrp="1" noChangeArrowheads="1"/>
          </p:cNvSpPr>
          <p:nvPr>
            <p:ph type="body" sz="half" idx="1"/>
          </p:nvPr>
        </p:nvSpPr>
        <p:spPr>
          <a:xfrm>
            <a:off x="685800" y="609600"/>
            <a:ext cx="7772400" cy="762000"/>
          </a:xfrm>
          <a:ln>
            <a:solidFill>
              <a:schemeClr val="accent2"/>
            </a:solidFill>
          </a:ln>
        </p:spPr>
        <p:txBody>
          <a:bodyPr/>
          <a:lstStyle/>
          <a:p>
            <a:pPr marL="508000" indent="-508000" eaLnBrk="1" hangingPunct="1">
              <a:lnSpc>
                <a:spcPct val="80000"/>
              </a:lnSpc>
              <a:buFont typeface="Wingdings" pitchFamily="2" charset="2"/>
              <a:buNone/>
            </a:pPr>
            <a:r>
              <a:rPr lang="en-US" sz="2400" smtClean="0"/>
              <a:t>Q:  Is there an indication that smokers face more risk of having lung-related problems?</a:t>
            </a:r>
          </a:p>
        </p:txBody>
      </p:sp>
      <p:sp>
        <p:nvSpPr>
          <p:cNvPr id="190470" name="Text Box 6"/>
          <p:cNvSpPr txBox="1">
            <a:spLocks noChangeArrowheads="1"/>
          </p:cNvSpPr>
          <p:nvPr/>
        </p:nvSpPr>
        <p:spPr bwMode="auto">
          <a:xfrm>
            <a:off x="457200" y="5638800"/>
            <a:ext cx="184150" cy="457200"/>
          </a:xfrm>
          <a:prstGeom prst="rect">
            <a:avLst/>
          </a:prstGeom>
          <a:noFill/>
          <a:ln w="9525">
            <a:noFill/>
            <a:miter lim="800000"/>
            <a:headEnd/>
            <a:tailEnd/>
          </a:ln>
        </p:spPr>
        <p:txBody>
          <a:bodyPr wrap="none">
            <a:spAutoFit/>
          </a:bodyPr>
          <a:lstStyle/>
          <a:p>
            <a:endParaRPr lang="ms-MY" b="0" i="0"/>
          </a:p>
        </p:txBody>
      </p:sp>
      <p:sp>
        <p:nvSpPr>
          <p:cNvPr id="190471" name="Text Box 7"/>
          <p:cNvSpPr txBox="1">
            <a:spLocks noChangeArrowheads="1"/>
          </p:cNvSpPr>
          <p:nvPr/>
        </p:nvSpPr>
        <p:spPr bwMode="auto">
          <a:xfrm>
            <a:off x="304800" y="5181600"/>
            <a:ext cx="8382000" cy="1066800"/>
          </a:xfrm>
          <a:prstGeom prst="rect">
            <a:avLst/>
          </a:prstGeom>
          <a:noFill/>
          <a:ln w="9525">
            <a:noFill/>
            <a:miter lim="800000"/>
            <a:headEnd/>
            <a:tailEnd/>
          </a:ln>
        </p:spPr>
        <p:txBody>
          <a:bodyPr>
            <a:spAutoFit/>
          </a:bodyPr>
          <a:lstStyle/>
          <a:p>
            <a:r>
              <a:rPr lang="en-US" sz="2000" b="0" i="0"/>
              <a:t>The proportions among smokers who have been hospitalized for lung-related problems increases as the number of cigarettes smoked  increases (ranging from 22.5% to 55.6%).  Only 15.5% among non-smokers have been hospitalized</a:t>
            </a:r>
            <a:r>
              <a:rPr lang="en-US" b="0" i="0"/>
              <a:t>.</a:t>
            </a:r>
          </a:p>
        </p:txBody>
      </p:sp>
      <p:sp>
        <p:nvSpPr>
          <p:cNvPr id="190472" name="Text Box 8"/>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pic>
        <p:nvPicPr>
          <p:cNvPr id="190473" name="Picture 10"/>
          <p:cNvPicPr>
            <a:picLocks noChangeAspect="1" noChangeArrowheads="1"/>
          </p:cNvPicPr>
          <p:nvPr/>
        </p:nvPicPr>
        <p:blipFill>
          <a:blip r:embed="rId3"/>
          <a:srcRect t="13324" b="4837"/>
          <a:stretch>
            <a:fillRect/>
          </a:stretch>
        </p:blipFill>
        <p:spPr bwMode="auto">
          <a:xfrm>
            <a:off x="762000" y="1447800"/>
            <a:ext cx="8001000" cy="3740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Date Placeholder 4"/>
          <p:cNvSpPr>
            <a:spLocks noGrp="1"/>
          </p:cNvSpPr>
          <p:nvPr>
            <p:ph type="dt" sz="quarter" idx="10"/>
          </p:nvPr>
        </p:nvSpPr>
        <p:spPr>
          <a:noFill/>
        </p:spPr>
        <p:txBody>
          <a:bodyPr/>
          <a:lstStyle/>
          <a:p>
            <a:r>
              <a:rPr lang="en-US"/>
              <a:t>2011</a:t>
            </a:r>
          </a:p>
        </p:txBody>
      </p:sp>
      <p:sp>
        <p:nvSpPr>
          <p:cNvPr id="191491" name="Footer Placeholder 5"/>
          <p:cNvSpPr>
            <a:spLocks noGrp="1"/>
          </p:cNvSpPr>
          <p:nvPr>
            <p:ph type="ftr" sz="quarter" idx="11"/>
          </p:nvPr>
        </p:nvSpPr>
        <p:spPr>
          <a:noFill/>
        </p:spPr>
        <p:txBody>
          <a:bodyPr/>
          <a:lstStyle/>
          <a:p>
            <a:r>
              <a:rPr lang="en-US" smtClean="0"/>
              <a:t>Rasimah Aripin</a:t>
            </a:r>
          </a:p>
        </p:txBody>
      </p:sp>
      <p:sp>
        <p:nvSpPr>
          <p:cNvPr id="191492" name="Slide Number Placeholder 6"/>
          <p:cNvSpPr>
            <a:spLocks noGrp="1"/>
          </p:cNvSpPr>
          <p:nvPr>
            <p:ph type="sldNum" sz="quarter" idx="12"/>
          </p:nvPr>
        </p:nvSpPr>
        <p:spPr>
          <a:noFill/>
        </p:spPr>
        <p:txBody>
          <a:bodyPr/>
          <a:lstStyle/>
          <a:p>
            <a:fld id="{69202506-533B-481E-991E-B560627AD724}" type="slidenum">
              <a:rPr lang="en-US" smtClean="0"/>
              <a:pPr/>
              <a:t>159</a:t>
            </a:fld>
            <a:endParaRPr lang="en-US" smtClean="0"/>
          </a:p>
        </p:txBody>
      </p:sp>
      <p:sp>
        <p:nvSpPr>
          <p:cNvPr id="191493" name="Rectangle 2"/>
          <p:cNvSpPr>
            <a:spLocks noGrp="1" noChangeArrowheads="1"/>
          </p:cNvSpPr>
          <p:nvPr>
            <p:ph type="title"/>
          </p:nvPr>
        </p:nvSpPr>
        <p:spPr>
          <a:xfrm>
            <a:off x="990600" y="685800"/>
            <a:ext cx="7315200" cy="698500"/>
          </a:xfrm>
          <a:noFill/>
          <a:ln w="12700">
            <a:solidFill>
              <a:schemeClr val="tx1"/>
            </a:solidFill>
          </a:ln>
        </p:spPr>
        <p:txBody>
          <a:bodyPr lIns="92075" tIns="46038" rIns="92075" bIns="46038"/>
          <a:lstStyle/>
          <a:p>
            <a:pPr eaLnBrk="1" hangingPunct="1"/>
            <a:r>
              <a:rPr lang="en-US" sz="3200" smtClean="0"/>
              <a:t>Graphical Presentation: Pie Chart</a:t>
            </a:r>
          </a:p>
        </p:txBody>
      </p:sp>
      <p:sp>
        <p:nvSpPr>
          <p:cNvPr id="191494" name="Freeform 14"/>
          <p:cNvSpPr>
            <a:spLocks/>
          </p:cNvSpPr>
          <p:nvPr/>
        </p:nvSpPr>
        <p:spPr bwMode="auto">
          <a:xfrm>
            <a:off x="5516563" y="5649913"/>
            <a:ext cx="26987" cy="25400"/>
          </a:xfrm>
          <a:custGeom>
            <a:avLst/>
            <a:gdLst>
              <a:gd name="T0" fmla="*/ 0 w 17"/>
              <a:gd name="T1" fmla="*/ 0 h 16"/>
              <a:gd name="T2" fmla="*/ 2147483647 w 17"/>
              <a:gd name="T3" fmla="*/ 0 h 16"/>
              <a:gd name="T4" fmla="*/ 2147483647 w 17"/>
              <a:gd name="T5" fmla="*/ 2147483647 h 16"/>
              <a:gd name="T6" fmla="*/ 0 w 17"/>
              <a:gd name="T7" fmla="*/ 0 h 16"/>
              <a:gd name="T8" fmla="*/ 0 60000 65536"/>
              <a:gd name="T9" fmla="*/ 0 60000 65536"/>
              <a:gd name="T10" fmla="*/ 0 60000 65536"/>
              <a:gd name="T11" fmla="*/ 0 60000 65536"/>
              <a:gd name="T12" fmla="*/ 0 w 17"/>
              <a:gd name="T13" fmla="*/ 0 h 16"/>
              <a:gd name="T14" fmla="*/ 17 w 17"/>
              <a:gd name="T15" fmla="*/ 16 h 16"/>
            </a:gdLst>
            <a:ahLst/>
            <a:cxnLst>
              <a:cxn ang="T8">
                <a:pos x="T0" y="T1"/>
              </a:cxn>
              <a:cxn ang="T9">
                <a:pos x="T2" y="T3"/>
              </a:cxn>
              <a:cxn ang="T10">
                <a:pos x="T4" y="T5"/>
              </a:cxn>
              <a:cxn ang="T11">
                <a:pos x="T6" y="T7"/>
              </a:cxn>
            </a:cxnLst>
            <a:rect l="T12" t="T13" r="T14" b="T15"/>
            <a:pathLst>
              <a:path w="17" h="16">
                <a:moveTo>
                  <a:pt x="0" y="0"/>
                </a:moveTo>
                <a:lnTo>
                  <a:pt x="17" y="0"/>
                </a:lnTo>
                <a:lnTo>
                  <a:pt x="17" y="16"/>
                </a:lnTo>
                <a:lnTo>
                  <a:pt x="0" y="0"/>
                </a:lnTo>
                <a:close/>
              </a:path>
            </a:pathLst>
          </a:custGeom>
          <a:solidFill>
            <a:srgbClr val="000000"/>
          </a:solidFill>
          <a:ln w="9525">
            <a:noFill/>
            <a:round/>
            <a:headEnd/>
            <a:tailEnd/>
          </a:ln>
        </p:spPr>
        <p:txBody>
          <a:bodyPr/>
          <a:lstStyle/>
          <a:p>
            <a:endParaRPr lang="en-US"/>
          </a:p>
        </p:txBody>
      </p:sp>
      <p:sp>
        <p:nvSpPr>
          <p:cNvPr id="191495" name="Freeform 19"/>
          <p:cNvSpPr>
            <a:spLocks/>
          </p:cNvSpPr>
          <p:nvPr/>
        </p:nvSpPr>
        <p:spPr bwMode="auto">
          <a:xfrm>
            <a:off x="6059488" y="5657850"/>
            <a:ext cx="26987" cy="26988"/>
          </a:xfrm>
          <a:custGeom>
            <a:avLst/>
            <a:gdLst>
              <a:gd name="T0" fmla="*/ 0 w 17"/>
              <a:gd name="T1" fmla="*/ 2147483647 h 17"/>
              <a:gd name="T2" fmla="*/ 2147483647 w 17"/>
              <a:gd name="T3" fmla="*/ 0 h 17"/>
              <a:gd name="T4" fmla="*/ 0 w 17"/>
              <a:gd name="T5" fmla="*/ 0 h 17"/>
              <a:gd name="T6" fmla="*/ 0 w 17"/>
              <a:gd name="T7" fmla="*/ 2147483647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7"/>
                </a:moveTo>
                <a:lnTo>
                  <a:pt x="17" y="0"/>
                </a:lnTo>
                <a:lnTo>
                  <a:pt x="0" y="0"/>
                </a:lnTo>
                <a:lnTo>
                  <a:pt x="0" y="17"/>
                </a:lnTo>
                <a:close/>
              </a:path>
            </a:pathLst>
          </a:custGeom>
          <a:solidFill>
            <a:srgbClr val="000000"/>
          </a:solidFill>
          <a:ln w="9525">
            <a:noFill/>
            <a:round/>
            <a:headEnd/>
            <a:tailEnd/>
          </a:ln>
        </p:spPr>
        <p:txBody>
          <a:bodyPr/>
          <a:lstStyle/>
          <a:p>
            <a:endParaRPr lang="en-US"/>
          </a:p>
        </p:txBody>
      </p:sp>
      <p:sp>
        <p:nvSpPr>
          <p:cNvPr id="191496" name="Freeform 24"/>
          <p:cNvSpPr>
            <a:spLocks/>
          </p:cNvSpPr>
          <p:nvPr/>
        </p:nvSpPr>
        <p:spPr bwMode="auto">
          <a:xfrm>
            <a:off x="6637338" y="5657850"/>
            <a:ext cx="1587" cy="1588"/>
          </a:xfrm>
          <a:custGeom>
            <a:avLst/>
            <a:gdLst>
              <a:gd name="T0" fmla="*/ 0 w 1587"/>
              <a:gd name="T1" fmla="*/ 0 h 1588"/>
              <a:gd name="T2" fmla="*/ 0 w 1587"/>
              <a:gd name="T3" fmla="*/ 0 h 1588"/>
              <a:gd name="T4" fmla="*/ 0 w 1587"/>
              <a:gd name="T5" fmla="*/ 0 h 1588"/>
              <a:gd name="T6" fmla="*/ 0 60000 65536"/>
              <a:gd name="T7" fmla="*/ 0 60000 65536"/>
              <a:gd name="T8" fmla="*/ 0 60000 65536"/>
              <a:gd name="T9" fmla="*/ 0 w 1587"/>
              <a:gd name="T10" fmla="*/ 0 h 1588"/>
              <a:gd name="T11" fmla="*/ 1587 w 1587"/>
              <a:gd name="T12" fmla="*/ 1588 h 1588"/>
            </a:gdLst>
            <a:ahLst/>
            <a:cxnLst>
              <a:cxn ang="T6">
                <a:pos x="T0" y="T1"/>
              </a:cxn>
              <a:cxn ang="T7">
                <a:pos x="T2" y="T3"/>
              </a:cxn>
              <a:cxn ang="T8">
                <a:pos x="T4" y="T5"/>
              </a:cxn>
            </a:cxnLst>
            <a:rect l="T9" t="T10" r="T11" b="T12"/>
            <a:pathLst>
              <a:path w="1587" h="1588">
                <a:moveTo>
                  <a:pt x="0" y="0"/>
                </a:moveTo>
                <a:lnTo>
                  <a:pt x="0" y="0"/>
                </a:lnTo>
                <a:close/>
              </a:path>
            </a:pathLst>
          </a:custGeom>
          <a:solidFill>
            <a:srgbClr val="FF0000"/>
          </a:solidFill>
          <a:ln w="9525">
            <a:noFill/>
            <a:round/>
            <a:headEnd/>
            <a:tailEnd/>
          </a:ln>
        </p:spPr>
        <p:txBody>
          <a:bodyPr/>
          <a:lstStyle/>
          <a:p>
            <a:endParaRPr lang="en-US"/>
          </a:p>
        </p:txBody>
      </p:sp>
      <p:sp>
        <p:nvSpPr>
          <p:cNvPr id="191497" name="Rectangle 30"/>
          <p:cNvSpPr>
            <a:spLocks noChangeArrowheads="1"/>
          </p:cNvSpPr>
          <p:nvPr/>
        </p:nvSpPr>
        <p:spPr bwMode="auto">
          <a:xfrm>
            <a:off x="4479925" y="3017838"/>
            <a:ext cx="184150" cy="822325"/>
          </a:xfrm>
          <a:prstGeom prst="rect">
            <a:avLst/>
          </a:prstGeom>
          <a:noFill/>
          <a:ln w="12700" cap="sq">
            <a:noFill/>
            <a:miter lim="800000"/>
            <a:headEnd type="none" w="sm" len="sm"/>
            <a:tailEnd type="none" w="sm" len="sm"/>
          </a:ln>
        </p:spPr>
        <p:txBody>
          <a:bodyPr wrap="none" anchor="ctr">
            <a:spAutoFit/>
          </a:bodyPr>
          <a:lstStyle/>
          <a:p>
            <a:pPr algn="ctr" eaLnBrk="0" hangingPunct="0"/>
            <a:endParaRPr lang="en-US" i="0">
              <a:latin typeface="System" charset="0"/>
            </a:endParaRPr>
          </a:p>
          <a:p>
            <a:pPr algn="ctr" eaLnBrk="0" hangingPunct="0"/>
            <a:endParaRPr lang="en-US" i="0">
              <a:latin typeface="System" charset="0"/>
            </a:endParaRPr>
          </a:p>
        </p:txBody>
      </p:sp>
      <p:sp>
        <p:nvSpPr>
          <p:cNvPr id="191498" name="Rectangle 31"/>
          <p:cNvSpPr>
            <a:spLocks noChangeArrowheads="1"/>
          </p:cNvSpPr>
          <p:nvPr/>
        </p:nvSpPr>
        <p:spPr bwMode="auto">
          <a:xfrm>
            <a:off x="4479925" y="3017838"/>
            <a:ext cx="184150" cy="822325"/>
          </a:xfrm>
          <a:prstGeom prst="rect">
            <a:avLst/>
          </a:prstGeom>
          <a:noFill/>
          <a:ln w="12700" cap="sq">
            <a:noFill/>
            <a:miter lim="800000"/>
            <a:headEnd type="none" w="sm" len="sm"/>
            <a:tailEnd type="none" w="sm" len="sm"/>
          </a:ln>
        </p:spPr>
        <p:txBody>
          <a:bodyPr wrap="none" anchor="ctr">
            <a:spAutoFit/>
          </a:bodyPr>
          <a:lstStyle/>
          <a:p>
            <a:pPr algn="ctr" eaLnBrk="0" hangingPunct="0"/>
            <a:endParaRPr lang="en-US" i="0">
              <a:latin typeface="System" charset="0"/>
            </a:endParaRPr>
          </a:p>
          <a:p>
            <a:pPr algn="ctr" eaLnBrk="0" hangingPunct="0"/>
            <a:endParaRPr lang="en-US" i="0">
              <a:latin typeface="System" charset="0"/>
            </a:endParaRPr>
          </a:p>
        </p:txBody>
      </p:sp>
      <p:sp>
        <p:nvSpPr>
          <p:cNvPr id="191499" name="Text Box 32"/>
          <p:cNvSpPr txBox="1">
            <a:spLocks noChangeArrowheads="1"/>
          </p:cNvSpPr>
          <p:nvPr/>
        </p:nvSpPr>
        <p:spPr bwMode="auto">
          <a:xfrm>
            <a:off x="838200" y="1752600"/>
            <a:ext cx="7543800" cy="3998913"/>
          </a:xfrm>
          <a:prstGeom prst="rect">
            <a:avLst/>
          </a:prstGeom>
          <a:noFill/>
          <a:ln w="9525">
            <a:noFill/>
            <a:miter lim="800000"/>
            <a:headEnd/>
            <a:tailEnd/>
          </a:ln>
        </p:spPr>
        <p:txBody>
          <a:bodyPr>
            <a:spAutoFit/>
          </a:bodyPr>
          <a:lstStyle/>
          <a:p>
            <a:pPr marL="290513" indent="-290513">
              <a:spcBef>
                <a:spcPct val="50000"/>
              </a:spcBef>
            </a:pPr>
            <a:r>
              <a:rPr lang="en-US" sz="3200" b="0" i="0">
                <a:solidFill>
                  <a:srgbClr val="0066FF"/>
                </a:solidFill>
                <a:latin typeface="Tahoma" pitchFamily="34" charset="0"/>
              </a:rPr>
              <a:t>Suitable for </a:t>
            </a:r>
          </a:p>
          <a:p>
            <a:pPr marL="290513" indent="-290513">
              <a:spcBef>
                <a:spcPct val="50000"/>
              </a:spcBef>
              <a:buFont typeface="Wingdings" pitchFamily="2" charset="2"/>
              <a:buChar char="ü"/>
            </a:pPr>
            <a:r>
              <a:rPr lang="en-US" sz="2800" b="0" i="0"/>
              <a:t>Single categorical variable</a:t>
            </a:r>
          </a:p>
          <a:p>
            <a:pPr marL="290513" indent="-290513">
              <a:spcBef>
                <a:spcPct val="50000"/>
              </a:spcBef>
              <a:buFont typeface="Wingdings" pitchFamily="2" charset="2"/>
              <a:buChar char="ü"/>
            </a:pPr>
            <a:r>
              <a:rPr lang="en-US" sz="2800" b="0" i="0"/>
              <a:t>No comparison between groups</a:t>
            </a:r>
          </a:p>
          <a:p>
            <a:pPr marL="290513" indent="-290513">
              <a:spcBef>
                <a:spcPct val="50000"/>
              </a:spcBef>
              <a:buFont typeface="Wingdings" pitchFamily="2" charset="2"/>
              <a:buChar char="ü"/>
            </a:pPr>
            <a:r>
              <a:rPr lang="en-US" sz="2800" b="0" i="0"/>
              <a:t>Not suitable when there are too many categories (preferably 5 or less).  If so, use a simple bar chart</a:t>
            </a:r>
          </a:p>
          <a:p>
            <a:pPr marL="290513" indent="-290513">
              <a:spcBef>
                <a:spcPct val="50000"/>
              </a:spcBef>
              <a:buFont typeface="Wingdings" pitchFamily="2" charset="2"/>
              <a:buChar char="ü"/>
            </a:pPr>
            <a:r>
              <a:rPr lang="en-US" sz="2800" b="0" i="0"/>
              <a:t>Can be two-dimensional or three-dimensional</a:t>
            </a:r>
          </a:p>
        </p:txBody>
      </p:sp>
      <p:sp>
        <p:nvSpPr>
          <p:cNvPr id="191500" name="Text Box 33"/>
          <p:cNvSpPr txBox="1">
            <a:spLocks noChangeArrowheads="1"/>
          </p:cNvSpPr>
          <p:nvPr/>
        </p:nvSpPr>
        <p:spPr bwMode="auto">
          <a:xfrm>
            <a:off x="6858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zoom dir="in"/>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3"/>
          <p:cNvSpPr>
            <a:spLocks noGrp="1"/>
          </p:cNvSpPr>
          <p:nvPr>
            <p:ph type="dt" sz="quarter" idx="10"/>
          </p:nvPr>
        </p:nvSpPr>
        <p:spPr>
          <a:noFill/>
        </p:spPr>
        <p:txBody>
          <a:bodyPr/>
          <a:lstStyle/>
          <a:p>
            <a:r>
              <a:rPr lang="en-US"/>
              <a:t>2011</a:t>
            </a:r>
          </a:p>
        </p:txBody>
      </p:sp>
      <p:sp>
        <p:nvSpPr>
          <p:cNvPr id="46083" name="Footer Placeholder 4"/>
          <p:cNvSpPr>
            <a:spLocks noGrp="1"/>
          </p:cNvSpPr>
          <p:nvPr>
            <p:ph type="ftr" sz="quarter" idx="11"/>
          </p:nvPr>
        </p:nvSpPr>
        <p:spPr>
          <a:noFill/>
        </p:spPr>
        <p:txBody>
          <a:bodyPr/>
          <a:lstStyle/>
          <a:p>
            <a:r>
              <a:rPr lang="en-US" smtClean="0"/>
              <a:t>Rasimah Aripin</a:t>
            </a:r>
          </a:p>
        </p:txBody>
      </p:sp>
      <p:sp>
        <p:nvSpPr>
          <p:cNvPr id="46084" name="Slide Number Placeholder 5"/>
          <p:cNvSpPr>
            <a:spLocks noGrp="1"/>
          </p:cNvSpPr>
          <p:nvPr>
            <p:ph type="sldNum" sz="quarter" idx="12"/>
          </p:nvPr>
        </p:nvSpPr>
        <p:spPr>
          <a:noFill/>
        </p:spPr>
        <p:txBody>
          <a:bodyPr/>
          <a:lstStyle/>
          <a:p>
            <a:fld id="{80E9C2B4-E557-44DD-88D1-95B277926692}" type="slidenum">
              <a:rPr lang="en-US" smtClean="0"/>
              <a:pPr/>
              <a:t>16</a:t>
            </a:fld>
            <a:endParaRPr lang="en-US" smtClean="0"/>
          </a:p>
        </p:txBody>
      </p:sp>
      <p:sp>
        <p:nvSpPr>
          <p:cNvPr id="46085" name="Rectangle 2"/>
          <p:cNvSpPr>
            <a:spLocks noGrp="1" noChangeArrowheads="1"/>
          </p:cNvSpPr>
          <p:nvPr>
            <p:ph type="title"/>
          </p:nvPr>
        </p:nvSpPr>
        <p:spPr>
          <a:xfrm>
            <a:off x="762000" y="609600"/>
            <a:ext cx="7772400" cy="609600"/>
          </a:xfrm>
          <a:ln>
            <a:solidFill>
              <a:schemeClr val="accent2"/>
            </a:solidFill>
          </a:ln>
        </p:spPr>
        <p:txBody>
          <a:bodyPr/>
          <a:lstStyle/>
          <a:p>
            <a:pPr eaLnBrk="1" hangingPunct="1">
              <a:tabLst>
                <a:tab pos="1712913" algn="l"/>
              </a:tabLst>
            </a:pPr>
            <a:r>
              <a:rPr lang="en-US" sz="3600" b="1" smtClean="0"/>
              <a:t>2.2  OPENING SPSS DATA SET</a:t>
            </a:r>
          </a:p>
        </p:txBody>
      </p:sp>
      <p:sp>
        <p:nvSpPr>
          <p:cNvPr id="46086" name="Rectangle 3"/>
          <p:cNvSpPr>
            <a:spLocks noGrp="1" noChangeArrowheads="1"/>
          </p:cNvSpPr>
          <p:nvPr>
            <p:ph type="body" idx="1"/>
          </p:nvPr>
        </p:nvSpPr>
        <p:spPr>
          <a:xfrm>
            <a:off x="304800" y="1295400"/>
            <a:ext cx="4572000" cy="4800600"/>
          </a:xfrm>
          <a:ln>
            <a:solidFill>
              <a:schemeClr val="tx1"/>
            </a:solidFill>
          </a:ln>
        </p:spPr>
        <p:txBody>
          <a:bodyPr/>
          <a:lstStyle/>
          <a:p>
            <a:pPr eaLnBrk="1" hangingPunct="1">
              <a:lnSpc>
                <a:spcPct val="80000"/>
              </a:lnSpc>
              <a:buFontTx/>
              <a:buNone/>
            </a:pPr>
            <a:r>
              <a:rPr lang="en-US" b="1" smtClean="0">
                <a:solidFill>
                  <a:srgbClr val="FF3300"/>
                </a:solidFill>
              </a:rPr>
              <a:t>How?</a:t>
            </a:r>
            <a:r>
              <a:rPr lang="en-US" smtClean="0"/>
              <a:t>  </a:t>
            </a:r>
            <a:r>
              <a:rPr lang="en-US" sz="2400" smtClean="0"/>
              <a:t>From the Data Editor Window (either from Data View or Variable View)</a:t>
            </a:r>
          </a:p>
          <a:p>
            <a:pPr eaLnBrk="1" hangingPunct="1">
              <a:lnSpc>
                <a:spcPct val="80000"/>
              </a:lnSpc>
            </a:pPr>
            <a:r>
              <a:rPr lang="en-US" sz="2400" b="1" i="1" smtClean="0">
                <a:solidFill>
                  <a:srgbClr val="990099"/>
                </a:solidFill>
              </a:rPr>
              <a:t>File  &gt;&gt;&gt; Open  &gt;&gt;&gt; Data</a:t>
            </a:r>
          </a:p>
          <a:p>
            <a:pPr eaLnBrk="1" hangingPunct="1">
              <a:lnSpc>
                <a:spcPct val="80000"/>
              </a:lnSpc>
            </a:pPr>
            <a:r>
              <a:rPr lang="en-US" sz="2400" smtClean="0"/>
              <a:t>Select the SPSS data set you want (extension  </a:t>
            </a:r>
            <a:r>
              <a:rPr lang="en-US" sz="2400" b="1" i="1" smtClean="0"/>
              <a:t>sav</a:t>
            </a:r>
            <a:r>
              <a:rPr lang="en-US" sz="2400" smtClean="0"/>
              <a:t>)</a:t>
            </a:r>
          </a:p>
          <a:p>
            <a:pPr eaLnBrk="1" hangingPunct="1">
              <a:lnSpc>
                <a:spcPct val="80000"/>
              </a:lnSpc>
            </a:pPr>
            <a:r>
              <a:rPr lang="en-US" sz="2400" smtClean="0"/>
              <a:t>See the example in the next slide for opening </a:t>
            </a:r>
            <a:r>
              <a:rPr lang="en-US" sz="2400" b="1" i="1" smtClean="0">
                <a:solidFill>
                  <a:srgbClr val="990099"/>
                </a:solidFill>
              </a:rPr>
              <a:t>Smoking Habit.sav</a:t>
            </a:r>
          </a:p>
          <a:p>
            <a:pPr eaLnBrk="1" hangingPunct="1">
              <a:lnSpc>
                <a:spcPct val="80000"/>
              </a:lnSpc>
            </a:pPr>
            <a:r>
              <a:rPr lang="en-US" sz="2400" smtClean="0"/>
              <a:t>The data file contains information on the smoking habit and other personal information of a random sample of 200 employees of financial institutions selected at random. </a:t>
            </a:r>
            <a:endParaRPr lang="en-US" sz="2800" smtClean="0"/>
          </a:p>
          <a:p>
            <a:pPr eaLnBrk="1" hangingPunct="1">
              <a:lnSpc>
                <a:spcPct val="80000"/>
              </a:lnSpc>
              <a:buFontTx/>
              <a:buNone/>
            </a:pPr>
            <a:endParaRPr lang="en-US" sz="2800" smtClean="0"/>
          </a:p>
        </p:txBody>
      </p:sp>
      <p:pic>
        <p:nvPicPr>
          <p:cNvPr id="46087" name="Picture 6"/>
          <p:cNvPicPr>
            <a:picLocks noChangeAspect="1" noChangeArrowheads="1"/>
          </p:cNvPicPr>
          <p:nvPr/>
        </p:nvPicPr>
        <p:blipFill>
          <a:blip r:embed="rId3"/>
          <a:srcRect r="74249" b="54861"/>
          <a:stretch>
            <a:fillRect/>
          </a:stretch>
        </p:blipFill>
        <p:spPr bwMode="auto">
          <a:xfrm>
            <a:off x="5029200" y="1295400"/>
            <a:ext cx="3554413" cy="4953000"/>
          </a:xfrm>
          <a:prstGeom prst="rect">
            <a:avLst/>
          </a:prstGeom>
          <a:noFill/>
          <a:ln w="9525">
            <a:solidFill>
              <a:schemeClr val="tx1"/>
            </a:solidFill>
            <a:miter lim="800000"/>
            <a:headEnd/>
            <a:tailEnd/>
          </a:ln>
        </p:spPr>
      </p:pic>
      <p:sp>
        <p:nvSpPr>
          <p:cNvPr id="46088" name="Text Box 13"/>
          <p:cNvSpPr txBox="1">
            <a:spLocks noChangeArrowheads="1"/>
          </p:cNvSpPr>
          <p:nvPr/>
        </p:nvSpPr>
        <p:spPr bwMode="auto">
          <a:xfrm>
            <a:off x="609600" y="228600"/>
            <a:ext cx="4724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2:  Preparing Data for Analysis</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Date Placeholder 3"/>
          <p:cNvSpPr>
            <a:spLocks noGrp="1"/>
          </p:cNvSpPr>
          <p:nvPr>
            <p:ph type="dt" sz="quarter" idx="10"/>
          </p:nvPr>
        </p:nvSpPr>
        <p:spPr>
          <a:noFill/>
        </p:spPr>
        <p:txBody>
          <a:bodyPr/>
          <a:lstStyle/>
          <a:p>
            <a:r>
              <a:rPr lang="en-US"/>
              <a:t>2011</a:t>
            </a:r>
          </a:p>
        </p:txBody>
      </p:sp>
      <p:sp>
        <p:nvSpPr>
          <p:cNvPr id="192515" name="Footer Placeholder 4"/>
          <p:cNvSpPr>
            <a:spLocks noGrp="1"/>
          </p:cNvSpPr>
          <p:nvPr>
            <p:ph type="ftr" sz="quarter" idx="11"/>
          </p:nvPr>
        </p:nvSpPr>
        <p:spPr>
          <a:noFill/>
        </p:spPr>
        <p:txBody>
          <a:bodyPr/>
          <a:lstStyle/>
          <a:p>
            <a:r>
              <a:rPr lang="en-US" smtClean="0"/>
              <a:t>Rasimah Aripin</a:t>
            </a:r>
          </a:p>
        </p:txBody>
      </p:sp>
      <p:sp>
        <p:nvSpPr>
          <p:cNvPr id="192516" name="Slide Number Placeholder 5"/>
          <p:cNvSpPr>
            <a:spLocks noGrp="1"/>
          </p:cNvSpPr>
          <p:nvPr>
            <p:ph type="sldNum" sz="quarter" idx="12"/>
          </p:nvPr>
        </p:nvSpPr>
        <p:spPr>
          <a:noFill/>
        </p:spPr>
        <p:txBody>
          <a:bodyPr/>
          <a:lstStyle/>
          <a:p>
            <a:fld id="{60AE8C9E-7856-420B-A9BD-E5575AA8ABD4}" type="slidenum">
              <a:rPr lang="en-US" smtClean="0"/>
              <a:pPr/>
              <a:t>160</a:t>
            </a:fld>
            <a:endParaRPr lang="en-US" smtClean="0"/>
          </a:p>
        </p:txBody>
      </p:sp>
      <p:sp>
        <p:nvSpPr>
          <p:cNvPr id="192517" name="Rectangle 2"/>
          <p:cNvSpPr>
            <a:spLocks noGrp="1" noChangeArrowheads="1"/>
          </p:cNvSpPr>
          <p:nvPr>
            <p:ph type="title"/>
          </p:nvPr>
        </p:nvSpPr>
        <p:spPr>
          <a:xfrm>
            <a:off x="685800" y="609600"/>
            <a:ext cx="7772400" cy="838200"/>
          </a:xfrm>
          <a:ln>
            <a:solidFill>
              <a:schemeClr val="tx1"/>
            </a:solidFill>
          </a:ln>
        </p:spPr>
        <p:txBody>
          <a:bodyPr/>
          <a:lstStyle/>
          <a:p>
            <a:pPr eaLnBrk="1" hangingPunct="1"/>
            <a:r>
              <a:rPr lang="en-US" sz="3200" smtClean="0"/>
              <a:t>Graphical Presentation: Pie Chart (Cont.)</a:t>
            </a:r>
          </a:p>
        </p:txBody>
      </p:sp>
      <p:sp>
        <p:nvSpPr>
          <p:cNvPr id="192518" name="Rectangle 3"/>
          <p:cNvSpPr>
            <a:spLocks noGrp="1" noChangeArrowheads="1"/>
          </p:cNvSpPr>
          <p:nvPr>
            <p:ph type="body" idx="1"/>
          </p:nvPr>
        </p:nvSpPr>
        <p:spPr>
          <a:xfrm>
            <a:off x="457200" y="1524000"/>
            <a:ext cx="8229600" cy="2438400"/>
          </a:xfrm>
        </p:spPr>
        <p:txBody>
          <a:bodyPr/>
          <a:lstStyle/>
          <a:p>
            <a:pPr marL="347663" indent="-347663" eaLnBrk="1" hangingPunct="1"/>
            <a:r>
              <a:rPr lang="en-US" sz="2800" smtClean="0"/>
              <a:t>To produce a pie chart to show the distribution of respondents by smoking habit, do as follows:	</a:t>
            </a:r>
          </a:p>
          <a:p>
            <a:pPr marL="347663" indent="-347663" eaLnBrk="1" hangingPunct="1">
              <a:buFontTx/>
              <a:buNone/>
            </a:pPr>
            <a:r>
              <a:rPr lang="en-US" sz="2800" b="1" i="1" smtClean="0">
                <a:solidFill>
                  <a:srgbClr val="990099"/>
                </a:solidFill>
              </a:rPr>
              <a:t>                    Graph &gt;&gt;&gt; Pie…</a:t>
            </a:r>
            <a:endParaRPr lang="en-US" sz="2800" smtClean="0"/>
          </a:p>
          <a:p>
            <a:pPr marL="347663" indent="-347663" eaLnBrk="1" hangingPunct="1">
              <a:buFontTx/>
              <a:buNone/>
            </a:pPr>
            <a:r>
              <a:rPr lang="en-US" sz="3600" smtClean="0"/>
              <a:t>	</a:t>
            </a:r>
          </a:p>
        </p:txBody>
      </p:sp>
      <p:sp>
        <p:nvSpPr>
          <p:cNvPr id="192519" name="Text Box 4"/>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pic>
        <p:nvPicPr>
          <p:cNvPr id="192520" name="Picture 5"/>
          <p:cNvPicPr>
            <a:picLocks noChangeAspect="1" noChangeArrowheads="1"/>
          </p:cNvPicPr>
          <p:nvPr/>
        </p:nvPicPr>
        <p:blipFill>
          <a:blip r:embed="rId3"/>
          <a:srcRect l="36414" t="37500" r="36414" b="41667"/>
          <a:stretch>
            <a:fillRect/>
          </a:stretch>
        </p:blipFill>
        <p:spPr bwMode="auto">
          <a:xfrm>
            <a:off x="838200" y="3124200"/>
            <a:ext cx="4876800" cy="2628900"/>
          </a:xfrm>
          <a:prstGeom prst="rect">
            <a:avLst/>
          </a:prstGeom>
          <a:noFill/>
          <a:ln w="12700">
            <a:solidFill>
              <a:schemeClr val="tx1"/>
            </a:solidFill>
            <a:miter lim="800000"/>
            <a:headEnd/>
            <a:tailEnd/>
          </a:ln>
        </p:spPr>
      </p:pic>
      <p:sp>
        <p:nvSpPr>
          <p:cNvPr id="192521" name="Text Box 6"/>
          <p:cNvSpPr txBox="1">
            <a:spLocks noChangeArrowheads="1"/>
          </p:cNvSpPr>
          <p:nvPr/>
        </p:nvSpPr>
        <p:spPr bwMode="auto">
          <a:xfrm>
            <a:off x="5791200" y="3048000"/>
            <a:ext cx="3048000" cy="1200150"/>
          </a:xfrm>
          <a:prstGeom prst="rect">
            <a:avLst/>
          </a:prstGeom>
          <a:noFill/>
          <a:ln w="12700">
            <a:solidFill>
              <a:schemeClr val="tx1"/>
            </a:solidFill>
            <a:miter lim="800000"/>
            <a:headEnd/>
            <a:tailEnd/>
          </a:ln>
        </p:spPr>
        <p:txBody>
          <a:bodyPr>
            <a:spAutoFit/>
          </a:bodyPr>
          <a:lstStyle/>
          <a:p>
            <a:r>
              <a:rPr lang="en-US" b="0" i="0"/>
              <a:t>Choose Summaries for groups of cases and Click </a:t>
            </a:r>
            <a:r>
              <a:rPr lang="en-US"/>
              <a:t>Define</a:t>
            </a:r>
          </a:p>
        </p:txBody>
      </p:sp>
      <p:sp>
        <p:nvSpPr>
          <p:cNvPr id="192522" name="Line 7"/>
          <p:cNvSpPr>
            <a:spLocks noChangeShapeType="1"/>
          </p:cNvSpPr>
          <p:nvPr/>
        </p:nvSpPr>
        <p:spPr bwMode="auto">
          <a:xfrm flipH="1">
            <a:off x="2438400" y="3352800"/>
            <a:ext cx="3657600" cy="838200"/>
          </a:xfrm>
          <a:prstGeom prst="line">
            <a:avLst/>
          </a:prstGeom>
          <a:noFill/>
          <a:ln w="15875">
            <a:solidFill>
              <a:schemeClr val="tx1"/>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Date Placeholder 3"/>
          <p:cNvSpPr>
            <a:spLocks noGrp="1"/>
          </p:cNvSpPr>
          <p:nvPr>
            <p:ph type="dt" sz="quarter" idx="10"/>
          </p:nvPr>
        </p:nvSpPr>
        <p:spPr>
          <a:noFill/>
        </p:spPr>
        <p:txBody>
          <a:bodyPr/>
          <a:lstStyle/>
          <a:p>
            <a:r>
              <a:rPr lang="en-US"/>
              <a:t>2011</a:t>
            </a:r>
          </a:p>
        </p:txBody>
      </p:sp>
      <p:sp>
        <p:nvSpPr>
          <p:cNvPr id="193539" name="Footer Placeholder 4"/>
          <p:cNvSpPr>
            <a:spLocks noGrp="1"/>
          </p:cNvSpPr>
          <p:nvPr>
            <p:ph type="ftr" sz="quarter" idx="11"/>
          </p:nvPr>
        </p:nvSpPr>
        <p:spPr>
          <a:noFill/>
        </p:spPr>
        <p:txBody>
          <a:bodyPr/>
          <a:lstStyle/>
          <a:p>
            <a:r>
              <a:rPr lang="en-US" smtClean="0"/>
              <a:t>Rasimah Aripin</a:t>
            </a:r>
          </a:p>
        </p:txBody>
      </p:sp>
      <p:sp>
        <p:nvSpPr>
          <p:cNvPr id="193540" name="Slide Number Placeholder 5"/>
          <p:cNvSpPr>
            <a:spLocks noGrp="1"/>
          </p:cNvSpPr>
          <p:nvPr>
            <p:ph type="sldNum" sz="quarter" idx="12"/>
          </p:nvPr>
        </p:nvSpPr>
        <p:spPr>
          <a:noFill/>
        </p:spPr>
        <p:txBody>
          <a:bodyPr/>
          <a:lstStyle/>
          <a:p>
            <a:fld id="{73DFE584-6F80-4BE8-89CD-24C3E90836B2}" type="slidenum">
              <a:rPr lang="en-US" smtClean="0"/>
              <a:pPr/>
              <a:t>161</a:t>
            </a:fld>
            <a:endParaRPr lang="en-US" smtClean="0"/>
          </a:p>
        </p:txBody>
      </p:sp>
      <p:sp>
        <p:nvSpPr>
          <p:cNvPr id="193541" name="Rectangle 2"/>
          <p:cNvSpPr>
            <a:spLocks noGrp="1" noChangeArrowheads="1"/>
          </p:cNvSpPr>
          <p:nvPr>
            <p:ph type="title"/>
          </p:nvPr>
        </p:nvSpPr>
        <p:spPr>
          <a:xfrm>
            <a:off x="685800" y="685800"/>
            <a:ext cx="7772400" cy="609600"/>
          </a:xfrm>
          <a:ln>
            <a:solidFill>
              <a:schemeClr val="tx1"/>
            </a:solidFill>
          </a:ln>
        </p:spPr>
        <p:txBody>
          <a:bodyPr/>
          <a:lstStyle/>
          <a:p>
            <a:pPr eaLnBrk="1" hangingPunct="1"/>
            <a:r>
              <a:rPr lang="en-US" sz="3200" smtClean="0"/>
              <a:t>Graphical Presentation: Pie Chart (Cont.)</a:t>
            </a:r>
          </a:p>
        </p:txBody>
      </p:sp>
      <p:sp>
        <p:nvSpPr>
          <p:cNvPr id="193542" name="Text Box 4"/>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grpSp>
        <p:nvGrpSpPr>
          <p:cNvPr id="193543" name="Group 13"/>
          <p:cNvGrpSpPr>
            <a:grpSpLocks/>
          </p:cNvGrpSpPr>
          <p:nvPr/>
        </p:nvGrpSpPr>
        <p:grpSpPr bwMode="auto">
          <a:xfrm>
            <a:off x="228600" y="1447800"/>
            <a:ext cx="8763000" cy="4654550"/>
            <a:chOff x="144" y="960"/>
            <a:chExt cx="5520" cy="2932"/>
          </a:xfrm>
        </p:grpSpPr>
        <p:pic>
          <p:nvPicPr>
            <p:cNvPr id="193544" name="Picture 8"/>
            <p:cNvPicPr>
              <a:picLocks noChangeAspect="1" noChangeArrowheads="1"/>
            </p:cNvPicPr>
            <p:nvPr/>
          </p:nvPicPr>
          <p:blipFill>
            <a:blip r:embed="rId3"/>
            <a:srcRect l="26563" t="27084" r="26563" b="31004"/>
            <a:stretch>
              <a:fillRect/>
            </a:stretch>
          </p:blipFill>
          <p:spPr bwMode="auto">
            <a:xfrm>
              <a:off x="144" y="960"/>
              <a:ext cx="4080" cy="2736"/>
            </a:xfrm>
            <a:prstGeom prst="rect">
              <a:avLst/>
            </a:prstGeom>
            <a:noFill/>
            <a:ln w="12700">
              <a:solidFill>
                <a:schemeClr val="tx1"/>
              </a:solidFill>
              <a:miter lim="800000"/>
              <a:headEnd/>
              <a:tailEnd/>
            </a:ln>
          </p:spPr>
        </p:pic>
        <p:sp>
          <p:nvSpPr>
            <p:cNvPr id="193545" name="Text Box 6"/>
            <p:cNvSpPr txBox="1">
              <a:spLocks noChangeArrowheads="1"/>
            </p:cNvSpPr>
            <p:nvPr/>
          </p:nvSpPr>
          <p:spPr bwMode="auto">
            <a:xfrm>
              <a:off x="4272" y="1296"/>
              <a:ext cx="1392" cy="2596"/>
            </a:xfrm>
            <a:prstGeom prst="rect">
              <a:avLst/>
            </a:prstGeom>
            <a:noFill/>
            <a:ln w="12700">
              <a:solidFill>
                <a:schemeClr val="tx1"/>
              </a:solidFill>
              <a:miter lim="800000"/>
              <a:headEnd/>
              <a:tailEnd/>
            </a:ln>
          </p:spPr>
          <p:txBody>
            <a:bodyPr>
              <a:spAutoFit/>
            </a:bodyPr>
            <a:lstStyle/>
            <a:p>
              <a:r>
                <a:rPr lang="en-US" b="0" i="0"/>
                <a:t>Choose % of Cases and </a:t>
              </a:r>
              <a:r>
                <a:rPr lang="en-US" b="0"/>
                <a:t>Smoking_habit </a:t>
              </a:r>
              <a:r>
                <a:rPr lang="en-US" b="0" i="0"/>
                <a:t>for the slices.</a:t>
              </a:r>
            </a:p>
            <a:p>
              <a:r>
                <a:rPr lang="en-US" b="0" i="0"/>
                <a:t>For comparative purposes, % is more meaningful instead of number of cases</a:t>
              </a:r>
            </a:p>
            <a:p>
              <a:endParaRPr lang="en-US"/>
            </a:p>
          </p:txBody>
        </p:sp>
        <p:sp>
          <p:nvSpPr>
            <p:cNvPr id="193546" name="Line 7"/>
            <p:cNvSpPr>
              <a:spLocks noChangeShapeType="1"/>
            </p:cNvSpPr>
            <p:nvPr/>
          </p:nvSpPr>
          <p:spPr bwMode="auto">
            <a:xfrm flipH="1" flipV="1">
              <a:off x="2784" y="1488"/>
              <a:ext cx="1488" cy="336"/>
            </a:xfrm>
            <a:prstGeom prst="line">
              <a:avLst/>
            </a:prstGeom>
            <a:noFill/>
            <a:ln w="15875">
              <a:solidFill>
                <a:schemeClr val="tx1"/>
              </a:solidFill>
              <a:round/>
              <a:headEnd/>
              <a:tailEnd type="triangle" w="med" len="med"/>
            </a:ln>
          </p:spPr>
          <p:txBody>
            <a:bodyPr wrap="none"/>
            <a:lstStyle/>
            <a:p>
              <a:endParaRPr lang="en-US"/>
            </a:p>
          </p:txBody>
        </p:sp>
        <p:sp>
          <p:nvSpPr>
            <p:cNvPr id="193547" name="Line 12"/>
            <p:cNvSpPr>
              <a:spLocks noChangeShapeType="1"/>
            </p:cNvSpPr>
            <p:nvPr/>
          </p:nvSpPr>
          <p:spPr bwMode="auto">
            <a:xfrm flipH="1">
              <a:off x="2640" y="1824"/>
              <a:ext cx="1632" cy="960"/>
            </a:xfrm>
            <a:prstGeom prst="line">
              <a:avLst/>
            </a:prstGeom>
            <a:noFill/>
            <a:ln w="9525">
              <a:solidFill>
                <a:schemeClr val="tx1"/>
              </a:solidFill>
              <a:round/>
              <a:headEnd/>
              <a:tailEnd type="triangle" w="med" len="med"/>
            </a:ln>
          </p:spPr>
          <p:txBody>
            <a:bodyPr wrap="none"/>
            <a:lstStyle/>
            <a:p>
              <a:endParaRPr lang="en-US"/>
            </a:p>
          </p:txBody>
        </p:sp>
      </p:gr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Date Placeholder 4"/>
          <p:cNvSpPr>
            <a:spLocks noGrp="1"/>
          </p:cNvSpPr>
          <p:nvPr>
            <p:ph type="dt" sz="quarter" idx="10"/>
          </p:nvPr>
        </p:nvSpPr>
        <p:spPr>
          <a:noFill/>
        </p:spPr>
        <p:txBody>
          <a:bodyPr/>
          <a:lstStyle/>
          <a:p>
            <a:r>
              <a:rPr lang="en-US"/>
              <a:t>2011</a:t>
            </a:r>
          </a:p>
        </p:txBody>
      </p:sp>
      <p:sp>
        <p:nvSpPr>
          <p:cNvPr id="194563" name="Footer Placeholder 5"/>
          <p:cNvSpPr>
            <a:spLocks noGrp="1"/>
          </p:cNvSpPr>
          <p:nvPr>
            <p:ph type="ftr" sz="quarter" idx="11"/>
          </p:nvPr>
        </p:nvSpPr>
        <p:spPr>
          <a:noFill/>
        </p:spPr>
        <p:txBody>
          <a:bodyPr/>
          <a:lstStyle/>
          <a:p>
            <a:r>
              <a:rPr lang="en-US" smtClean="0"/>
              <a:t>Rasimah Aripin</a:t>
            </a:r>
          </a:p>
        </p:txBody>
      </p:sp>
      <p:sp>
        <p:nvSpPr>
          <p:cNvPr id="194564" name="Slide Number Placeholder 6"/>
          <p:cNvSpPr>
            <a:spLocks noGrp="1"/>
          </p:cNvSpPr>
          <p:nvPr>
            <p:ph type="sldNum" sz="quarter" idx="12"/>
          </p:nvPr>
        </p:nvSpPr>
        <p:spPr>
          <a:noFill/>
        </p:spPr>
        <p:txBody>
          <a:bodyPr/>
          <a:lstStyle/>
          <a:p>
            <a:fld id="{0876898C-36BD-45BE-B649-DC159F3A1B38}" type="slidenum">
              <a:rPr lang="en-US" smtClean="0"/>
              <a:pPr/>
              <a:t>162</a:t>
            </a:fld>
            <a:endParaRPr lang="en-US" smtClean="0"/>
          </a:p>
        </p:txBody>
      </p:sp>
      <p:sp>
        <p:nvSpPr>
          <p:cNvPr id="194565" name="Rectangle 2"/>
          <p:cNvSpPr>
            <a:spLocks noGrp="1" noChangeArrowheads="1"/>
          </p:cNvSpPr>
          <p:nvPr>
            <p:ph type="title"/>
          </p:nvPr>
        </p:nvSpPr>
        <p:spPr>
          <a:xfrm>
            <a:off x="685800" y="609600"/>
            <a:ext cx="7772400" cy="685800"/>
          </a:xfrm>
          <a:ln>
            <a:solidFill>
              <a:schemeClr val="tx1"/>
            </a:solidFill>
          </a:ln>
        </p:spPr>
        <p:txBody>
          <a:bodyPr/>
          <a:lstStyle/>
          <a:p>
            <a:pPr eaLnBrk="1" hangingPunct="1"/>
            <a:r>
              <a:rPr lang="en-US" sz="3200" smtClean="0"/>
              <a:t>Pie Chart: Illustration</a:t>
            </a:r>
          </a:p>
        </p:txBody>
      </p:sp>
      <p:sp>
        <p:nvSpPr>
          <p:cNvPr id="194566" name="Rectangle 3"/>
          <p:cNvSpPr>
            <a:spLocks noGrp="1" noChangeArrowheads="1"/>
          </p:cNvSpPr>
          <p:nvPr>
            <p:ph type="body" sz="half" idx="1"/>
          </p:nvPr>
        </p:nvSpPr>
        <p:spPr>
          <a:xfrm>
            <a:off x="6096000" y="1371600"/>
            <a:ext cx="2667000" cy="3962400"/>
          </a:xfrm>
          <a:ln>
            <a:solidFill>
              <a:schemeClr val="tx1"/>
            </a:solidFill>
          </a:ln>
        </p:spPr>
        <p:txBody>
          <a:bodyPr/>
          <a:lstStyle/>
          <a:p>
            <a:pPr marL="231775" indent="-231775" eaLnBrk="1" hangingPunct="1"/>
            <a:r>
              <a:rPr lang="en-US" sz="2000" smtClean="0"/>
              <a:t>You need to edit the chart for better presentation.  </a:t>
            </a:r>
          </a:p>
          <a:p>
            <a:pPr marL="231775" indent="-231775" eaLnBrk="1" hangingPunct="1"/>
            <a:r>
              <a:rPr lang="en-US" sz="2000" smtClean="0"/>
              <a:t>Double-click the chart to go to the Chart Editor Window (see next slide).  </a:t>
            </a:r>
          </a:p>
          <a:p>
            <a:pPr marL="231775" indent="-231775" eaLnBrk="1" hangingPunct="1"/>
            <a:r>
              <a:rPr lang="en-US" sz="2000" smtClean="0"/>
              <a:t>You can change colors, add labels, explode one slice, remove the legend, etc</a:t>
            </a:r>
            <a:endParaRPr lang="en-US" sz="2000" b="1" i="1" smtClean="0">
              <a:solidFill>
                <a:srgbClr val="990099"/>
              </a:solidFill>
            </a:endParaRPr>
          </a:p>
          <a:p>
            <a:pPr marL="231775" indent="-231775" eaLnBrk="1" hangingPunct="1">
              <a:buFontTx/>
              <a:buNone/>
            </a:pPr>
            <a:endParaRPr lang="en-US" sz="2000" b="1" i="1" smtClean="0">
              <a:solidFill>
                <a:srgbClr val="990099"/>
              </a:solidFill>
            </a:endParaRPr>
          </a:p>
        </p:txBody>
      </p:sp>
      <p:sp>
        <p:nvSpPr>
          <p:cNvPr id="194567" name="Text Box 5"/>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pic>
        <p:nvPicPr>
          <p:cNvPr id="194568" name="Picture 9"/>
          <p:cNvPicPr>
            <a:picLocks noChangeAspect="1" noChangeArrowheads="1"/>
          </p:cNvPicPr>
          <p:nvPr/>
        </p:nvPicPr>
        <p:blipFill>
          <a:blip r:embed="rId3"/>
          <a:srcRect r="20270"/>
          <a:stretch>
            <a:fillRect/>
          </a:stretch>
        </p:blipFill>
        <p:spPr bwMode="auto">
          <a:xfrm>
            <a:off x="990600" y="1371600"/>
            <a:ext cx="4495800" cy="4511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Date Placeholder 4"/>
          <p:cNvSpPr>
            <a:spLocks noGrp="1"/>
          </p:cNvSpPr>
          <p:nvPr>
            <p:ph type="dt" sz="quarter" idx="10"/>
          </p:nvPr>
        </p:nvSpPr>
        <p:spPr>
          <a:noFill/>
        </p:spPr>
        <p:txBody>
          <a:bodyPr/>
          <a:lstStyle/>
          <a:p>
            <a:r>
              <a:rPr lang="en-US"/>
              <a:t>2011</a:t>
            </a:r>
          </a:p>
        </p:txBody>
      </p:sp>
      <p:sp>
        <p:nvSpPr>
          <p:cNvPr id="195587" name="Footer Placeholder 5"/>
          <p:cNvSpPr>
            <a:spLocks noGrp="1"/>
          </p:cNvSpPr>
          <p:nvPr>
            <p:ph type="ftr" sz="quarter" idx="11"/>
          </p:nvPr>
        </p:nvSpPr>
        <p:spPr>
          <a:noFill/>
        </p:spPr>
        <p:txBody>
          <a:bodyPr/>
          <a:lstStyle/>
          <a:p>
            <a:r>
              <a:rPr lang="en-US" smtClean="0"/>
              <a:t>Rasimah Aripin</a:t>
            </a:r>
          </a:p>
        </p:txBody>
      </p:sp>
      <p:sp>
        <p:nvSpPr>
          <p:cNvPr id="195588" name="Slide Number Placeholder 6"/>
          <p:cNvSpPr>
            <a:spLocks noGrp="1"/>
          </p:cNvSpPr>
          <p:nvPr>
            <p:ph type="sldNum" sz="quarter" idx="12"/>
          </p:nvPr>
        </p:nvSpPr>
        <p:spPr>
          <a:noFill/>
        </p:spPr>
        <p:txBody>
          <a:bodyPr/>
          <a:lstStyle/>
          <a:p>
            <a:fld id="{FF6BE1BF-9C8A-411D-A052-9BBD09617DA4}" type="slidenum">
              <a:rPr lang="en-US" smtClean="0"/>
              <a:pPr/>
              <a:t>163</a:t>
            </a:fld>
            <a:endParaRPr lang="en-US" smtClean="0"/>
          </a:p>
        </p:txBody>
      </p:sp>
      <p:sp>
        <p:nvSpPr>
          <p:cNvPr id="195589" name="Rectangle 2"/>
          <p:cNvSpPr>
            <a:spLocks noGrp="1" noChangeArrowheads="1"/>
          </p:cNvSpPr>
          <p:nvPr>
            <p:ph type="title"/>
          </p:nvPr>
        </p:nvSpPr>
        <p:spPr>
          <a:xfrm>
            <a:off x="685800" y="609600"/>
            <a:ext cx="7772400" cy="457200"/>
          </a:xfrm>
          <a:ln>
            <a:solidFill>
              <a:schemeClr val="tx1"/>
            </a:solidFill>
          </a:ln>
        </p:spPr>
        <p:txBody>
          <a:bodyPr/>
          <a:lstStyle/>
          <a:p>
            <a:pPr eaLnBrk="1" hangingPunct="1"/>
            <a:r>
              <a:rPr lang="en-US" sz="3200" smtClean="0"/>
              <a:t>Chart Editor Window</a:t>
            </a:r>
          </a:p>
        </p:txBody>
      </p:sp>
      <p:sp>
        <p:nvSpPr>
          <p:cNvPr id="195590" name="Text Box 4"/>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grpSp>
        <p:nvGrpSpPr>
          <p:cNvPr id="195591" name="Group 13"/>
          <p:cNvGrpSpPr>
            <a:grpSpLocks/>
          </p:cNvGrpSpPr>
          <p:nvPr/>
        </p:nvGrpSpPr>
        <p:grpSpPr bwMode="auto">
          <a:xfrm>
            <a:off x="228600" y="1143000"/>
            <a:ext cx="8915400" cy="5105400"/>
            <a:chOff x="336" y="672"/>
            <a:chExt cx="5232" cy="3238"/>
          </a:xfrm>
        </p:grpSpPr>
        <p:pic>
          <p:nvPicPr>
            <p:cNvPr id="195593" name="Picture 7"/>
            <p:cNvPicPr>
              <a:picLocks noChangeAspect="1" noChangeArrowheads="1"/>
            </p:cNvPicPr>
            <p:nvPr/>
          </p:nvPicPr>
          <p:blipFill>
            <a:blip r:embed="rId3"/>
            <a:srcRect l="12500" t="8304" r="35938" b="28123"/>
            <a:stretch>
              <a:fillRect/>
            </a:stretch>
          </p:blipFill>
          <p:spPr bwMode="auto">
            <a:xfrm>
              <a:off x="336" y="672"/>
              <a:ext cx="3552" cy="3238"/>
            </a:xfrm>
            <a:prstGeom prst="rect">
              <a:avLst/>
            </a:prstGeom>
            <a:noFill/>
            <a:ln w="12700">
              <a:solidFill>
                <a:schemeClr val="tx1"/>
              </a:solidFill>
              <a:miter lim="800000"/>
              <a:headEnd/>
              <a:tailEnd/>
            </a:ln>
          </p:spPr>
        </p:pic>
        <p:sp>
          <p:nvSpPr>
            <p:cNvPr id="195594" name="Text Box 8"/>
            <p:cNvSpPr txBox="1">
              <a:spLocks noChangeArrowheads="1"/>
            </p:cNvSpPr>
            <p:nvPr/>
          </p:nvSpPr>
          <p:spPr bwMode="auto">
            <a:xfrm>
              <a:off x="3936" y="864"/>
              <a:ext cx="1632" cy="2846"/>
            </a:xfrm>
            <a:prstGeom prst="rect">
              <a:avLst/>
            </a:prstGeom>
            <a:noFill/>
            <a:ln w="12700">
              <a:solidFill>
                <a:schemeClr val="tx1"/>
              </a:solidFill>
              <a:miter lim="800000"/>
              <a:headEnd/>
              <a:tailEnd/>
            </a:ln>
          </p:spPr>
          <p:txBody>
            <a:bodyPr>
              <a:spAutoFit/>
            </a:bodyPr>
            <a:lstStyle/>
            <a:p>
              <a:pPr marL="174625" indent="-174625">
                <a:spcBef>
                  <a:spcPct val="50000"/>
                </a:spcBef>
                <a:buFont typeface="Wingdings" pitchFamily="2" charset="2"/>
                <a:buChar char="§"/>
              </a:pPr>
              <a:r>
                <a:rPr lang="en-US" b="0" i="0"/>
                <a:t>Select one slice to explode and click this icon.</a:t>
              </a:r>
            </a:p>
            <a:p>
              <a:pPr marL="174625" indent="-174625">
                <a:spcBef>
                  <a:spcPct val="50000"/>
                </a:spcBef>
                <a:buFont typeface="Wingdings" pitchFamily="2" charset="2"/>
                <a:buChar char="§"/>
              </a:pPr>
              <a:r>
                <a:rPr lang="en-US" b="0" i="0"/>
                <a:t>To add labels and percentages, select this icon.</a:t>
              </a:r>
            </a:p>
            <a:p>
              <a:pPr marL="174625" indent="-174625">
                <a:spcBef>
                  <a:spcPct val="50000"/>
                </a:spcBef>
                <a:buFont typeface="Wingdings" pitchFamily="2" charset="2"/>
                <a:buChar char="§"/>
              </a:pPr>
              <a:r>
                <a:rPr lang="en-US" b="0" i="0"/>
                <a:t>To add a title or footnote, select the text box icon and the text box can be placed anywhere </a:t>
              </a:r>
            </a:p>
          </p:txBody>
        </p:sp>
        <p:sp>
          <p:nvSpPr>
            <p:cNvPr id="195595" name="Line 9"/>
            <p:cNvSpPr>
              <a:spLocks noChangeShapeType="1"/>
            </p:cNvSpPr>
            <p:nvPr/>
          </p:nvSpPr>
          <p:spPr bwMode="auto">
            <a:xfrm flipH="1" flipV="1">
              <a:off x="2880" y="1056"/>
              <a:ext cx="1152" cy="144"/>
            </a:xfrm>
            <a:prstGeom prst="line">
              <a:avLst/>
            </a:prstGeom>
            <a:noFill/>
            <a:ln w="15875">
              <a:solidFill>
                <a:schemeClr val="tx1"/>
              </a:solidFill>
              <a:round/>
              <a:headEnd/>
              <a:tailEnd type="triangle" w="med" len="med"/>
            </a:ln>
          </p:spPr>
          <p:txBody>
            <a:bodyPr wrap="none"/>
            <a:lstStyle/>
            <a:p>
              <a:endParaRPr lang="en-US"/>
            </a:p>
          </p:txBody>
        </p:sp>
        <p:sp>
          <p:nvSpPr>
            <p:cNvPr id="195596" name="Line 11"/>
            <p:cNvSpPr>
              <a:spLocks noChangeShapeType="1"/>
            </p:cNvSpPr>
            <p:nvPr/>
          </p:nvSpPr>
          <p:spPr bwMode="auto">
            <a:xfrm flipH="1" flipV="1">
              <a:off x="2256" y="1056"/>
              <a:ext cx="1776" cy="1104"/>
            </a:xfrm>
            <a:prstGeom prst="line">
              <a:avLst/>
            </a:prstGeom>
            <a:noFill/>
            <a:ln w="9525">
              <a:solidFill>
                <a:schemeClr val="tx1"/>
              </a:solidFill>
              <a:round/>
              <a:headEnd/>
              <a:tailEnd type="triangle" w="med" len="med"/>
            </a:ln>
          </p:spPr>
          <p:txBody>
            <a:bodyPr wrap="none"/>
            <a:lstStyle/>
            <a:p>
              <a:endParaRPr lang="en-US"/>
            </a:p>
          </p:txBody>
        </p:sp>
        <p:sp>
          <p:nvSpPr>
            <p:cNvPr id="195597" name="Line 12"/>
            <p:cNvSpPr>
              <a:spLocks noChangeShapeType="1"/>
            </p:cNvSpPr>
            <p:nvPr/>
          </p:nvSpPr>
          <p:spPr bwMode="auto">
            <a:xfrm flipH="1" flipV="1">
              <a:off x="1776" y="1104"/>
              <a:ext cx="2352" cy="1824"/>
            </a:xfrm>
            <a:prstGeom prst="line">
              <a:avLst/>
            </a:prstGeom>
            <a:noFill/>
            <a:ln w="9525">
              <a:solidFill>
                <a:schemeClr val="tx1"/>
              </a:solidFill>
              <a:round/>
              <a:headEnd/>
              <a:tailEnd type="triangle" w="med" len="med"/>
            </a:ln>
          </p:spPr>
          <p:txBody>
            <a:bodyPr wrap="none"/>
            <a:lstStyle/>
            <a:p>
              <a:endParaRPr lang="en-US"/>
            </a:p>
          </p:txBody>
        </p:sp>
      </p:grpSp>
      <p:pic>
        <p:nvPicPr>
          <p:cNvPr id="195592" name="Picture 14"/>
          <p:cNvPicPr>
            <a:picLocks noChangeAspect="1" noChangeArrowheads="1"/>
          </p:cNvPicPr>
          <p:nvPr/>
        </p:nvPicPr>
        <p:blipFill>
          <a:blip r:embed="rId4"/>
          <a:srcRect l="55579" t="8064" r="39494" b="87344"/>
          <a:stretch>
            <a:fillRect/>
          </a:stretch>
        </p:blipFill>
        <p:spPr bwMode="auto">
          <a:xfrm>
            <a:off x="7772400" y="2209800"/>
            <a:ext cx="609600" cy="55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Date Placeholder 4"/>
          <p:cNvSpPr>
            <a:spLocks noGrp="1"/>
          </p:cNvSpPr>
          <p:nvPr>
            <p:ph type="dt" sz="quarter" idx="10"/>
          </p:nvPr>
        </p:nvSpPr>
        <p:spPr>
          <a:noFill/>
        </p:spPr>
        <p:txBody>
          <a:bodyPr/>
          <a:lstStyle/>
          <a:p>
            <a:r>
              <a:rPr lang="en-US"/>
              <a:t>2011</a:t>
            </a:r>
          </a:p>
        </p:txBody>
      </p:sp>
      <p:sp>
        <p:nvSpPr>
          <p:cNvPr id="196611" name="Footer Placeholder 5"/>
          <p:cNvSpPr>
            <a:spLocks noGrp="1"/>
          </p:cNvSpPr>
          <p:nvPr>
            <p:ph type="ftr" sz="quarter" idx="11"/>
          </p:nvPr>
        </p:nvSpPr>
        <p:spPr>
          <a:noFill/>
        </p:spPr>
        <p:txBody>
          <a:bodyPr/>
          <a:lstStyle/>
          <a:p>
            <a:r>
              <a:rPr lang="en-US" smtClean="0"/>
              <a:t>Rasimah Aripin</a:t>
            </a:r>
          </a:p>
        </p:txBody>
      </p:sp>
      <p:sp>
        <p:nvSpPr>
          <p:cNvPr id="196612" name="Slide Number Placeholder 6"/>
          <p:cNvSpPr>
            <a:spLocks noGrp="1"/>
          </p:cNvSpPr>
          <p:nvPr>
            <p:ph type="sldNum" sz="quarter" idx="12"/>
          </p:nvPr>
        </p:nvSpPr>
        <p:spPr>
          <a:noFill/>
        </p:spPr>
        <p:txBody>
          <a:bodyPr/>
          <a:lstStyle/>
          <a:p>
            <a:fld id="{F39DD5A2-92D5-4C0E-ADD0-8FA87F942312}" type="slidenum">
              <a:rPr lang="en-US" smtClean="0"/>
              <a:pPr/>
              <a:t>164</a:t>
            </a:fld>
            <a:endParaRPr lang="en-US" smtClean="0"/>
          </a:p>
        </p:txBody>
      </p:sp>
      <p:sp>
        <p:nvSpPr>
          <p:cNvPr id="196613" name="Rectangle 2"/>
          <p:cNvSpPr>
            <a:spLocks noGrp="1" noChangeArrowheads="1"/>
          </p:cNvSpPr>
          <p:nvPr>
            <p:ph type="title"/>
          </p:nvPr>
        </p:nvSpPr>
        <p:spPr>
          <a:xfrm>
            <a:off x="990600" y="609600"/>
            <a:ext cx="7696200" cy="685800"/>
          </a:xfrm>
          <a:noFill/>
          <a:ln>
            <a:solidFill>
              <a:schemeClr val="tx1"/>
            </a:solidFill>
          </a:ln>
        </p:spPr>
        <p:txBody>
          <a:bodyPr lIns="92075" tIns="46038" rIns="92075" bIns="46038"/>
          <a:lstStyle/>
          <a:p>
            <a:pPr eaLnBrk="1" hangingPunct="1"/>
            <a:r>
              <a:rPr lang="en-US" sz="3200" b="1" smtClean="0"/>
              <a:t>Bar Chart</a:t>
            </a:r>
          </a:p>
        </p:txBody>
      </p:sp>
      <p:sp>
        <p:nvSpPr>
          <p:cNvPr id="196614" name="Freeform 3"/>
          <p:cNvSpPr>
            <a:spLocks/>
          </p:cNvSpPr>
          <p:nvPr/>
        </p:nvSpPr>
        <p:spPr bwMode="auto">
          <a:xfrm>
            <a:off x="8556625" y="5534025"/>
            <a:ext cx="1588" cy="123825"/>
          </a:xfrm>
          <a:custGeom>
            <a:avLst/>
            <a:gdLst>
              <a:gd name="T0" fmla="*/ 0 w 1588"/>
              <a:gd name="T1" fmla="*/ 2147483647 h 78"/>
              <a:gd name="T2" fmla="*/ 0 w 1588"/>
              <a:gd name="T3" fmla="*/ 0 h 78"/>
              <a:gd name="T4" fmla="*/ 0 w 1588"/>
              <a:gd name="T5" fmla="*/ 2147483647 h 78"/>
              <a:gd name="T6" fmla="*/ 0 60000 65536"/>
              <a:gd name="T7" fmla="*/ 0 60000 65536"/>
              <a:gd name="T8" fmla="*/ 0 60000 65536"/>
              <a:gd name="T9" fmla="*/ 0 w 1588"/>
              <a:gd name="T10" fmla="*/ 0 h 78"/>
              <a:gd name="T11" fmla="*/ 1588 w 1588"/>
              <a:gd name="T12" fmla="*/ 78 h 78"/>
            </a:gdLst>
            <a:ahLst/>
            <a:cxnLst>
              <a:cxn ang="T6">
                <a:pos x="T0" y="T1"/>
              </a:cxn>
              <a:cxn ang="T7">
                <a:pos x="T2" y="T3"/>
              </a:cxn>
              <a:cxn ang="T8">
                <a:pos x="T4" y="T5"/>
              </a:cxn>
            </a:cxnLst>
            <a:rect l="T9" t="T10" r="T11" b="T12"/>
            <a:pathLst>
              <a:path w="1588" h="78">
                <a:moveTo>
                  <a:pt x="0" y="78"/>
                </a:moveTo>
                <a:lnTo>
                  <a:pt x="0" y="0"/>
                </a:lnTo>
                <a:lnTo>
                  <a:pt x="0" y="78"/>
                </a:lnTo>
                <a:close/>
              </a:path>
            </a:pathLst>
          </a:custGeom>
          <a:solidFill>
            <a:srgbClr val="00FF00"/>
          </a:solidFill>
          <a:ln w="9525">
            <a:noFill/>
            <a:round/>
            <a:headEnd/>
            <a:tailEnd/>
          </a:ln>
        </p:spPr>
        <p:txBody>
          <a:bodyPr/>
          <a:lstStyle/>
          <a:p>
            <a:endParaRPr lang="en-US"/>
          </a:p>
        </p:txBody>
      </p:sp>
      <p:sp>
        <p:nvSpPr>
          <p:cNvPr id="196615" name="Freeform 4"/>
          <p:cNvSpPr>
            <a:spLocks/>
          </p:cNvSpPr>
          <p:nvPr/>
        </p:nvSpPr>
        <p:spPr bwMode="auto">
          <a:xfrm>
            <a:off x="8556625" y="5268913"/>
            <a:ext cx="1588" cy="123825"/>
          </a:xfrm>
          <a:custGeom>
            <a:avLst/>
            <a:gdLst>
              <a:gd name="T0" fmla="*/ 0 w 1588"/>
              <a:gd name="T1" fmla="*/ 2147483647 h 78"/>
              <a:gd name="T2" fmla="*/ 0 w 1588"/>
              <a:gd name="T3" fmla="*/ 0 h 78"/>
              <a:gd name="T4" fmla="*/ 0 w 1588"/>
              <a:gd name="T5" fmla="*/ 2147483647 h 78"/>
              <a:gd name="T6" fmla="*/ 0 60000 65536"/>
              <a:gd name="T7" fmla="*/ 0 60000 65536"/>
              <a:gd name="T8" fmla="*/ 0 60000 65536"/>
              <a:gd name="T9" fmla="*/ 0 w 1588"/>
              <a:gd name="T10" fmla="*/ 0 h 78"/>
              <a:gd name="T11" fmla="*/ 1588 w 1588"/>
              <a:gd name="T12" fmla="*/ 78 h 78"/>
            </a:gdLst>
            <a:ahLst/>
            <a:cxnLst>
              <a:cxn ang="T6">
                <a:pos x="T0" y="T1"/>
              </a:cxn>
              <a:cxn ang="T7">
                <a:pos x="T2" y="T3"/>
              </a:cxn>
              <a:cxn ang="T8">
                <a:pos x="T4" y="T5"/>
              </a:cxn>
            </a:cxnLst>
            <a:rect l="T9" t="T10" r="T11" b="T12"/>
            <a:pathLst>
              <a:path w="1588" h="78">
                <a:moveTo>
                  <a:pt x="0" y="78"/>
                </a:moveTo>
                <a:lnTo>
                  <a:pt x="0" y="0"/>
                </a:lnTo>
                <a:lnTo>
                  <a:pt x="0" y="78"/>
                </a:lnTo>
                <a:close/>
              </a:path>
            </a:pathLst>
          </a:custGeom>
          <a:solidFill>
            <a:srgbClr val="FF0000"/>
          </a:solidFill>
          <a:ln w="9525">
            <a:noFill/>
            <a:round/>
            <a:headEnd/>
            <a:tailEnd/>
          </a:ln>
        </p:spPr>
        <p:txBody>
          <a:bodyPr/>
          <a:lstStyle/>
          <a:p>
            <a:endParaRPr lang="en-US"/>
          </a:p>
        </p:txBody>
      </p:sp>
      <p:sp>
        <p:nvSpPr>
          <p:cNvPr id="196616" name="Freeform 21"/>
          <p:cNvSpPr>
            <a:spLocks/>
          </p:cNvSpPr>
          <p:nvPr/>
        </p:nvSpPr>
        <p:spPr bwMode="auto">
          <a:xfrm>
            <a:off x="7961313" y="5021263"/>
            <a:ext cx="1587" cy="636587"/>
          </a:xfrm>
          <a:custGeom>
            <a:avLst/>
            <a:gdLst>
              <a:gd name="T0" fmla="*/ 0 w 1587"/>
              <a:gd name="T1" fmla="*/ 2147483647 h 401"/>
              <a:gd name="T2" fmla="*/ 0 w 1587"/>
              <a:gd name="T3" fmla="*/ 0 h 401"/>
              <a:gd name="T4" fmla="*/ 0 w 1587"/>
              <a:gd name="T5" fmla="*/ 2147483647 h 401"/>
              <a:gd name="T6" fmla="*/ 0 60000 65536"/>
              <a:gd name="T7" fmla="*/ 0 60000 65536"/>
              <a:gd name="T8" fmla="*/ 0 60000 65536"/>
              <a:gd name="T9" fmla="*/ 0 w 1587"/>
              <a:gd name="T10" fmla="*/ 0 h 401"/>
              <a:gd name="T11" fmla="*/ 1587 w 1587"/>
              <a:gd name="T12" fmla="*/ 401 h 401"/>
            </a:gdLst>
            <a:ahLst/>
            <a:cxnLst>
              <a:cxn ang="T6">
                <a:pos x="T0" y="T1"/>
              </a:cxn>
              <a:cxn ang="T7">
                <a:pos x="T2" y="T3"/>
              </a:cxn>
              <a:cxn ang="T8">
                <a:pos x="T4" y="T5"/>
              </a:cxn>
            </a:cxnLst>
            <a:rect l="T9" t="T10" r="T11" b="T12"/>
            <a:pathLst>
              <a:path w="1587" h="401">
                <a:moveTo>
                  <a:pt x="0" y="401"/>
                </a:moveTo>
                <a:lnTo>
                  <a:pt x="0" y="0"/>
                </a:lnTo>
                <a:lnTo>
                  <a:pt x="0" y="401"/>
                </a:lnTo>
                <a:close/>
              </a:path>
            </a:pathLst>
          </a:custGeom>
          <a:solidFill>
            <a:srgbClr val="00FF00"/>
          </a:solidFill>
          <a:ln w="9525">
            <a:noFill/>
            <a:round/>
            <a:headEnd/>
            <a:tailEnd/>
          </a:ln>
        </p:spPr>
        <p:txBody>
          <a:bodyPr/>
          <a:lstStyle/>
          <a:p>
            <a:endParaRPr lang="en-US"/>
          </a:p>
        </p:txBody>
      </p:sp>
      <p:sp>
        <p:nvSpPr>
          <p:cNvPr id="196617" name="Freeform 22"/>
          <p:cNvSpPr>
            <a:spLocks/>
          </p:cNvSpPr>
          <p:nvPr/>
        </p:nvSpPr>
        <p:spPr bwMode="auto">
          <a:xfrm>
            <a:off x="7010400" y="5427663"/>
            <a:ext cx="1588" cy="230187"/>
          </a:xfrm>
          <a:custGeom>
            <a:avLst/>
            <a:gdLst>
              <a:gd name="T0" fmla="*/ 0 w 1588"/>
              <a:gd name="T1" fmla="*/ 2147483647 h 145"/>
              <a:gd name="T2" fmla="*/ 0 w 1588"/>
              <a:gd name="T3" fmla="*/ 0 h 145"/>
              <a:gd name="T4" fmla="*/ 0 w 1588"/>
              <a:gd name="T5" fmla="*/ 2147483647 h 145"/>
              <a:gd name="T6" fmla="*/ 0 60000 65536"/>
              <a:gd name="T7" fmla="*/ 0 60000 65536"/>
              <a:gd name="T8" fmla="*/ 0 60000 65536"/>
              <a:gd name="T9" fmla="*/ 0 w 1588"/>
              <a:gd name="T10" fmla="*/ 0 h 145"/>
              <a:gd name="T11" fmla="*/ 1588 w 1588"/>
              <a:gd name="T12" fmla="*/ 145 h 145"/>
            </a:gdLst>
            <a:ahLst/>
            <a:cxnLst>
              <a:cxn ang="T6">
                <a:pos x="T0" y="T1"/>
              </a:cxn>
              <a:cxn ang="T7">
                <a:pos x="T2" y="T3"/>
              </a:cxn>
              <a:cxn ang="T8">
                <a:pos x="T4" y="T5"/>
              </a:cxn>
            </a:cxnLst>
            <a:rect l="T9" t="T10" r="T11" b="T12"/>
            <a:pathLst>
              <a:path w="1588" h="145">
                <a:moveTo>
                  <a:pt x="0" y="145"/>
                </a:moveTo>
                <a:lnTo>
                  <a:pt x="0" y="0"/>
                </a:lnTo>
                <a:lnTo>
                  <a:pt x="0" y="145"/>
                </a:lnTo>
                <a:close/>
              </a:path>
            </a:pathLst>
          </a:custGeom>
          <a:solidFill>
            <a:srgbClr val="00FF00"/>
          </a:solidFill>
          <a:ln w="9525">
            <a:noFill/>
            <a:round/>
            <a:headEnd/>
            <a:tailEnd/>
          </a:ln>
        </p:spPr>
        <p:txBody>
          <a:bodyPr/>
          <a:lstStyle/>
          <a:p>
            <a:endParaRPr lang="en-US"/>
          </a:p>
        </p:txBody>
      </p:sp>
      <p:sp>
        <p:nvSpPr>
          <p:cNvPr id="196618" name="Freeform 23"/>
          <p:cNvSpPr>
            <a:spLocks/>
          </p:cNvSpPr>
          <p:nvPr/>
        </p:nvSpPr>
        <p:spPr bwMode="auto">
          <a:xfrm>
            <a:off x="7578725" y="5551488"/>
            <a:ext cx="1588" cy="106362"/>
          </a:xfrm>
          <a:custGeom>
            <a:avLst/>
            <a:gdLst>
              <a:gd name="T0" fmla="*/ 0 w 1588"/>
              <a:gd name="T1" fmla="*/ 2147483647 h 67"/>
              <a:gd name="T2" fmla="*/ 0 w 1588"/>
              <a:gd name="T3" fmla="*/ 0 h 67"/>
              <a:gd name="T4" fmla="*/ 0 w 1588"/>
              <a:gd name="T5" fmla="*/ 2147483647 h 67"/>
              <a:gd name="T6" fmla="*/ 0 60000 65536"/>
              <a:gd name="T7" fmla="*/ 0 60000 65536"/>
              <a:gd name="T8" fmla="*/ 0 60000 65536"/>
              <a:gd name="T9" fmla="*/ 0 w 1588"/>
              <a:gd name="T10" fmla="*/ 0 h 67"/>
              <a:gd name="T11" fmla="*/ 1588 w 1588"/>
              <a:gd name="T12" fmla="*/ 67 h 67"/>
            </a:gdLst>
            <a:ahLst/>
            <a:cxnLst>
              <a:cxn ang="T6">
                <a:pos x="T0" y="T1"/>
              </a:cxn>
              <a:cxn ang="T7">
                <a:pos x="T2" y="T3"/>
              </a:cxn>
              <a:cxn ang="T8">
                <a:pos x="T4" y="T5"/>
              </a:cxn>
            </a:cxnLst>
            <a:rect l="T9" t="T10" r="T11" b="T12"/>
            <a:pathLst>
              <a:path w="1588" h="67">
                <a:moveTo>
                  <a:pt x="0" y="67"/>
                </a:moveTo>
                <a:lnTo>
                  <a:pt x="0" y="0"/>
                </a:lnTo>
                <a:lnTo>
                  <a:pt x="0" y="67"/>
                </a:lnTo>
                <a:close/>
              </a:path>
            </a:pathLst>
          </a:custGeom>
          <a:solidFill>
            <a:srgbClr val="FF0000"/>
          </a:solidFill>
          <a:ln w="9525">
            <a:noFill/>
            <a:round/>
            <a:headEnd/>
            <a:tailEnd/>
          </a:ln>
        </p:spPr>
        <p:txBody>
          <a:bodyPr/>
          <a:lstStyle/>
          <a:p>
            <a:endParaRPr lang="en-US"/>
          </a:p>
        </p:txBody>
      </p:sp>
      <p:sp>
        <p:nvSpPr>
          <p:cNvPr id="196619" name="Freeform 24"/>
          <p:cNvSpPr>
            <a:spLocks/>
          </p:cNvSpPr>
          <p:nvPr/>
        </p:nvSpPr>
        <p:spPr bwMode="auto">
          <a:xfrm>
            <a:off x="6637338" y="5657850"/>
            <a:ext cx="1587" cy="1588"/>
          </a:xfrm>
          <a:custGeom>
            <a:avLst/>
            <a:gdLst>
              <a:gd name="T0" fmla="*/ 0 w 1587"/>
              <a:gd name="T1" fmla="*/ 0 h 1588"/>
              <a:gd name="T2" fmla="*/ 0 w 1587"/>
              <a:gd name="T3" fmla="*/ 0 h 1588"/>
              <a:gd name="T4" fmla="*/ 0 w 1587"/>
              <a:gd name="T5" fmla="*/ 0 h 1588"/>
              <a:gd name="T6" fmla="*/ 0 60000 65536"/>
              <a:gd name="T7" fmla="*/ 0 60000 65536"/>
              <a:gd name="T8" fmla="*/ 0 60000 65536"/>
              <a:gd name="T9" fmla="*/ 0 w 1587"/>
              <a:gd name="T10" fmla="*/ 0 h 1588"/>
              <a:gd name="T11" fmla="*/ 1587 w 1587"/>
              <a:gd name="T12" fmla="*/ 1588 h 1588"/>
            </a:gdLst>
            <a:ahLst/>
            <a:cxnLst>
              <a:cxn ang="T6">
                <a:pos x="T0" y="T1"/>
              </a:cxn>
              <a:cxn ang="T7">
                <a:pos x="T2" y="T3"/>
              </a:cxn>
              <a:cxn ang="T8">
                <a:pos x="T4" y="T5"/>
              </a:cxn>
            </a:cxnLst>
            <a:rect l="T9" t="T10" r="T11" b="T12"/>
            <a:pathLst>
              <a:path w="1587" h="1588">
                <a:moveTo>
                  <a:pt x="0" y="0"/>
                </a:moveTo>
                <a:lnTo>
                  <a:pt x="0" y="0"/>
                </a:lnTo>
                <a:close/>
              </a:path>
            </a:pathLst>
          </a:custGeom>
          <a:solidFill>
            <a:srgbClr val="FF0000"/>
          </a:solidFill>
          <a:ln w="9525">
            <a:noFill/>
            <a:round/>
            <a:headEnd/>
            <a:tailEnd/>
          </a:ln>
        </p:spPr>
        <p:txBody>
          <a:bodyPr/>
          <a:lstStyle/>
          <a:p>
            <a:endParaRPr lang="en-US"/>
          </a:p>
        </p:txBody>
      </p:sp>
      <p:sp>
        <p:nvSpPr>
          <p:cNvPr id="196620" name="Freeform 25"/>
          <p:cNvSpPr>
            <a:spLocks/>
          </p:cNvSpPr>
          <p:nvPr/>
        </p:nvSpPr>
        <p:spPr bwMode="auto">
          <a:xfrm>
            <a:off x="6637338" y="5657850"/>
            <a:ext cx="373062" cy="1588"/>
          </a:xfrm>
          <a:custGeom>
            <a:avLst/>
            <a:gdLst>
              <a:gd name="T0" fmla="*/ 0 w 235"/>
              <a:gd name="T1" fmla="*/ 0 h 1588"/>
              <a:gd name="T2" fmla="*/ 2147483647 w 235"/>
              <a:gd name="T3" fmla="*/ 0 h 1588"/>
              <a:gd name="T4" fmla="*/ 0 w 235"/>
              <a:gd name="T5" fmla="*/ 0 h 1588"/>
              <a:gd name="T6" fmla="*/ 0 60000 65536"/>
              <a:gd name="T7" fmla="*/ 0 60000 65536"/>
              <a:gd name="T8" fmla="*/ 0 60000 65536"/>
              <a:gd name="T9" fmla="*/ 0 w 235"/>
              <a:gd name="T10" fmla="*/ 0 h 1588"/>
              <a:gd name="T11" fmla="*/ 235 w 235"/>
              <a:gd name="T12" fmla="*/ 1588 h 1588"/>
            </a:gdLst>
            <a:ahLst/>
            <a:cxnLst>
              <a:cxn ang="T6">
                <a:pos x="T0" y="T1"/>
              </a:cxn>
              <a:cxn ang="T7">
                <a:pos x="T2" y="T3"/>
              </a:cxn>
              <a:cxn ang="T8">
                <a:pos x="T4" y="T5"/>
              </a:cxn>
            </a:cxnLst>
            <a:rect l="T9" t="T10" r="T11" b="T12"/>
            <a:pathLst>
              <a:path w="235" h="1588">
                <a:moveTo>
                  <a:pt x="0" y="0"/>
                </a:moveTo>
                <a:lnTo>
                  <a:pt x="235" y="0"/>
                </a:lnTo>
                <a:lnTo>
                  <a:pt x="0" y="0"/>
                </a:lnTo>
                <a:close/>
              </a:path>
            </a:pathLst>
          </a:custGeom>
          <a:solidFill>
            <a:srgbClr val="FF0000"/>
          </a:solidFill>
          <a:ln w="9525">
            <a:noFill/>
            <a:round/>
            <a:headEnd/>
            <a:tailEnd/>
          </a:ln>
        </p:spPr>
        <p:txBody>
          <a:bodyPr/>
          <a:lstStyle/>
          <a:p>
            <a:endParaRPr lang="en-US"/>
          </a:p>
        </p:txBody>
      </p:sp>
      <p:sp>
        <p:nvSpPr>
          <p:cNvPr id="196621" name="Rectangle 26"/>
          <p:cNvSpPr>
            <a:spLocks noChangeArrowheads="1"/>
          </p:cNvSpPr>
          <p:nvPr/>
        </p:nvSpPr>
        <p:spPr bwMode="auto">
          <a:xfrm>
            <a:off x="6637338" y="5657850"/>
            <a:ext cx="373062" cy="0"/>
          </a:xfrm>
          <a:prstGeom prst="rect">
            <a:avLst/>
          </a:prstGeom>
          <a:solidFill>
            <a:srgbClr val="FF0000"/>
          </a:solidFill>
          <a:ln w="9525">
            <a:noFill/>
            <a:miter lim="800000"/>
            <a:headEnd/>
            <a:tailEnd/>
          </a:ln>
        </p:spPr>
        <p:txBody>
          <a:bodyPr/>
          <a:lstStyle/>
          <a:p>
            <a:endParaRPr lang="en-US"/>
          </a:p>
        </p:txBody>
      </p:sp>
      <p:sp>
        <p:nvSpPr>
          <p:cNvPr id="196622" name="Freeform 27"/>
          <p:cNvSpPr>
            <a:spLocks/>
          </p:cNvSpPr>
          <p:nvPr/>
        </p:nvSpPr>
        <p:spPr bwMode="auto">
          <a:xfrm>
            <a:off x="5694363" y="3535363"/>
            <a:ext cx="1587" cy="2122487"/>
          </a:xfrm>
          <a:custGeom>
            <a:avLst/>
            <a:gdLst>
              <a:gd name="T0" fmla="*/ 0 w 1587"/>
              <a:gd name="T1" fmla="*/ 2147483647 h 1337"/>
              <a:gd name="T2" fmla="*/ 0 w 1587"/>
              <a:gd name="T3" fmla="*/ 0 h 1337"/>
              <a:gd name="T4" fmla="*/ 0 w 1587"/>
              <a:gd name="T5" fmla="*/ 2147483647 h 1337"/>
              <a:gd name="T6" fmla="*/ 0 60000 65536"/>
              <a:gd name="T7" fmla="*/ 0 60000 65536"/>
              <a:gd name="T8" fmla="*/ 0 60000 65536"/>
              <a:gd name="T9" fmla="*/ 0 w 1587"/>
              <a:gd name="T10" fmla="*/ 0 h 1337"/>
              <a:gd name="T11" fmla="*/ 1587 w 1587"/>
              <a:gd name="T12" fmla="*/ 1337 h 1337"/>
            </a:gdLst>
            <a:ahLst/>
            <a:cxnLst>
              <a:cxn ang="T6">
                <a:pos x="T0" y="T1"/>
              </a:cxn>
              <a:cxn ang="T7">
                <a:pos x="T2" y="T3"/>
              </a:cxn>
              <a:cxn ang="T8">
                <a:pos x="T4" y="T5"/>
              </a:cxn>
            </a:cxnLst>
            <a:rect l="T9" t="T10" r="T11" b="T12"/>
            <a:pathLst>
              <a:path w="1587" h="1337">
                <a:moveTo>
                  <a:pt x="0" y="1337"/>
                </a:moveTo>
                <a:lnTo>
                  <a:pt x="0" y="0"/>
                </a:lnTo>
                <a:lnTo>
                  <a:pt x="0" y="1337"/>
                </a:lnTo>
                <a:close/>
              </a:path>
            </a:pathLst>
          </a:custGeom>
          <a:solidFill>
            <a:srgbClr val="FF0000"/>
          </a:solidFill>
          <a:ln w="9525">
            <a:noFill/>
            <a:round/>
            <a:headEnd/>
            <a:tailEnd/>
          </a:ln>
        </p:spPr>
        <p:txBody>
          <a:bodyPr/>
          <a:lstStyle/>
          <a:p>
            <a:endParaRPr lang="en-US"/>
          </a:p>
        </p:txBody>
      </p:sp>
      <p:sp>
        <p:nvSpPr>
          <p:cNvPr id="196623" name="Rectangle 30"/>
          <p:cNvSpPr>
            <a:spLocks noChangeArrowheads="1"/>
          </p:cNvSpPr>
          <p:nvPr/>
        </p:nvSpPr>
        <p:spPr bwMode="auto">
          <a:xfrm>
            <a:off x="4479925" y="3017838"/>
            <a:ext cx="184150" cy="822325"/>
          </a:xfrm>
          <a:prstGeom prst="rect">
            <a:avLst/>
          </a:prstGeom>
          <a:noFill/>
          <a:ln w="12700" cap="sq">
            <a:noFill/>
            <a:miter lim="800000"/>
            <a:headEnd type="none" w="sm" len="sm"/>
            <a:tailEnd type="none" w="sm" len="sm"/>
          </a:ln>
        </p:spPr>
        <p:txBody>
          <a:bodyPr wrap="none" anchor="ctr">
            <a:spAutoFit/>
          </a:bodyPr>
          <a:lstStyle/>
          <a:p>
            <a:pPr algn="ctr" eaLnBrk="0" hangingPunct="0"/>
            <a:endParaRPr lang="en-US" i="0">
              <a:latin typeface="System" charset="0"/>
            </a:endParaRPr>
          </a:p>
          <a:p>
            <a:pPr algn="ctr" eaLnBrk="0" hangingPunct="0"/>
            <a:endParaRPr lang="en-US" i="0">
              <a:latin typeface="System" charset="0"/>
            </a:endParaRPr>
          </a:p>
        </p:txBody>
      </p:sp>
      <p:sp>
        <p:nvSpPr>
          <p:cNvPr id="196624" name="Rectangle 31"/>
          <p:cNvSpPr>
            <a:spLocks noChangeArrowheads="1"/>
          </p:cNvSpPr>
          <p:nvPr/>
        </p:nvSpPr>
        <p:spPr bwMode="auto">
          <a:xfrm>
            <a:off x="4479925" y="3017838"/>
            <a:ext cx="184150" cy="822325"/>
          </a:xfrm>
          <a:prstGeom prst="rect">
            <a:avLst/>
          </a:prstGeom>
          <a:noFill/>
          <a:ln w="12700" cap="sq">
            <a:noFill/>
            <a:miter lim="800000"/>
            <a:headEnd type="none" w="sm" len="sm"/>
            <a:tailEnd type="none" w="sm" len="sm"/>
          </a:ln>
        </p:spPr>
        <p:txBody>
          <a:bodyPr wrap="none" anchor="ctr">
            <a:spAutoFit/>
          </a:bodyPr>
          <a:lstStyle/>
          <a:p>
            <a:pPr algn="ctr" eaLnBrk="0" hangingPunct="0"/>
            <a:endParaRPr lang="en-US" i="0">
              <a:latin typeface="System" charset="0"/>
            </a:endParaRPr>
          </a:p>
          <a:p>
            <a:pPr algn="ctr" eaLnBrk="0" hangingPunct="0"/>
            <a:endParaRPr lang="en-US" i="0">
              <a:latin typeface="System" charset="0"/>
            </a:endParaRPr>
          </a:p>
        </p:txBody>
      </p:sp>
      <p:sp>
        <p:nvSpPr>
          <p:cNvPr id="196625" name="Text Box 32"/>
          <p:cNvSpPr txBox="1">
            <a:spLocks noChangeArrowheads="1"/>
          </p:cNvSpPr>
          <p:nvPr/>
        </p:nvSpPr>
        <p:spPr bwMode="auto">
          <a:xfrm>
            <a:off x="609600" y="1295400"/>
            <a:ext cx="8153400" cy="4656138"/>
          </a:xfrm>
          <a:prstGeom prst="rect">
            <a:avLst/>
          </a:prstGeom>
          <a:noFill/>
          <a:ln w="9525">
            <a:noFill/>
            <a:miter lim="800000"/>
            <a:headEnd/>
            <a:tailEnd/>
          </a:ln>
        </p:spPr>
        <p:txBody>
          <a:bodyPr>
            <a:spAutoFit/>
          </a:bodyPr>
          <a:lstStyle/>
          <a:p>
            <a:pPr marL="355600" indent="-355600">
              <a:spcBef>
                <a:spcPct val="30000"/>
              </a:spcBef>
            </a:pPr>
            <a:r>
              <a:rPr lang="en-US" b="0" i="0">
                <a:solidFill>
                  <a:srgbClr val="0066FF"/>
                </a:solidFill>
                <a:latin typeface="Tahoma" pitchFamily="34" charset="0"/>
              </a:rPr>
              <a:t>Suitable for </a:t>
            </a:r>
          </a:p>
          <a:p>
            <a:pPr marL="355600" indent="-355600">
              <a:spcBef>
                <a:spcPct val="30000"/>
              </a:spcBef>
              <a:buFont typeface="Wingdings" pitchFamily="2" charset="2"/>
              <a:buChar char="ü"/>
            </a:pPr>
            <a:r>
              <a:rPr lang="en-US" b="0" i="0"/>
              <a:t>Single or Two categorical variable</a:t>
            </a:r>
          </a:p>
          <a:p>
            <a:pPr marL="355600" indent="-355600">
              <a:spcBef>
                <a:spcPct val="30000"/>
              </a:spcBef>
              <a:buFont typeface="Wingdings" pitchFamily="2" charset="2"/>
              <a:buChar char="ü"/>
            </a:pPr>
            <a:r>
              <a:rPr lang="en-US" b="0" i="0"/>
              <a:t>Can compare between groups</a:t>
            </a:r>
          </a:p>
          <a:p>
            <a:pPr marL="355600" indent="-355600">
              <a:spcBef>
                <a:spcPct val="30000"/>
              </a:spcBef>
              <a:buFont typeface="Wingdings" pitchFamily="2" charset="2"/>
              <a:buChar char="ü"/>
            </a:pPr>
            <a:r>
              <a:rPr lang="en-US" b="0" i="0"/>
              <a:t>Suitable when there are many categories (for pie chart preferably 5 or less). </a:t>
            </a:r>
          </a:p>
          <a:p>
            <a:pPr marL="355600" indent="-355600">
              <a:spcBef>
                <a:spcPct val="30000"/>
              </a:spcBef>
              <a:buFont typeface="Wingdings" pitchFamily="2" charset="2"/>
              <a:buChar char="ü"/>
            </a:pPr>
            <a:r>
              <a:rPr lang="en-US" b="0" i="0"/>
              <a:t>For illustration: Refer to the Smoking Habit Edited data set. Display the distribution of smokers by category of smokers using simple bar chart; by category and gender using clustered bar chart</a:t>
            </a:r>
          </a:p>
          <a:p>
            <a:pPr marL="355600" indent="-355600">
              <a:spcBef>
                <a:spcPct val="30000"/>
              </a:spcBef>
              <a:buFont typeface="Wingdings" pitchFamily="2" charset="2"/>
              <a:buChar char="ü"/>
            </a:pPr>
            <a:r>
              <a:rPr lang="en-US" b="0" i="0"/>
              <a:t>Compare category of smokers by gender. What can you conclude?</a:t>
            </a:r>
          </a:p>
        </p:txBody>
      </p:sp>
      <p:sp>
        <p:nvSpPr>
          <p:cNvPr id="196626" name="Text Box 33"/>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zoom dir="in"/>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Date Placeholder 3"/>
          <p:cNvSpPr>
            <a:spLocks noGrp="1"/>
          </p:cNvSpPr>
          <p:nvPr>
            <p:ph type="dt" sz="quarter" idx="10"/>
          </p:nvPr>
        </p:nvSpPr>
        <p:spPr>
          <a:noFill/>
        </p:spPr>
        <p:txBody>
          <a:bodyPr/>
          <a:lstStyle/>
          <a:p>
            <a:r>
              <a:rPr lang="en-US"/>
              <a:t>2011</a:t>
            </a:r>
          </a:p>
        </p:txBody>
      </p:sp>
      <p:sp>
        <p:nvSpPr>
          <p:cNvPr id="197635" name="Footer Placeholder 4"/>
          <p:cNvSpPr>
            <a:spLocks noGrp="1"/>
          </p:cNvSpPr>
          <p:nvPr>
            <p:ph type="ftr" sz="quarter" idx="11"/>
          </p:nvPr>
        </p:nvSpPr>
        <p:spPr>
          <a:noFill/>
        </p:spPr>
        <p:txBody>
          <a:bodyPr/>
          <a:lstStyle/>
          <a:p>
            <a:r>
              <a:rPr lang="en-US" smtClean="0"/>
              <a:t>Rasimah Aripin</a:t>
            </a:r>
          </a:p>
        </p:txBody>
      </p:sp>
      <p:sp>
        <p:nvSpPr>
          <p:cNvPr id="197636" name="Slide Number Placeholder 5"/>
          <p:cNvSpPr>
            <a:spLocks noGrp="1"/>
          </p:cNvSpPr>
          <p:nvPr>
            <p:ph type="sldNum" sz="quarter" idx="12"/>
          </p:nvPr>
        </p:nvSpPr>
        <p:spPr>
          <a:noFill/>
        </p:spPr>
        <p:txBody>
          <a:bodyPr/>
          <a:lstStyle/>
          <a:p>
            <a:fld id="{4F4582F2-7058-4A37-903C-019950DB0F4B}" type="slidenum">
              <a:rPr lang="en-US" smtClean="0"/>
              <a:pPr/>
              <a:t>165</a:t>
            </a:fld>
            <a:endParaRPr lang="en-US" smtClean="0"/>
          </a:p>
        </p:txBody>
      </p:sp>
      <p:sp>
        <p:nvSpPr>
          <p:cNvPr id="197637" name="Rectangle 2"/>
          <p:cNvSpPr>
            <a:spLocks noGrp="1" noChangeArrowheads="1"/>
          </p:cNvSpPr>
          <p:nvPr>
            <p:ph type="title"/>
          </p:nvPr>
        </p:nvSpPr>
        <p:spPr>
          <a:xfrm>
            <a:off x="533400" y="609600"/>
            <a:ext cx="7772400" cy="609600"/>
          </a:xfrm>
          <a:ln w="12700">
            <a:solidFill>
              <a:schemeClr val="tx1"/>
            </a:solidFill>
          </a:ln>
        </p:spPr>
        <p:txBody>
          <a:bodyPr/>
          <a:lstStyle/>
          <a:p>
            <a:pPr eaLnBrk="1" hangingPunct="1"/>
            <a:r>
              <a:rPr lang="en-US" sz="3200" smtClean="0"/>
              <a:t>Simple Bar Chart: Illustration</a:t>
            </a:r>
          </a:p>
        </p:txBody>
      </p:sp>
      <p:sp>
        <p:nvSpPr>
          <p:cNvPr id="197638" name="Rectangle 3"/>
          <p:cNvSpPr>
            <a:spLocks noGrp="1" noChangeArrowheads="1"/>
          </p:cNvSpPr>
          <p:nvPr>
            <p:ph type="body" idx="1"/>
          </p:nvPr>
        </p:nvSpPr>
        <p:spPr>
          <a:xfrm>
            <a:off x="381000" y="1295400"/>
            <a:ext cx="3429000" cy="4953000"/>
          </a:xfrm>
          <a:ln w="12700">
            <a:solidFill>
              <a:schemeClr val="tx1"/>
            </a:solidFill>
          </a:ln>
        </p:spPr>
        <p:txBody>
          <a:bodyPr/>
          <a:lstStyle/>
          <a:p>
            <a:pPr eaLnBrk="1" hangingPunct="1">
              <a:lnSpc>
                <a:spcPct val="90000"/>
              </a:lnSpc>
              <a:buFont typeface="Wingdings" pitchFamily="2" charset="2"/>
              <a:buChar char="§"/>
            </a:pPr>
            <a:r>
              <a:rPr lang="en-US" sz="2400" smtClean="0"/>
              <a:t>The distribution of respondents by their smoking habit can also be presented in a box plot as follows:</a:t>
            </a:r>
          </a:p>
          <a:p>
            <a:pPr eaLnBrk="1" hangingPunct="1">
              <a:lnSpc>
                <a:spcPct val="90000"/>
              </a:lnSpc>
              <a:buFont typeface="Wingdings" pitchFamily="2" charset="2"/>
              <a:buNone/>
            </a:pPr>
            <a:r>
              <a:rPr lang="en-US" sz="2400" b="1" i="1" smtClean="0"/>
              <a:t>              Graph&gt;&gt;&gt;Bar…</a:t>
            </a:r>
          </a:p>
          <a:p>
            <a:pPr eaLnBrk="1" hangingPunct="1">
              <a:lnSpc>
                <a:spcPct val="90000"/>
              </a:lnSpc>
              <a:buFont typeface="Wingdings" pitchFamily="2" charset="2"/>
              <a:buChar char="§"/>
            </a:pPr>
            <a:r>
              <a:rPr lang="en-US" sz="2400" smtClean="0"/>
              <a:t>Select </a:t>
            </a:r>
            <a:r>
              <a:rPr lang="en-US" sz="2400" b="1" i="1" smtClean="0"/>
              <a:t>Simple</a:t>
            </a:r>
            <a:r>
              <a:rPr lang="en-US" sz="2400" smtClean="0"/>
              <a:t> and </a:t>
            </a:r>
            <a:r>
              <a:rPr lang="en-US" sz="2400" b="1" i="1" smtClean="0"/>
              <a:t>Define</a:t>
            </a:r>
          </a:p>
          <a:p>
            <a:pPr eaLnBrk="1" hangingPunct="1">
              <a:lnSpc>
                <a:spcPct val="90000"/>
              </a:lnSpc>
              <a:buFont typeface="Wingdings" pitchFamily="2" charset="2"/>
              <a:buChar char="§"/>
            </a:pPr>
            <a:r>
              <a:rPr lang="en-US" sz="2400" smtClean="0"/>
              <a:t>Select Summaries for groups of cases</a:t>
            </a:r>
            <a:r>
              <a:rPr lang="en-US" sz="2400" b="1" i="1" smtClean="0"/>
              <a:t> </a:t>
            </a:r>
            <a:r>
              <a:rPr lang="en-US" sz="2400" smtClean="0"/>
              <a:t>to display frequencies/ percentages by category</a:t>
            </a:r>
          </a:p>
        </p:txBody>
      </p:sp>
      <p:sp>
        <p:nvSpPr>
          <p:cNvPr id="197639" name="Text Box 4"/>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grpSp>
        <p:nvGrpSpPr>
          <p:cNvPr id="197640" name="Group 9"/>
          <p:cNvGrpSpPr>
            <a:grpSpLocks/>
          </p:cNvGrpSpPr>
          <p:nvPr/>
        </p:nvGrpSpPr>
        <p:grpSpPr bwMode="auto">
          <a:xfrm>
            <a:off x="1676400" y="1295400"/>
            <a:ext cx="7086600" cy="4876800"/>
            <a:chOff x="1104" y="816"/>
            <a:chExt cx="4464" cy="3072"/>
          </a:xfrm>
        </p:grpSpPr>
        <p:pic>
          <p:nvPicPr>
            <p:cNvPr id="197641" name="Picture 5"/>
            <p:cNvPicPr>
              <a:picLocks noChangeAspect="1" noChangeArrowheads="1"/>
            </p:cNvPicPr>
            <p:nvPr/>
          </p:nvPicPr>
          <p:blipFill>
            <a:blip r:embed="rId3"/>
            <a:srcRect l="39844" t="30208" r="39844" b="34375"/>
            <a:stretch>
              <a:fillRect/>
            </a:stretch>
          </p:blipFill>
          <p:spPr bwMode="auto">
            <a:xfrm>
              <a:off x="2640" y="816"/>
              <a:ext cx="2928" cy="3072"/>
            </a:xfrm>
            <a:prstGeom prst="rect">
              <a:avLst/>
            </a:prstGeom>
            <a:noFill/>
            <a:ln w="9525">
              <a:noFill/>
              <a:miter lim="800000"/>
              <a:headEnd/>
              <a:tailEnd/>
            </a:ln>
          </p:spPr>
        </p:pic>
        <p:sp>
          <p:nvSpPr>
            <p:cNvPr id="197642" name="Line 6"/>
            <p:cNvSpPr>
              <a:spLocks noChangeShapeType="1"/>
            </p:cNvSpPr>
            <p:nvPr/>
          </p:nvSpPr>
          <p:spPr bwMode="auto">
            <a:xfrm>
              <a:off x="2112" y="3072"/>
              <a:ext cx="768" cy="48"/>
            </a:xfrm>
            <a:prstGeom prst="line">
              <a:avLst/>
            </a:prstGeom>
            <a:noFill/>
            <a:ln w="9525">
              <a:solidFill>
                <a:schemeClr val="tx1"/>
              </a:solidFill>
              <a:round/>
              <a:headEnd/>
              <a:tailEnd type="triangle" w="med" len="med"/>
            </a:ln>
          </p:spPr>
          <p:txBody>
            <a:bodyPr wrap="none"/>
            <a:lstStyle/>
            <a:p>
              <a:endParaRPr lang="en-US"/>
            </a:p>
          </p:txBody>
        </p:sp>
        <p:sp>
          <p:nvSpPr>
            <p:cNvPr id="197643" name="Line 7"/>
            <p:cNvSpPr>
              <a:spLocks noChangeShapeType="1"/>
            </p:cNvSpPr>
            <p:nvPr/>
          </p:nvSpPr>
          <p:spPr bwMode="auto">
            <a:xfrm flipV="1">
              <a:off x="1632" y="1680"/>
              <a:ext cx="1104" cy="720"/>
            </a:xfrm>
            <a:prstGeom prst="line">
              <a:avLst/>
            </a:prstGeom>
            <a:noFill/>
            <a:ln w="9525">
              <a:solidFill>
                <a:schemeClr val="tx1"/>
              </a:solidFill>
              <a:round/>
              <a:headEnd/>
              <a:tailEnd type="triangle" w="med" len="med"/>
            </a:ln>
          </p:spPr>
          <p:txBody>
            <a:bodyPr wrap="none"/>
            <a:lstStyle/>
            <a:p>
              <a:endParaRPr lang="en-US"/>
            </a:p>
          </p:txBody>
        </p:sp>
        <p:sp>
          <p:nvSpPr>
            <p:cNvPr id="197644" name="Line 8"/>
            <p:cNvSpPr>
              <a:spLocks noChangeShapeType="1"/>
            </p:cNvSpPr>
            <p:nvPr/>
          </p:nvSpPr>
          <p:spPr bwMode="auto">
            <a:xfrm flipV="1">
              <a:off x="1104" y="1440"/>
              <a:ext cx="3456" cy="1296"/>
            </a:xfrm>
            <a:prstGeom prst="line">
              <a:avLst/>
            </a:prstGeom>
            <a:noFill/>
            <a:ln w="9525">
              <a:solidFill>
                <a:schemeClr val="tx1"/>
              </a:solidFill>
              <a:round/>
              <a:headEnd/>
              <a:tailEnd type="triangle" w="med" len="med"/>
            </a:ln>
          </p:spPr>
          <p:txBody>
            <a:bodyPr wrap="none"/>
            <a:lstStyle/>
            <a:p>
              <a:endParaRPr lang="en-US"/>
            </a:p>
          </p:txBody>
        </p:sp>
      </p:gr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Date Placeholder 3"/>
          <p:cNvSpPr>
            <a:spLocks noGrp="1"/>
          </p:cNvSpPr>
          <p:nvPr>
            <p:ph type="dt" sz="quarter" idx="10"/>
          </p:nvPr>
        </p:nvSpPr>
        <p:spPr>
          <a:noFill/>
        </p:spPr>
        <p:txBody>
          <a:bodyPr/>
          <a:lstStyle/>
          <a:p>
            <a:r>
              <a:rPr lang="en-US"/>
              <a:t>2011</a:t>
            </a:r>
          </a:p>
        </p:txBody>
      </p:sp>
      <p:sp>
        <p:nvSpPr>
          <p:cNvPr id="198659" name="Footer Placeholder 4"/>
          <p:cNvSpPr>
            <a:spLocks noGrp="1"/>
          </p:cNvSpPr>
          <p:nvPr>
            <p:ph type="ftr" sz="quarter" idx="11"/>
          </p:nvPr>
        </p:nvSpPr>
        <p:spPr>
          <a:noFill/>
        </p:spPr>
        <p:txBody>
          <a:bodyPr/>
          <a:lstStyle/>
          <a:p>
            <a:r>
              <a:rPr lang="en-US" smtClean="0"/>
              <a:t>Rasimah Aripin</a:t>
            </a:r>
          </a:p>
        </p:txBody>
      </p:sp>
      <p:sp>
        <p:nvSpPr>
          <p:cNvPr id="198660" name="Slide Number Placeholder 5"/>
          <p:cNvSpPr>
            <a:spLocks noGrp="1"/>
          </p:cNvSpPr>
          <p:nvPr>
            <p:ph type="sldNum" sz="quarter" idx="12"/>
          </p:nvPr>
        </p:nvSpPr>
        <p:spPr>
          <a:noFill/>
        </p:spPr>
        <p:txBody>
          <a:bodyPr/>
          <a:lstStyle/>
          <a:p>
            <a:fld id="{66929D35-B59D-4F63-A66B-96E911E9BDB5}" type="slidenum">
              <a:rPr lang="en-US" smtClean="0"/>
              <a:pPr/>
              <a:t>166</a:t>
            </a:fld>
            <a:endParaRPr lang="en-US" smtClean="0"/>
          </a:p>
        </p:txBody>
      </p:sp>
      <p:sp>
        <p:nvSpPr>
          <p:cNvPr id="198661" name="Rectangle 2"/>
          <p:cNvSpPr>
            <a:spLocks noGrp="1" noChangeArrowheads="1"/>
          </p:cNvSpPr>
          <p:nvPr>
            <p:ph type="title"/>
          </p:nvPr>
        </p:nvSpPr>
        <p:spPr>
          <a:xfrm>
            <a:off x="533400" y="609600"/>
            <a:ext cx="7772400" cy="609600"/>
          </a:xfrm>
          <a:ln w="12700">
            <a:solidFill>
              <a:schemeClr val="tx1"/>
            </a:solidFill>
          </a:ln>
        </p:spPr>
        <p:txBody>
          <a:bodyPr/>
          <a:lstStyle/>
          <a:p>
            <a:pPr eaLnBrk="1" hangingPunct="1"/>
            <a:r>
              <a:rPr lang="en-US" sz="3200" smtClean="0"/>
              <a:t>Simple Bar Chart: Illustration</a:t>
            </a:r>
          </a:p>
        </p:txBody>
      </p:sp>
      <p:sp>
        <p:nvSpPr>
          <p:cNvPr id="198662" name="Text Box 4"/>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grpSp>
        <p:nvGrpSpPr>
          <p:cNvPr id="198663" name="Group 15"/>
          <p:cNvGrpSpPr>
            <a:grpSpLocks/>
          </p:cNvGrpSpPr>
          <p:nvPr/>
        </p:nvGrpSpPr>
        <p:grpSpPr bwMode="auto">
          <a:xfrm>
            <a:off x="228600" y="1371600"/>
            <a:ext cx="8610600" cy="4724400"/>
            <a:chOff x="144" y="864"/>
            <a:chExt cx="5424" cy="2976"/>
          </a:xfrm>
        </p:grpSpPr>
        <p:pic>
          <p:nvPicPr>
            <p:cNvPr id="198665" name="Picture 11"/>
            <p:cNvPicPr>
              <a:picLocks noChangeAspect="1" noChangeArrowheads="1"/>
            </p:cNvPicPr>
            <p:nvPr/>
          </p:nvPicPr>
          <p:blipFill>
            <a:blip r:embed="rId3"/>
            <a:srcRect l="26563" t="27084" r="26563" b="31250"/>
            <a:stretch>
              <a:fillRect/>
            </a:stretch>
          </p:blipFill>
          <p:spPr bwMode="auto">
            <a:xfrm>
              <a:off x="144" y="864"/>
              <a:ext cx="3984" cy="2976"/>
            </a:xfrm>
            <a:prstGeom prst="rect">
              <a:avLst/>
            </a:prstGeom>
            <a:noFill/>
            <a:ln w="12700">
              <a:solidFill>
                <a:schemeClr val="tx1"/>
              </a:solidFill>
              <a:miter lim="800000"/>
              <a:headEnd/>
              <a:tailEnd/>
            </a:ln>
          </p:spPr>
        </p:pic>
        <p:sp>
          <p:nvSpPr>
            <p:cNvPr id="198666" name="Text Box 12"/>
            <p:cNvSpPr txBox="1">
              <a:spLocks noChangeArrowheads="1"/>
            </p:cNvSpPr>
            <p:nvPr/>
          </p:nvSpPr>
          <p:spPr bwMode="auto">
            <a:xfrm>
              <a:off x="4176" y="960"/>
              <a:ext cx="1392" cy="1676"/>
            </a:xfrm>
            <a:prstGeom prst="rect">
              <a:avLst/>
            </a:prstGeom>
            <a:noFill/>
            <a:ln w="12700">
              <a:solidFill>
                <a:schemeClr val="tx1"/>
              </a:solidFill>
              <a:miter lim="800000"/>
              <a:headEnd/>
              <a:tailEnd/>
            </a:ln>
          </p:spPr>
          <p:txBody>
            <a:bodyPr>
              <a:spAutoFit/>
            </a:bodyPr>
            <a:lstStyle/>
            <a:p>
              <a:pPr>
                <a:spcBef>
                  <a:spcPct val="50000"/>
                </a:spcBef>
              </a:pPr>
              <a:r>
                <a:rPr lang="en-US" b="0" i="0"/>
                <a:t>Select % of cases to represent the bar and </a:t>
              </a:r>
              <a:r>
                <a:rPr lang="en-US" b="0"/>
                <a:t>Smoking_habit </a:t>
              </a:r>
              <a:r>
                <a:rPr lang="en-US" b="0" i="0"/>
                <a:t>as the Category Axis </a:t>
              </a:r>
            </a:p>
          </p:txBody>
        </p:sp>
        <p:sp>
          <p:nvSpPr>
            <p:cNvPr id="198667" name="Line 13"/>
            <p:cNvSpPr>
              <a:spLocks noChangeShapeType="1"/>
            </p:cNvSpPr>
            <p:nvPr/>
          </p:nvSpPr>
          <p:spPr bwMode="auto">
            <a:xfrm flipH="1">
              <a:off x="2736" y="1200"/>
              <a:ext cx="1536" cy="192"/>
            </a:xfrm>
            <a:prstGeom prst="line">
              <a:avLst/>
            </a:prstGeom>
            <a:noFill/>
            <a:ln w="9525">
              <a:solidFill>
                <a:schemeClr val="tx1"/>
              </a:solidFill>
              <a:round/>
              <a:headEnd/>
              <a:tailEnd type="triangle" w="med" len="med"/>
            </a:ln>
          </p:spPr>
          <p:txBody>
            <a:bodyPr wrap="none"/>
            <a:lstStyle/>
            <a:p>
              <a:endParaRPr lang="en-US"/>
            </a:p>
          </p:txBody>
        </p:sp>
      </p:grpSp>
      <p:sp>
        <p:nvSpPr>
          <p:cNvPr id="198664" name="Line 14"/>
          <p:cNvSpPr>
            <a:spLocks noChangeShapeType="1"/>
          </p:cNvSpPr>
          <p:nvPr/>
        </p:nvSpPr>
        <p:spPr bwMode="auto">
          <a:xfrm flipH="1">
            <a:off x="4343400" y="3276600"/>
            <a:ext cx="2362200" cy="1295400"/>
          </a:xfrm>
          <a:prstGeom prst="line">
            <a:avLst/>
          </a:prstGeom>
          <a:noFill/>
          <a:ln w="9525">
            <a:solidFill>
              <a:schemeClr val="tx1"/>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Date Placeholder 3"/>
          <p:cNvSpPr>
            <a:spLocks noGrp="1"/>
          </p:cNvSpPr>
          <p:nvPr>
            <p:ph type="dt" sz="quarter" idx="10"/>
          </p:nvPr>
        </p:nvSpPr>
        <p:spPr>
          <a:noFill/>
        </p:spPr>
        <p:txBody>
          <a:bodyPr/>
          <a:lstStyle/>
          <a:p>
            <a:r>
              <a:rPr lang="en-US"/>
              <a:t>2011</a:t>
            </a:r>
          </a:p>
        </p:txBody>
      </p:sp>
      <p:sp>
        <p:nvSpPr>
          <p:cNvPr id="199683" name="Footer Placeholder 4"/>
          <p:cNvSpPr>
            <a:spLocks noGrp="1"/>
          </p:cNvSpPr>
          <p:nvPr>
            <p:ph type="ftr" sz="quarter" idx="11"/>
          </p:nvPr>
        </p:nvSpPr>
        <p:spPr>
          <a:noFill/>
        </p:spPr>
        <p:txBody>
          <a:bodyPr/>
          <a:lstStyle/>
          <a:p>
            <a:r>
              <a:rPr lang="en-US" smtClean="0"/>
              <a:t>Rasimah Aripin</a:t>
            </a:r>
          </a:p>
        </p:txBody>
      </p:sp>
      <p:sp>
        <p:nvSpPr>
          <p:cNvPr id="199684" name="Slide Number Placeholder 5"/>
          <p:cNvSpPr>
            <a:spLocks noGrp="1"/>
          </p:cNvSpPr>
          <p:nvPr>
            <p:ph type="sldNum" sz="quarter" idx="12"/>
          </p:nvPr>
        </p:nvSpPr>
        <p:spPr>
          <a:noFill/>
        </p:spPr>
        <p:txBody>
          <a:bodyPr/>
          <a:lstStyle/>
          <a:p>
            <a:fld id="{92D36DAB-5DDC-4D1F-8698-FCAA396E2929}" type="slidenum">
              <a:rPr lang="en-US" smtClean="0"/>
              <a:pPr/>
              <a:t>167</a:t>
            </a:fld>
            <a:endParaRPr lang="en-US" smtClean="0"/>
          </a:p>
        </p:txBody>
      </p:sp>
      <p:sp>
        <p:nvSpPr>
          <p:cNvPr id="199685" name="Rectangle 2"/>
          <p:cNvSpPr>
            <a:spLocks noGrp="1" noChangeArrowheads="1"/>
          </p:cNvSpPr>
          <p:nvPr>
            <p:ph type="title"/>
          </p:nvPr>
        </p:nvSpPr>
        <p:spPr>
          <a:xfrm>
            <a:off x="457200" y="685800"/>
            <a:ext cx="8305800" cy="457200"/>
          </a:xfrm>
          <a:ln w="12700">
            <a:solidFill>
              <a:schemeClr val="tx1"/>
            </a:solidFill>
          </a:ln>
        </p:spPr>
        <p:txBody>
          <a:bodyPr/>
          <a:lstStyle/>
          <a:p>
            <a:pPr eaLnBrk="1" hangingPunct="1"/>
            <a:r>
              <a:rPr lang="en-US" sz="2400" smtClean="0"/>
              <a:t>Simple Bar Chart: Distribution of respondents by smoking habit</a:t>
            </a:r>
          </a:p>
        </p:txBody>
      </p:sp>
      <p:sp>
        <p:nvSpPr>
          <p:cNvPr id="199686" name="Text Box 3"/>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pic>
        <p:nvPicPr>
          <p:cNvPr id="199687" name="Picture 9"/>
          <p:cNvPicPr>
            <a:picLocks noChangeAspect="1" noChangeArrowheads="1"/>
          </p:cNvPicPr>
          <p:nvPr/>
        </p:nvPicPr>
        <p:blipFill>
          <a:blip r:embed="rId3"/>
          <a:srcRect/>
          <a:stretch>
            <a:fillRect/>
          </a:stretch>
        </p:blipFill>
        <p:spPr bwMode="auto">
          <a:xfrm>
            <a:off x="304800" y="1219200"/>
            <a:ext cx="6248400" cy="4953000"/>
          </a:xfrm>
          <a:prstGeom prst="rect">
            <a:avLst/>
          </a:prstGeom>
          <a:noFill/>
          <a:ln w="12700">
            <a:solidFill>
              <a:schemeClr val="tx1"/>
            </a:solidFill>
            <a:miter lim="800000"/>
            <a:headEnd/>
            <a:tailEnd/>
          </a:ln>
        </p:spPr>
      </p:pic>
      <p:sp>
        <p:nvSpPr>
          <p:cNvPr id="199688" name="Text Box 10"/>
          <p:cNvSpPr txBox="1">
            <a:spLocks noChangeArrowheads="1"/>
          </p:cNvSpPr>
          <p:nvPr/>
        </p:nvSpPr>
        <p:spPr bwMode="auto">
          <a:xfrm>
            <a:off x="6553200" y="1524000"/>
            <a:ext cx="2286000" cy="3025775"/>
          </a:xfrm>
          <a:prstGeom prst="rect">
            <a:avLst/>
          </a:prstGeom>
          <a:noFill/>
          <a:ln w="12700">
            <a:solidFill>
              <a:schemeClr val="tx1"/>
            </a:solidFill>
            <a:miter lim="800000"/>
            <a:headEnd/>
            <a:tailEnd/>
          </a:ln>
        </p:spPr>
        <p:txBody>
          <a:bodyPr>
            <a:spAutoFit/>
          </a:bodyPr>
          <a:lstStyle/>
          <a:p>
            <a:pPr>
              <a:spcBef>
                <a:spcPct val="50000"/>
              </a:spcBef>
            </a:pPr>
            <a:r>
              <a:rPr lang="en-US" b="0" i="0"/>
              <a:t>Use the chart editor window to edit and change the appearance of your chart just like the pie chart discussed earlier.</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Date Placeholder 3"/>
          <p:cNvSpPr>
            <a:spLocks noGrp="1"/>
          </p:cNvSpPr>
          <p:nvPr>
            <p:ph type="dt" sz="quarter" idx="10"/>
          </p:nvPr>
        </p:nvSpPr>
        <p:spPr>
          <a:noFill/>
        </p:spPr>
        <p:txBody>
          <a:bodyPr/>
          <a:lstStyle/>
          <a:p>
            <a:r>
              <a:rPr lang="en-US"/>
              <a:t>2011</a:t>
            </a:r>
          </a:p>
        </p:txBody>
      </p:sp>
      <p:sp>
        <p:nvSpPr>
          <p:cNvPr id="200707" name="Footer Placeholder 4"/>
          <p:cNvSpPr>
            <a:spLocks noGrp="1"/>
          </p:cNvSpPr>
          <p:nvPr>
            <p:ph type="ftr" sz="quarter" idx="11"/>
          </p:nvPr>
        </p:nvSpPr>
        <p:spPr>
          <a:noFill/>
        </p:spPr>
        <p:txBody>
          <a:bodyPr/>
          <a:lstStyle/>
          <a:p>
            <a:r>
              <a:rPr lang="en-US" smtClean="0"/>
              <a:t>Rasimah Aripin</a:t>
            </a:r>
          </a:p>
        </p:txBody>
      </p:sp>
      <p:sp>
        <p:nvSpPr>
          <p:cNvPr id="200708" name="Slide Number Placeholder 5"/>
          <p:cNvSpPr>
            <a:spLocks noGrp="1"/>
          </p:cNvSpPr>
          <p:nvPr>
            <p:ph type="sldNum" sz="quarter" idx="12"/>
          </p:nvPr>
        </p:nvSpPr>
        <p:spPr>
          <a:noFill/>
        </p:spPr>
        <p:txBody>
          <a:bodyPr/>
          <a:lstStyle/>
          <a:p>
            <a:fld id="{B048BFBB-7A0C-4F12-A071-FB55EF4A0A6F}" type="slidenum">
              <a:rPr lang="en-US" smtClean="0"/>
              <a:pPr/>
              <a:t>168</a:t>
            </a:fld>
            <a:endParaRPr lang="en-US" smtClean="0"/>
          </a:p>
        </p:txBody>
      </p:sp>
      <p:sp>
        <p:nvSpPr>
          <p:cNvPr id="200709" name="Rectangle 2"/>
          <p:cNvSpPr>
            <a:spLocks noGrp="1" noChangeArrowheads="1"/>
          </p:cNvSpPr>
          <p:nvPr>
            <p:ph type="title"/>
          </p:nvPr>
        </p:nvSpPr>
        <p:spPr>
          <a:xfrm>
            <a:off x="381000" y="685800"/>
            <a:ext cx="8077200" cy="838200"/>
          </a:xfrm>
          <a:ln w="12700">
            <a:solidFill>
              <a:schemeClr val="tx1"/>
            </a:solidFill>
          </a:ln>
        </p:spPr>
        <p:txBody>
          <a:bodyPr/>
          <a:lstStyle/>
          <a:p>
            <a:pPr eaLnBrk="1" hangingPunct="1"/>
            <a:r>
              <a:rPr lang="en-US" sz="2400" smtClean="0"/>
              <a:t>Clustered Bar Chart: Distribution of respondents by smoking habit and gender</a:t>
            </a:r>
          </a:p>
        </p:txBody>
      </p:sp>
      <p:sp>
        <p:nvSpPr>
          <p:cNvPr id="200710" name="Text Box 3"/>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pic>
        <p:nvPicPr>
          <p:cNvPr id="200711" name="Picture 6"/>
          <p:cNvPicPr>
            <a:picLocks noChangeAspect="1" noChangeArrowheads="1"/>
          </p:cNvPicPr>
          <p:nvPr/>
        </p:nvPicPr>
        <p:blipFill>
          <a:blip r:embed="rId3"/>
          <a:srcRect/>
          <a:stretch>
            <a:fillRect/>
          </a:stretch>
        </p:blipFill>
        <p:spPr bwMode="auto">
          <a:xfrm>
            <a:off x="1143000" y="1600200"/>
            <a:ext cx="6477000" cy="4557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Date Placeholder 3"/>
          <p:cNvSpPr>
            <a:spLocks noGrp="1"/>
          </p:cNvSpPr>
          <p:nvPr>
            <p:ph type="dt" sz="quarter" idx="10"/>
          </p:nvPr>
        </p:nvSpPr>
        <p:spPr>
          <a:noFill/>
        </p:spPr>
        <p:txBody>
          <a:bodyPr/>
          <a:lstStyle/>
          <a:p>
            <a:r>
              <a:rPr lang="en-US"/>
              <a:t>2011</a:t>
            </a:r>
          </a:p>
        </p:txBody>
      </p:sp>
      <p:sp>
        <p:nvSpPr>
          <p:cNvPr id="201731" name="Footer Placeholder 4"/>
          <p:cNvSpPr>
            <a:spLocks noGrp="1"/>
          </p:cNvSpPr>
          <p:nvPr>
            <p:ph type="ftr" sz="quarter" idx="11"/>
          </p:nvPr>
        </p:nvSpPr>
        <p:spPr>
          <a:noFill/>
        </p:spPr>
        <p:txBody>
          <a:bodyPr/>
          <a:lstStyle/>
          <a:p>
            <a:r>
              <a:rPr lang="en-US" smtClean="0"/>
              <a:t>Rasimah Aripin</a:t>
            </a:r>
          </a:p>
        </p:txBody>
      </p:sp>
      <p:sp>
        <p:nvSpPr>
          <p:cNvPr id="201732" name="Slide Number Placeholder 5"/>
          <p:cNvSpPr>
            <a:spLocks noGrp="1"/>
          </p:cNvSpPr>
          <p:nvPr>
            <p:ph type="sldNum" sz="quarter" idx="12"/>
          </p:nvPr>
        </p:nvSpPr>
        <p:spPr>
          <a:noFill/>
        </p:spPr>
        <p:txBody>
          <a:bodyPr/>
          <a:lstStyle/>
          <a:p>
            <a:fld id="{F63C676D-DC0A-4127-BFE9-51C19ABE4FA0}" type="slidenum">
              <a:rPr lang="en-US" smtClean="0"/>
              <a:pPr/>
              <a:t>169</a:t>
            </a:fld>
            <a:endParaRPr lang="en-US" smtClean="0"/>
          </a:p>
        </p:txBody>
      </p:sp>
      <p:sp>
        <p:nvSpPr>
          <p:cNvPr id="201733" name="Rectangle 2"/>
          <p:cNvSpPr>
            <a:spLocks noGrp="1" noChangeArrowheads="1"/>
          </p:cNvSpPr>
          <p:nvPr>
            <p:ph type="title"/>
          </p:nvPr>
        </p:nvSpPr>
        <p:spPr>
          <a:xfrm>
            <a:off x="685800" y="685800"/>
            <a:ext cx="7772400" cy="457200"/>
          </a:xfrm>
          <a:ln w="12700">
            <a:solidFill>
              <a:schemeClr val="tx1"/>
            </a:solidFill>
          </a:ln>
        </p:spPr>
        <p:txBody>
          <a:bodyPr/>
          <a:lstStyle/>
          <a:p>
            <a:pPr eaLnBrk="1" hangingPunct="1"/>
            <a:r>
              <a:rPr lang="en-US" sz="2800" smtClean="0"/>
              <a:t>Clustered Bar Chart: Output</a:t>
            </a:r>
          </a:p>
        </p:txBody>
      </p:sp>
      <p:sp>
        <p:nvSpPr>
          <p:cNvPr id="201734" name="Text Box 3"/>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pic>
        <p:nvPicPr>
          <p:cNvPr id="201735" name="Picture 7"/>
          <p:cNvPicPr>
            <a:picLocks noChangeAspect="1" noChangeArrowheads="1"/>
          </p:cNvPicPr>
          <p:nvPr/>
        </p:nvPicPr>
        <p:blipFill>
          <a:blip r:embed="rId3"/>
          <a:srcRect/>
          <a:stretch>
            <a:fillRect/>
          </a:stretch>
        </p:blipFill>
        <p:spPr bwMode="auto">
          <a:xfrm>
            <a:off x="838200" y="1219200"/>
            <a:ext cx="7924800" cy="4906963"/>
          </a:xfrm>
          <a:prstGeom prst="rect">
            <a:avLst/>
          </a:prstGeom>
          <a:noFill/>
          <a:ln w="9525">
            <a:solidFill>
              <a:schemeClr val="tx1"/>
            </a:solidFill>
            <a:miter lim="800000"/>
            <a:headEnd/>
            <a:tailEnd/>
          </a:ln>
        </p:spPr>
      </p:pic>
      <p:sp>
        <p:nvSpPr>
          <p:cNvPr id="201736" name="Text Box 8"/>
          <p:cNvSpPr txBox="1">
            <a:spLocks noChangeArrowheads="1"/>
          </p:cNvSpPr>
          <p:nvPr/>
        </p:nvSpPr>
        <p:spPr bwMode="auto">
          <a:xfrm>
            <a:off x="6477000" y="1752600"/>
            <a:ext cx="2438400" cy="2282825"/>
          </a:xfrm>
          <a:prstGeom prst="rect">
            <a:avLst/>
          </a:prstGeom>
          <a:solidFill>
            <a:schemeClr val="bg1"/>
          </a:solidFill>
          <a:ln w="9525">
            <a:noFill/>
            <a:miter lim="800000"/>
            <a:headEnd/>
            <a:tailEnd/>
          </a:ln>
        </p:spPr>
        <p:txBody>
          <a:bodyPr>
            <a:spAutoFit/>
          </a:bodyPr>
          <a:lstStyle/>
          <a:p>
            <a:pPr>
              <a:spcBef>
                <a:spcPct val="50000"/>
              </a:spcBef>
            </a:pPr>
            <a:r>
              <a:rPr lang="en-US"/>
              <a:t>The conclusions are similar to those  provided by the cross-tabulation illustration.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2"/>
          <p:cNvSpPr>
            <a:spLocks noGrp="1"/>
          </p:cNvSpPr>
          <p:nvPr>
            <p:ph type="dt" sz="quarter" idx="10"/>
          </p:nvPr>
        </p:nvSpPr>
        <p:spPr>
          <a:noFill/>
        </p:spPr>
        <p:txBody>
          <a:bodyPr/>
          <a:lstStyle/>
          <a:p>
            <a:r>
              <a:rPr lang="en-US"/>
              <a:t>2011</a:t>
            </a:r>
          </a:p>
        </p:txBody>
      </p:sp>
      <p:sp>
        <p:nvSpPr>
          <p:cNvPr id="47107" name="Footer Placeholder 3"/>
          <p:cNvSpPr>
            <a:spLocks noGrp="1"/>
          </p:cNvSpPr>
          <p:nvPr>
            <p:ph type="ftr" sz="quarter" idx="11"/>
          </p:nvPr>
        </p:nvSpPr>
        <p:spPr>
          <a:noFill/>
        </p:spPr>
        <p:txBody>
          <a:bodyPr/>
          <a:lstStyle/>
          <a:p>
            <a:r>
              <a:rPr lang="en-US" smtClean="0"/>
              <a:t>Rasimah Aripin</a:t>
            </a:r>
          </a:p>
        </p:txBody>
      </p:sp>
      <p:sp>
        <p:nvSpPr>
          <p:cNvPr id="47108" name="Slide Number Placeholder 4"/>
          <p:cNvSpPr>
            <a:spLocks noGrp="1"/>
          </p:cNvSpPr>
          <p:nvPr>
            <p:ph type="sldNum" sz="quarter" idx="12"/>
          </p:nvPr>
        </p:nvSpPr>
        <p:spPr>
          <a:noFill/>
        </p:spPr>
        <p:txBody>
          <a:bodyPr/>
          <a:lstStyle/>
          <a:p>
            <a:fld id="{D6095881-5349-4420-AED1-4ECC1D5F763F}" type="slidenum">
              <a:rPr lang="en-US" smtClean="0"/>
              <a:pPr/>
              <a:t>17</a:t>
            </a:fld>
            <a:endParaRPr lang="en-US" smtClean="0"/>
          </a:p>
        </p:txBody>
      </p:sp>
      <p:sp>
        <p:nvSpPr>
          <p:cNvPr id="47109" name="Rectangle 2"/>
          <p:cNvSpPr>
            <a:spLocks noGrp="1" noChangeArrowheads="1"/>
          </p:cNvSpPr>
          <p:nvPr>
            <p:ph type="title"/>
          </p:nvPr>
        </p:nvSpPr>
        <p:spPr>
          <a:xfrm>
            <a:off x="381000" y="533400"/>
            <a:ext cx="7924800" cy="762000"/>
          </a:xfrm>
          <a:ln>
            <a:solidFill>
              <a:schemeClr val="accent2"/>
            </a:solidFill>
          </a:ln>
        </p:spPr>
        <p:txBody>
          <a:bodyPr/>
          <a:lstStyle/>
          <a:p>
            <a:pPr eaLnBrk="1" hangingPunct="1"/>
            <a:r>
              <a:rPr lang="en-US" sz="3200" smtClean="0">
                <a:latin typeface="Georgia" pitchFamily="18" charset="0"/>
              </a:rPr>
              <a:t>Opening SPSS data set: Illustration</a:t>
            </a:r>
          </a:p>
        </p:txBody>
      </p:sp>
      <p:sp>
        <p:nvSpPr>
          <p:cNvPr id="47110" name="Text Box 4"/>
          <p:cNvSpPr txBox="1">
            <a:spLocks noChangeArrowheads="1"/>
          </p:cNvSpPr>
          <p:nvPr/>
        </p:nvSpPr>
        <p:spPr bwMode="auto">
          <a:xfrm>
            <a:off x="228600" y="1295400"/>
            <a:ext cx="3733800" cy="4899025"/>
          </a:xfrm>
          <a:prstGeom prst="rect">
            <a:avLst/>
          </a:prstGeom>
          <a:noFill/>
          <a:ln w="9525">
            <a:solidFill>
              <a:schemeClr val="tx1"/>
            </a:solidFill>
            <a:miter lim="800000"/>
            <a:headEnd/>
            <a:tailEnd/>
          </a:ln>
        </p:spPr>
        <p:txBody>
          <a:bodyPr>
            <a:spAutoFit/>
          </a:bodyPr>
          <a:lstStyle/>
          <a:p>
            <a:pPr marL="177800" indent="-177800">
              <a:spcBef>
                <a:spcPct val="10000"/>
              </a:spcBef>
              <a:spcAft>
                <a:spcPct val="10000"/>
              </a:spcAft>
              <a:buFont typeface="Wingdings" pitchFamily="2" charset="2"/>
              <a:buChar char="ü"/>
            </a:pPr>
            <a:r>
              <a:rPr lang="en-US" sz="2200" b="0" i="0">
                <a:latin typeface="Georgia" pitchFamily="18" charset="0"/>
              </a:rPr>
              <a:t>Open the file from your CD/diskette in the folder SPSS Data</a:t>
            </a:r>
          </a:p>
          <a:p>
            <a:pPr marL="177800" indent="-177800">
              <a:spcBef>
                <a:spcPct val="10000"/>
              </a:spcBef>
              <a:spcAft>
                <a:spcPct val="10000"/>
              </a:spcAft>
              <a:buFont typeface="Wingdings" pitchFamily="2" charset="2"/>
              <a:buChar char="ü"/>
            </a:pPr>
            <a:r>
              <a:rPr lang="en-US" sz="2200" b="0" i="0">
                <a:latin typeface="Georgia" pitchFamily="18" charset="0"/>
              </a:rPr>
              <a:t>Select </a:t>
            </a:r>
            <a:r>
              <a:rPr lang="en-US" sz="2200" b="0">
                <a:latin typeface="Georgia" pitchFamily="18" charset="0"/>
              </a:rPr>
              <a:t>Smoking Habit</a:t>
            </a:r>
          </a:p>
          <a:p>
            <a:pPr marL="177800" indent="-177800">
              <a:spcBef>
                <a:spcPct val="10000"/>
              </a:spcBef>
              <a:spcAft>
                <a:spcPct val="10000"/>
              </a:spcAft>
              <a:buFont typeface="Wingdings" pitchFamily="2" charset="2"/>
              <a:buChar char="ü"/>
            </a:pPr>
            <a:r>
              <a:rPr lang="en-US" sz="2200" b="0" i="0">
                <a:latin typeface="Georgia" pitchFamily="18" charset="0"/>
              </a:rPr>
              <a:t>Open</a:t>
            </a:r>
          </a:p>
          <a:p>
            <a:pPr marL="177800" indent="-177800">
              <a:spcBef>
                <a:spcPct val="10000"/>
              </a:spcBef>
              <a:spcAft>
                <a:spcPct val="10000"/>
              </a:spcAft>
              <a:buFont typeface="Wingdings" pitchFamily="2" charset="2"/>
              <a:buChar char="ü"/>
            </a:pPr>
            <a:r>
              <a:rPr lang="en-US" sz="2200" b="0" i="0">
                <a:latin typeface="Georgia" pitchFamily="18" charset="0"/>
              </a:rPr>
              <a:t>See the data in the next slide</a:t>
            </a:r>
          </a:p>
          <a:p>
            <a:pPr marL="177800" indent="-177800">
              <a:spcBef>
                <a:spcPct val="10000"/>
              </a:spcBef>
              <a:spcAft>
                <a:spcPct val="10000"/>
              </a:spcAft>
              <a:buFont typeface="Wingdings" pitchFamily="2" charset="2"/>
              <a:buNone/>
            </a:pPr>
            <a:r>
              <a:rPr lang="en-US" sz="2200" b="0" i="0">
                <a:solidFill>
                  <a:schemeClr val="accent2"/>
                </a:solidFill>
                <a:latin typeface="Georgia" pitchFamily="18" charset="0"/>
              </a:rPr>
              <a:t>Note that </a:t>
            </a:r>
          </a:p>
          <a:p>
            <a:pPr marL="177800" indent="-177800">
              <a:spcBef>
                <a:spcPct val="10000"/>
              </a:spcBef>
              <a:spcAft>
                <a:spcPct val="10000"/>
              </a:spcAft>
              <a:buFont typeface="Wingdings" pitchFamily="2" charset="2"/>
              <a:buChar char="ü"/>
            </a:pPr>
            <a:r>
              <a:rPr lang="en-US" sz="2200" b="0" i="0">
                <a:latin typeface="Georgia" pitchFamily="18" charset="0"/>
              </a:rPr>
              <a:t>There are 8 variables</a:t>
            </a:r>
          </a:p>
          <a:p>
            <a:pPr marL="177800" indent="-177800">
              <a:spcBef>
                <a:spcPct val="10000"/>
              </a:spcBef>
              <a:spcAft>
                <a:spcPct val="10000"/>
              </a:spcAft>
              <a:buFont typeface="Wingdings" pitchFamily="2" charset="2"/>
              <a:buChar char="ü"/>
            </a:pPr>
            <a:r>
              <a:rPr lang="en-US" sz="2200" b="0" i="0">
                <a:latin typeface="Georgia" pitchFamily="18" charset="0"/>
              </a:rPr>
              <a:t>There are 200 observations or cases (scroll down to the end of the data lines)</a:t>
            </a:r>
          </a:p>
        </p:txBody>
      </p:sp>
      <p:sp>
        <p:nvSpPr>
          <p:cNvPr id="47111" name="Text Box 1038"/>
          <p:cNvSpPr txBox="1">
            <a:spLocks noChangeArrowheads="1"/>
          </p:cNvSpPr>
          <p:nvPr/>
        </p:nvSpPr>
        <p:spPr bwMode="auto">
          <a:xfrm>
            <a:off x="228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pic>
        <p:nvPicPr>
          <p:cNvPr id="47112" name="Picture 1039"/>
          <p:cNvPicPr>
            <a:picLocks noChangeAspect="1" noChangeArrowheads="1"/>
          </p:cNvPicPr>
          <p:nvPr/>
        </p:nvPicPr>
        <p:blipFill>
          <a:blip r:embed="rId3"/>
          <a:srcRect l="28906" t="28784" r="29688" b="32292"/>
          <a:stretch>
            <a:fillRect/>
          </a:stretch>
        </p:blipFill>
        <p:spPr bwMode="auto">
          <a:xfrm>
            <a:off x="4114800" y="1447800"/>
            <a:ext cx="5029200" cy="449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Date Placeholder 3"/>
          <p:cNvSpPr>
            <a:spLocks noGrp="1"/>
          </p:cNvSpPr>
          <p:nvPr>
            <p:ph type="dt" sz="quarter" idx="10"/>
          </p:nvPr>
        </p:nvSpPr>
        <p:spPr>
          <a:noFill/>
        </p:spPr>
        <p:txBody>
          <a:bodyPr/>
          <a:lstStyle/>
          <a:p>
            <a:r>
              <a:rPr lang="en-US"/>
              <a:t>2011</a:t>
            </a:r>
          </a:p>
        </p:txBody>
      </p:sp>
      <p:sp>
        <p:nvSpPr>
          <p:cNvPr id="2052" name="Footer Placeholder 4"/>
          <p:cNvSpPr>
            <a:spLocks noGrp="1"/>
          </p:cNvSpPr>
          <p:nvPr>
            <p:ph type="ftr" sz="quarter" idx="11"/>
          </p:nvPr>
        </p:nvSpPr>
        <p:spPr>
          <a:noFill/>
        </p:spPr>
        <p:txBody>
          <a:bodyPr/>
          <a:lstStyle/>
          <a:p>
            <a:r>
              <a:rPr lang="en-US" smtClean="0"/>
              <a:t>Rasimah Aripin</a:t>
            </a:r>
          </a:p>
        </p:txBody>
      </p:sp>
      <p:sp>
        <p:nvSpPr>
          <p:cNvPr id="2053" name="Slide Number Placeholder 5"/>
          <p:cNvSpPr>
            <a:spLocks noGrp="1"/>
          </p:cNvSpPr>
          <p:nvPr>
            <p:ph type="sldNum" sz="quarter" idx="12"/>
          </p:nvPr>
        </p:nvSpPr>
        <p:spPr>
          <a:noFill/>
        </p:spPr>
        <p:txBody>
          <a:bodyPr/>
          <a:lstStyle/>
          <a:p>
            <a:fld id="{1478FCB3-9428-4415-B770-7E639059E62A}" type="slidenum">
              <a:rPr lang="en-US" smtClean="0"/>
              <a:pPr/>
              <a:t>170</a:t>
            </a:fld>
            <a:endParaRPr lang="en-US" smtClean="0"/>
          </a:p>
        </p:txBody>
      </p:sp>
      <p:sp>
        <p:nvSpPr>
          <p:cNvPr id="2054" name="Rectangle 2"/>
          <p:cNvSpPr>
            <a:spLocks noGrp="1" noChangeArrowheads="1"/>
          </p:cNvSpPr>
          <p:nvPr>
            <p:ph type="title"/>
          </p:nvPr>
        </p:nvSpPr>
        <p:spPr>
          <a:xfrm>
            <a:off x="685800" y="609600"/>
            <a:ext cx="7772400" cy="609600"/>
          </a:xfrm>
          <a:ln w="12700">
            <a:solidFill>
              <a:schemeClr val="tx1"/>
            </a:solidFill>
          </a:ln>
        </p:spPr>
        <p:txBody>
          <a:bodyPr/>
          <a:lstStyle/>
          <a:p>
            <a:pPr eaLnBrk="1" hangingPunct="1"/>
            <a:r>
              <a:rPr lang="en-US" sz="2800" smtClean="0"/>
              <a:t>IMPROPER Use of Bar Charts</a:t>
            </a:r>
          </a:p>
        </p:txBody>
      </p:sp>
      <p:graphicFrame>
        <p:nvGraphicFramePr>
          <p:cNvPr id="2050" name="Object 4"/>
          <p:cNvGraphicFramePr>
            <a:graphicFrameLocks noChangeAspect="1"/>
          </p:cNvGraphicFramePr>
          <p:nvPr/>
        </p:nvGraphicFramePr>
        <p:xfrm>
          <a:off x="457200" y="1924050"/>
          <a:ext cx="5410200" cy="4019550"/>
        </p:xfrm>
        <a:graphic>
          <a:graphicData uri="http://schemas.openxmlformats.org/presentationml/2006/ole">
            <p:oleObj spid="_x0000_s2050" name="Picture" r:id="rId4" imgW="5162788" imgH="4197191" progId="StaticEnhancedMetafile">
              <p:embed/>
            </p:oleObj>
          </a:graphicData>
        </a:graphic>
      </p:graphicFrame>
      <p:sp>
        <p:nvSpPr>
          <p:cNvPr id="2055" name="Text Box 5"/>
          <p:cNvSpPr txBox="1">
            <a:spLocks noChangeArrowheads="1"/>
          </p:cNvSpPr>
          <p:nvPr/>
        </p:nvSpPr>
        <p:spPr bwMode="auto">
          <a:xfrm>
            <a:off x="838200" y="1447800"/>
            <a:ext cx="4846638" cy="517525"/>
          </a:xfrm>
          <a:prstGeom prst="rect">
            <a:avLst/>
          </a:prstGeom>
          <a:noFill/>
          <a:ln w="9525">
            <a:noFill/>
            <a:miter lim="800000"/>
            <a:headEnd/>
            <a:tailEnd/>
          </a:ln>
        </p:spPr>
        <p:txBody>
          <a:bodyPr wrap="none">
            <a:spAutoFit/>
          </a:bodyPr>
          <a:lstStyle/>
          <a:p>
            <a:pPr algn="ctr"/>
            <a:r>
              <a:rPr lang="en-US" sz="1400" i="0">
                <a:latin typeface="Tahoma" pitchFamily="34" charset="0"/>
              </a:rPr>
              <a:t>Enrolment at Public Universities by Area of Studies, </a:t>
            </a:r>
          </a:p>
          <a:p>
            <a:pPr algn="ctr"/>
            <a:r>
              <a:rPr lang="en-US" sz="1400" i="0">
                <a:latin typeface="Tahoma" pitchFamily="34" charset="0"/>
              </a:rPr>
              <a:t>1997-2005</a:t>
            </a:r>
          </a:p>
        </p:txBody>
      </p:sp>
      <p:sp>
        <p:nvSpPr>
          <p:cNvPr id="2056" name="Text Box 6"/>
          <p:cNvSpPr txBox="1">
            <a:spLocks noChangeArrowheads="1"/>
          </p:cNvSpPr>
          <p:nvPr/>
        </p:nvSpPr>
        <p:spPr bwMode="auto">
          <a:xfrm>
            <a:off x="6019800" y="1828800"/>
            <a:ext cx="2895600" cy="3454400"/>
          </a:xfrm>
          <a:prstGeom prst="rect">
            <a:avLst/>
          </a:prstGeom>
          <a:noFill/>
          <a:ln w="9525">
            <a:solidFill>
              <a:schemeClr val="tx1"/>
            </a:solidFill>
            <a:miter lim="800000"/>
            <a:headEnd/>
            <a:tailEnd/>
          </a:ln>
        </p:spPr>
        <p:txBody>
          <a:bodyPr>
            <a:spAutoFit/>
          </a:bodyPr>
          <a:lstStyle/>
          <a:p>
            <a:pPr>
              <a:spcBef>
                <a:spcPct val="50000"/>
              </a:spcBef>
            </a:pPr>
            <a:r>
              <a:rPr lang="en-US" sz="2000" b="0" i="0">
                <a:latin typeface="Tahoma" pitchFamily="34" charset="0"/>
              </a:rPr>
              <a:t>Bar chart is</a:t>
            </a:r>
          </a:p>
          <a:p>
            <a:pPr>
              <a:spcBef>
                <a:spcPct val="50000"/>
              </a:spcBef>
            </a:pPr>
            <a:r>
              <a:rPr lang="en-US" sz="2000" b="0" i="0"/>
              <a:t>Not very suitable for time related data (see the next slide) unless the number of time points is small, for example, 5 or less.</a:t>
            </a:r>
          </a:p>
          <a:p>
            <a:pPr>
              <a:spcBef>
                <a:spcPct val="50000"/>
              </a:spcBef>
            </a:pPr>
            <a:r>
              <a:rPr lang="en-US" sz="2000" b="0" i="0"/>
              <a:t>For longer time series use the time plot to see the trend of the series (next slide)</a:t>
            </a:r>
          </a:p>
        </p:txBody>
      </p:sp>
      <p:sp>
        <p:nvSpPr>
          <p:cNvPr id="2057" name="Text Box 7"/>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zoom dir="in"/>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Date Placeholder 3"/>
          <p:cNvSpPr>
            <a:spLocks noGrp="1"/>
          </p:cNvSpPr>
          <p:nvPr>
            <p:ph type="dt" sz="quarter" idx="10"/>
          </p:nvPr>
        </p:nvSpPr>
        <p:spPr>
          <a:noFill/>
        </p:spPr>
        <p:txBody>
          <a:bodyPr/>
          <a:lstStyle/>
          <a:p>
            <a:r>
              <a:rPr lang="en-US"/>
              <a:t>2011</a:t>
            </a:r>
          </a:p>
        </p:txBody>
      </p:sp>
      <p:sp>
        <p:nvSpPr>
          <p:cNvPr id="3076" name="Footer Placeholder 4"/>
          <p:cNvSpPr>
            <a:spLocks noGrp="1"/>
          </p:cNvSpPr>
          <p:nvPr>
            <p:ph type="ftr" sz="quarter" idx="11"/>
          </p:nvPr>
        </p:nvSpPr>
        <p:spPr>
          <a:noFill/>
        </p:spPr>
        <p:txBody>
          <a:bodyPr/>
          <a:lstStyle/>
          <a:p>
            <a:r>
              <a:rPr lang="en-US" smtClean="0"/>
              <a:t>Rasimah Aripin</a:t>
            </a:r>
          </a:p>
        </p:txBody>
      </p:sp>
      <p:sp>
        <p:nvSpPr>
          <p:cNvPr id="3077" name="Slide Number Placeholder 5"/>
          <p:cNvSpPr>
            <a:spLocks noGrp="1"/>
          </p:cNvSpPr>
          <p:nvPr>
            <p:ph type="sldNum" sz="quarter" idx="12"/>
          </p:nvPr>
        </p:nvSpPr>
        <p:spPr>
          <a:noFill/>
        </p:spPr>
        <p:txBody>
          <a:bodyPr/>
          <a:lstStyle/>
          <a:p>
            <a:fld id="{85C8D65D-28B1-4D6F-B8DC-A3229250D191}" type="slidenum">
              <a:rPr lang="en-US" smtClean="0"/>
              <a:pPr/>
              <a:t>171</a:t>
            </a:fld>
            <a:endParaRPr lang="en-US" smtClean="0"/>
          </a:p>
        </p:txBody>
      </p:sp>
      <p:sp>
        <p:nvSpPr>
          <p:cNvPr id="3078" name="Rectangle 2"/>
          <p:cNvSpPr>
            <a:spLocks noGrp="1" noChangeArrowheads="1"/>
          </p:cNvSpPr>
          <p:nvPr>
            <p:ph type="title"/>
          </p:nvPr>
        </p:nvSpPr>
        <p:spPr>
          <a:xfrm>
            <a:off x="533400" y="609600"/>
            <a:ext cx="7924800" cy="609600"/>
          </a:xfrm>
          <a:ln>
            <a:solidFill>
              <a:schemeClr val="accent2"/>
            </a:solidFill>
          </a:ln>
        </p:spPr>
        <p:txBody>
          <a:bodyPr/>
          <a:lstStyle/>
          <a:p>
            <a:pPr algn="l" eaLnBrk="1" hangingPunct="1"/>
            <a:r>
              <a:rPr lang="en-US" sz="3200" smtClean="0"/>
              <a:t>Improper use of the bar chart: Time series data</a:t>
            </a:r>
          </a:p>
        </p:txBody>
      </p:sp>
      <p:sp>
        <p:nvSpPr>
          <p:cNvPr id="3079" name="Text Box 4"/>
          <p:cNvSpPr txBox="1">
            <a:spLocks noChangeArrowheads="1"/>
          </p:cNvSpPr>
          <p:nvPr/>
        </p:nvSpPr>
        <p:spPr bwMode="auto">
          <a:xfrm>
            <a:off x="6553200" y="4724400"/>
            <a:ext cx="590550" cy="457200"/>
          </a:xfrm>
          <a:prstGeom prst="rect">
            <a:avLst/>
          </a:prstGeom>
          <a:noFill/>
          <a:ln w="12700">
            <a:noFill/>
            <a:miter lim="800000"/>
            <a:headEnd type="none" w="sm" len="sm"/>
            <a:tailEnd type="none" w="sm" len="sm"/>
          </a:ln>
        </p:spPr>
        <p:txBody>
          <a:bodyPr wrap="none" anchor="ctr">
            <a:spAutoFit/>
          </a:bodyPr>
          <a:lstStyle/>
          <a:p>
            <a:pPr algn="ctr" eaLnBrk="0" hangingPunct="0"/>
            <a:r>
              <a:rPr lang="en-US" i="0">
                <a:solidFill>
                  <a:schemeClr val="bg1"/>
                </a:solidFill>
              </a:rPr>
              <a:t>SK</a:t>
            </a:r>
          </a:p>
        </p:txBody>
      </p:sp>
      <p:grpSp>
        <p:nvGrpSpPr>
          <p:cNvPr id="3080" name="Group 6"/>
          <p:cNvGrpSpPr>
            <a:grpSpLocks/>
          </p:cNvGrpSpPr>
          <p:nvPr/>
        </p:nvGrpSpPr>
        <p:grpSpPr bwMode="auto">
          <a:xfrm>
            <a:off x="304800" y="1447800"/>
            <a:ext cx="5562600" cy="4495800"/>
            <a:chOff x="288" y="1056"/>
            <a:chExt cx="3120" cy="2546"/>
          </a:xfrm>
        </p:grpSpPr>
        <p:graphicFrame>
          <p:nvGraphicFramePr>
            <p:cNvPr id="3074" name="Object 7"/>
            <p:cNvGraphicFramePr>
              <a:graphicFrameLocks noChangeAspect="1"/>
            </p:cNvGraphicFramePr>
            <p:nvPr/>
          </p:nvGraphicFramePr>
          <p:xfrm>
            <a:off x="288" y="1056"/>
            <a:ext cx="3120" cy="2546"/>
          </p:xfrm>
          <a:graphic>
            <a:graphicData uri="http://schemas.openxmlformats.org/presentationml/2006/ole">
              <p:oleObj spid="_x0000_s3074" name="Picture" r:id="rId4" imgW="4572238" imgH="3730943" progId="StaticEnhancedMetafile">
                <p:embed/>
              </p:oleObj>
            </a:graphicData>
          </a:graphic>
        </p:graphicFrame>
        <p:sp>
          <p:nvSpPr>
            <p:cNvPr id="3083" name="Text Box 8"/>
            <p:cNvSpPr txBox="1">
              <a:spLocks noChangeArrowheads="1"/>
            </p:cNvSpPr>
            <p:nvPr/>
          </p:nvSpPr>
          <p:spPr bwMode="auto">
            <a:xfrm>
              <a:off x="1440" y="1680"/>
              <a:ext cx="432" cy="143"/>
            </a:xfrm>
            <a:prstGeom prst="rect">
              <a:avLst/>
            </a:prstGeom>
            <a:noFill/>
            <a:ln w="9525">
              <a:noFill/>
              <a:miter lim="800000"/>
              <a:headEnd/>
              <a:tailEnd/>
            </a:ln>
          </p:spPr>
          <p:txBody>
            <a:bodyPr>
              <a:spAutoFit/>
            </a:bodyPr>
            <a:lstStyle/>
            <a:p>
              <a:pPr algn="r">
                <a:spcBef>
                  <a:spcPct val="50000"/>
                </a:spcBef>
              </a:pPr>
              <a:r>
                <a:rPr lang="en-US" sz="1400">
                  <a:latin typeface="Tahoma" pitchFamily="34" charset="0"/>
                </a:rPr>
                <a:t>Arts</a:t>
              </a:r>
            </a:p>
          </p:txBody>
        </p:sp>
        <p:sp>
          <p:nvSpPr>
            <p:cNvPr id="3084" name="Text Box 9"/>
            <p:cNvSpPr txBox="1">
              <a:spLocks noChangeArrowheads="1"/>
            </p:cNvSpPr>
            <p:nvPr/>
          </p:nvSpPr>
          <p:spPr bwMode="auto">
            <a:xfrm>
              <a:off x="1632" y="2112"/>
              <a:ext cx="576" cy="144"/>
            </a:xfrm>
            <a:prstGeom prst="rect">
              <a:avLst/>
            </a:prstGeom>
            <a:noFill/>
            <a:ln w="9525">
              <a:noFill/>
              <a:miter lim="800000"/>
              <a:headEnd/>
              <a:tailEnd/>
            </a:ln>
          </p:spPr>
          <p:txBody>
            <a:bodyPr>
              <a:spAutoFit/>
            </a:bodyPr>
            <a:lstStyle/>
            <a:p>
              <a:pPr algn="r">
                <a:spcBef>
                  <a:spcPct val="50000"/>
                </a:spcBef>
              </a:pPr>
              <a:r>
                <a:rPr lang="en-US" sz="1400">
                  <a:latin typeface="Tahoma" pitchFamily="34" charset="0"/>
                </a:rPr>
                <a:t>Science</a:t>
              </a:r>
            </a:p>
          </p:txBody>
        </p:sp>
        <p:sp>
          <p:nvSpPr>
            <p:cNvPr id="3085" name="Text Box 10"/>
            <p:cNvSpPr txBox="1">
              <a:spLocks noChangeArrowheads="1"/>
            </p:cNvSpPr>
            <p:nvPr/>
          </p:nvSpPr>
          <p:spPr bwMode="auto">
            <a:xfrm>
              <a:off x="2160" y="2256"/>
              <a:ext cx="768" cy="143"/>
            </a:xfrm>
            <a:prstGeom prst="rect">
              <a:avLst/>
            </a:prstGeom>
            <a:noFill/>
            <a:ln w="9525">
              <a:noFill/>
              <a:miter lim="800000"/>
              <a:headEnd/>
              <a:tailEnd/>
            </a:ln>
          </p:spPr>
          <p:txBody>
            <a:bodyPr>
              <a:spAutoFit/>
            </a:bodyPr>
            <a:lstStyle/>
            <a:p>
              <a:pPr algn="r">
                <a:spcBef>
                  <a:spcPct val="50000"/>
                </a:spcBef>
              </a:pPr>
              <a:r>
                <a:rPr lang="en-US" sz="1400">
                  <a:latin typeface="Tahoma" pitchFamily="34" charset="0"/>
                </a:rPr>
                <a:t>Technical</a:t>
              </a:r>
            </a:p>
          </p:txBody>
        </p:sp>
      </p:grpSp>
      <p:sp>
        <p:nvSpPr>
          <p:cNvPr id="3081" name="Text Box 11"/>
          <p:cNvSpPr txBox="1">
            <a:spLocks noChangeArrowheads="1"/>
          </p:cNvSpPr>
          <p:nvPr/>
        </p:nvSpPr>
        <p:spPr bwMode="auto">
          <a:xfrm>
            <a:off x="6096000" y="1676400"/>
            <a:ext cx="2667000" cy="4027488"/>
          </a:xfrm>
          <a:prstGeom prst="rect">
            <a:avLst/>
          </a:prstGeom>
          <a:solidFill>
            <a:schemeClr val="bg1"/>
          </a:solidFill>
          <a:ln w="9525">
            <a:solidFill>
              <a:schemeClr val="tx1"/>
            </a:solidFill>
            <a:miter lim="800000"/>
            <a:headEnd/>
            <a:tailEnd/>
          </a:ln>
        </p:spPr>
        <p:txBody>
          <a:bodyPr>
            <a:spAutoFit/>
          </a:bodyPr>
          <a:lstStyle/>
          <a:p>
            <a:pPr>
              <a:spcBef>
                <a:spcPct val="50000"/>
              </a:spcBef>
            </a:pPr>
            <a:r>
              <a:rPr lang="en-US" i="0"/>
              <a:t>Time plot</a:t>
            </a:r>
            <a:r>
              <a:rPr lang="en-US" b="0" i="0"/>
              <a:t> highlights the trend and level differences between categories more clearly.</a:t>
            </a:r>
          </a:p>
          <a:p>
            <a:pPr>
              <a:spcBef>
                <a:spcPct val="50000"/>
              </a:spcBef>
            </a:pPr>
            <a:r>
              <a:rPr lang="en-US" b="0" i="0"/>
              <a:t>To generate a time plot, refer to Section 4.3</a:t>
            </a:r>
          </a:p>
          <a:p>
            <a:pPr algn="r">
              <a:spcBef>
                <a:spcPct val="50000"/>
              </a:spcBef>
            </a:pPr>
            <a:endParaRPr lang="en-US" sz="2000">
              <a:latin typeface="Tahoma" pitchFamily="34" charset="0"/>
            </a:endParaRPr>
          </a:p>
        </p:txBody>
      </p:sp>
      <p:sp>
        <p:nvSpPr>
          <p:cNvPr id="3082" name="Text Box 12"/>
          <p:cNvSpPr txBox="1">
            <a:spLocks noChangeArrowheads="1"/>
          </p:cNvSpPr>
          <p:nvPr/>
        </p:nvSpPr>
        <p:spPr bwMode="auto">
          <a:xfrm>
            <a:off x="6096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4.2:  Presentation of Qualitative Variables</a:t>
            </a:r>
          </a:p>
        </p:txBody>
      </p:sp>
    </p:spTree>
  </p:cSld>
  <p:clrMapOvr>
    <a:masterClrMapping/>
  </p:clrMapOvr>
  <p:transition>
    <p:zoom dir="in"/>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Date Placeholder 4"/>
          <p:cNvSpPr>
            <a:spLocks noGrp="1"/>
          </p:cNvSpPr>
          <p:nvPr>
            <p:ph type="dt" sz="quarter" idx="10"/>
          </p:nvPr>
        </p:nvSpPr>
        <p:spPr>
          <a:noFill/>
        </p:spPr>
        <p:txBody>
          <a:bodyPr/>
          <a:lstStyle/>
          <a:p>
            <a:r>
              <a:rPr lang="en-US"/>
              <a:t>2011</a:t>
            </a:r>
          </a:p>
        </p:txBody>
      </p:sp>
      <p:sp>
        <p:nvSpPr>
          <p:cNvPr id="202755" name="Footer Placeholder 5"/>
          <p:cNvSpPr>
            <a:spLocks noGrp="1"/>
          </p:cNvSpPr>
          <p:nvPr>
            <p:ph type="ftr" sz="quarter" idx="11"/>
          </p:nvPr>
        </p:nvSpPr>
        <p:spPr>
          <a:noFill/>
        </p:spPr>
        <p:txBody>
          <a:bodyPr/>
          <a:lstStyle/>
          <a:p>
            <a:r>
              <a:rPr lang="en-US" smtClean="0"/>
              <a:t>Rasimah Aripin</a:t>
            </a:r>
          </a:p>
        </p:txBody>
      </p:sp>
      <p:sp>
        <p:nvSpPr>
          <p:cNvPr id="202756" name="Slide Number Placeholder 6"/>
          <p:cNvSpPr>
            <a:spLocks noGrp="1"/>
          </p:cNvSpPr>
          <p:nvPr>
            <p:ph type="sldNum" sz="quarter" idx="12"/>
          </p:nvPr>
        </p:nvSpPr>
        <p:spPr>
          <a:noFill/>
        </p:spPr>
        <p:txBody>
          <a:bodyPr/>
          <a:lstStyle/>
          <a:p>
            <a:fld id="{68399D14-B597-4DED-878C-D520968C3E1A}" type="slidenum">
              <a:rPr lang="en-US" smtClean="0"/>
              <a:pPr/>
              <a:t>172</a:t>
            </a:fld>
            <a:endParaRPr lang="en-US" smtClean="0"/>
          </a:p>
        </p:txBody>
      </p:sp>
      <p:sp>
        <p:nvSpPr>
          <p:cNvPr id="202757" name="Rectangle 2"/>
          <p:cNvSpPr>
            <a:spLocks noGrp="1" noChangeArrowheads="1"/>
          </p:cNvSpPr>
          <p:nvPr>
            <p:ph type="title"/>
          </p:nvPr>
        </p:nvSpPr>
        <p:spPr>
          <a:xfrm>
            <a:off x="0" y="685800"/>
            <a:ext cx="9144000" cy="609600"/>
          </a:xfrm>
          <a:ln>
            <a:solidFill>
              <a:schemeClr val="accent2"/>
            </a:solidFill>
          </a:ln>
        </p:spPr>
        <p:txBody>
          <a:bodyPr/>
          <a:lstStyle/>
          <a:p>
            <a:pPr eaLnBrk="1" hangingPunct="1"/>
            <a:r>
              <a:rPr lang="en-US" sz="3600" b="1" smtClean="0"/>
              <a:t>4.3: Presentation of Quantitative Variables</a:t>
            </a:r>
            <a:endParaRPr lang="en-US" sz="3600" smtClean="0"/>
          </a:p>
        </p:txBody>
      </p:sp>
      <p:sp>
        <p:nvSpPr>
          <p:cNvPr id="202758" name="Rectangle 3"/>
          <p:cNvSpPr>
            <a:spLocks noGrp="1" noChangeArrowheads="1"/>
          </p:cNvSpPr>
          <p:nvPr>
            <p:ph type="body" sz="half" idx="1"/>
          </p:nvPr>
        </p:nvSpPr>
        <p:spPr>
          <a:xfrm>
            <a:off x="304800" y="1371600"/>
            <a:ext cx="8382000" cy="4800600"/>
          </a:xfrm>
        </p:spPr>
        <p:txBody>
          <a:bodyPr/>
          <a:lstStyle/>
          <a:p>
            <a:pPr marL="406400" indent="-406400" eaLnBrk="1" hangingPunct="1">
              <a:lnSpc>
                <a:spcPct val="90000"/>
              </a:lnSpc>
              <a:buFontTx/>
              <a:buNone/>
            </a:pPr>
            <a:r>
              <a:rPr lang="en-US" sz="2400" smtClean="0"/>
              <a:t>1. The distribution of values of a single quantitative variable can be described by summary statistics or presented as the following plots:</a:t>
            </a:r>
          </a:p>
          <a:p>
            <a:pPr marL="406400" indent="-406400" eaLnBrk="1" hangingPunct="1">
              <a:lnSpc>
                <a:spcPct val="90000"/>
              </a:lnSpc>
            </a:pPr>
            <a:r>
              <a:rPr lang="en-US" sz="2400" i="1" smtClean="0"/>
              <a:t>Histogram</a:t>
            </a:r>
            <a:r>
              <a:rPr lang="en-US" sz="2400" smtClean="0"/>
              <a:t>- to display a single variable; to detect outliers and departure from the normal (bell-shaped) distribution.</a:t>
            </a:r>
          </a:p>
          <a:p>
            <a:pPr marL="406400" indent="-406400" eaLnBrk="1" hangingPunct="1">
              <a:lnSpc>
                <a:spcPct val="90000"/>
              </a:lnSpc>
            </a:pPr>
            <a:r>
              <a:rPr lang="en-US" sz="2400" i="1" smtClean="0"/>
              <a:t>Stem-and-leaf Plots</a:t>
            </a:r>
            <a:r>
              <a:rPr lang="en-US" sz="2400" smtClean="0"/>
              <a:t> – similar to histogram with added features</a:t>
            </a:r>
          </a:p>
          <a:p>
            <a:pPr marL="406400" indent="-406400" eaLnBrk="1" hangingPunct="1">
              <a:lnSpc>
                <a:spcPct val="90000"/>
              </a:lnSpc>
            </a:pPr>
            <a:r>
              <a:rPr lang="en-US" sz="2400" i="1" smtClean="0"/>
              <a:t>Box plot</a:t>
            </a:r>
            <a:r>
              <a:rPr lang="en-US" sz="2400" smtClean="0"/>
              <a:t>: To display the distribution of one variable as well as to compare its distribution between two or more groups; to detect outliers and departure from the normal distribution</a:t>
            </a:r>
          </a:p>
          <a:p>
            <a:pPr marL="406400" indent="-406400" eaLnBrk="1" hangingPunct="1">
              <a:lnSpc>
                <a:spcPct val="90000"/>
              </a:lnSpc>
            </a:pPr>
            <a:r>
              <a:rPr lang="en-US" sz="2400" i="1" smtClean="0"/>
              <a:t>Normal probability plots</a:t>
            </a:r>
            <a:r>
              <a:rPr lang="en-US" sz="2400" smtClean="0"/>
              <a:t> – to detect departure from normality</a:t>
            </a:r>
          </a:p>
          <a:p>
            <a:pPr marL="406400" indent="-406400" eaLnBrk="1" hangingPunct="1">
              <a:lnSpc>
                <a:spcPct val="90000"/>
              </a:lnSpc>
              <a:buFontTx/>
              <a:buNone/>
            </a:pPr>
            <a:r>
              <a:rPr lang="en-US" sz="2400" smtClean="0"/>
              <a:t>2. To show the relationship between two quantitative variables - </a:t>
            </a:r>
            <a:r>
              <a:rPr lang="en-US" sz="2400" i="1" smtClean="0"/>
              <a:t>Scatter plot</a:t>
            </a:r>
            <a:r>
              <a:rPr lang="en-US" sz="2400" smtClean="0"/>
              <a:t>  </a:t>
            </a:r>
          </a:p>
          <a:p>
            <a:pPr marL="406400" indent="-406400" eaLnBrk="1" hangingPunct="1">
              <a:lnSpc>
                <a:spcPct val="90000"/>
              </a:lnSpc>
            </a:pPr>
            <a:endParaRPr lang="en-US" sz="2400" smtClean="0"/>
          </a:p>
        </p:txBody>
      </p:sp>
      <p:sp>
        <p:nvSpPr>
          <p:cNvPr id="202759" name="Text Box 1"/>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4:  Exploratory Data Analysis</a:t>
            </a:r>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Date Placeholder 3"/>
          <p:cNvSpPr>
            <a:spLocks noGrp="1"/>
          </p:cNvSpPr>
          <p:nvPr>
            <p:ph type="dt" sz="quarter" idx="10"/>
          </p:nvPr>
        </p:nvSpPr>
        <p:spPr>
          <a:noFill/>
        </p:spPr>
        <p:txBody>
          <a:bodyPr/>
          <a:lstStyle/>
          <a:p>
            <a:r>
              <a:rPr lang="en-US"/>
              <a:t>2011</a:t>
            </a:r>
          </a:p>
        </p:txBody>
      </p:sp>
      <p:sp>
        <p:nvSpPr>
          <p:cNvPr id="203779" name="Footer Placeholder 4"/>
          <p:cNvSpPr>
            <a:spLocks noGrp="1"/>
          </p:cNvSpPr>
          <p:nvPr>
            <p:ph type="ftr" sz="quarter" idx="11"/>
          </p:nvPr>
        </p:nvSpPr>
        <p:spPr>
          <a:noFill/>
        </p:spPr>
        <p:txBody>
          <a:bodyPr/>
          <a:lstStyle/>
          <a:p>
            <a:r>
              <a:rPr lang="en-US" smtClean="0"/>
              <a:t>Rasimah Aripin</a:t>
            </a:r>
          </a:p>
        </p:txBody>
      </p:sp>
      <p:sp>
        <p:nvSpPr>
          <p:cNvPr id="203780" name="Slide Number Placeholder 5"/>
          <p:cNvSpPr>
            <a:spLocks noGrp="1"/>
          </p:cNvSpPr>
          <p:nvPr>
            <p:ph type="sldNum" sz="quarter" idx="12"/>
          </p:nvPr>
        </p:nvSpPr>
        <p:spPr>
          <a:noFill/>
        </p:spPr>
        <p:txBody>
          <a:bodyPr/>
          <a:lstStyle/>
          <a:p>
            <a:fld id="{D004844D-5F6A-4288-A372-1464315405C5}" type="slidenum">
              <a:rPr lang="en-US" smtClean="0"/>
              <a:pPr/>
              <a:t>173</a:t>
            </a:fld>
            <a:endParaRPr lang="en-US" smtClean="0"/>
          </a:p>
        </p:txBody>
      </p:sp>
      <p:sp>
        <p:nvSpPr>
          <p:cNvPr id="203781" name="Rectangle 2"/>
          <p:cNvSpPr>
            <a:spLocks noGrp="1" noChangeArrowheads="1"/>
          </p:cNvSpPr>
          <p:nvPr>
            <p:ph type="title"/>
          </p:nvPr>
        </p:nvSpPr>
        <p:spPr>
          <a:xfrm>
            <a:off x="685800" y="914400"/>
            <a:ext cx="7772400" cy="609600"/>
          </a:xfrm>
          <a:ln>
            <a:solidFill>
              <a:schemeClr val="tx1"/>
            </a:solidFill>
          </a:ln>
        </p:spPr>
        <p:txBody>
          <a:bodyPr/>
          <a:lstStyle/>
          <a:p>
            <a:pPr eaLnBrk="1" hangingPunct="1"/>
            <a:r>
              <a:rPr lang="en-US" sz="3600" smtClean="0"/>
              <a:t>Distribution of a quantitative variable</a:t>
            </a:r>
          </a:p>
        </p:txBody>
      </p:sp>
      <p:sp>
        <p:nvSpPr>
          <p:cNvPr id="203782" name="Rectangle 3"/>
          <p:cNvSpPr>
            <a:spLocks noGrp="1" noChangeArrowheads="1"/>
          </p:cNvSpPr>
          <p:nvPr>
            <p:ph type="body" idx="1"/>
          </p:nvPr>
        </p:nvSpPr>
        <p:spPr>
          <a:xfrm>
            <a:off x="762000" y="1676400"/>
            <a:ext cx="7772400" cy="4419600"/>
          </a:xfrm>
        </p:spPr>
        <p:txBody>
          <a:bodyPr/>
          <a:lstStyle/>
          <a:p>
            <a:pPr eaLnBrk="1" hangingPunct="1">
              <a:lnSpc>
                <a:spcPct val="90000"/>
              </a:lnSpc>
            </a:pPr>
            <a:r>
              <a:rPr lang="en-US" sz="2800" smtClean="0"/>
              <a:t>The distribution of a quantitative variable is described by its location, spread and shape.</a:t>
            </a:r>
          </a:p>
          <a:p>
            <a:pPr eaLnBrk="1" hangingPunct="1">
              <a:lnSpc>
                <a:spcPct val="90000"/>
              </a:lnSpc>
            </a:pPr>
            <a:r>
              <a:rPr lang="en-US" sz="2800" smtClean="0"/>
              <a:t>Location can be represented by measures of central tendencies or average values (mean, median, mode) and percentiles</a:t>
            </a:r>
          </a:p>
          <a:p>
            <a:pPr eaLnBrk="1" hangingPunct="1">
              <a:lnSpc>
                <a:spcPct val="90000"/>
              </a:lnSpc>
            </a:pPr>
            <a:r>
              <a:rPr lang="en-US" sz="2800" smtClean="0"/>
              <a:t>Spread is determined by the measures of spread or variability (variance, standard deviation, range, etc)</a:t>
            </a:r>
          </a:p>
          <a:p>
            <a:pPr eaLnBrk="1" hangingPunct="1">
              <a:lnSpc>
                <a:spcPct val="90000"/>
              </a:lnSpc>
            </a:pPr>
            <a:r>
              <a:rPr lang="en-US" sz="2800" smtClean="0"/>
              <a:t>Shape is determined in terms of symmetry (normal distribution) or departure from symmetry</a:t>
            </a:r>
          </a:p>
        </p:txBody>
      </p:sp>
      <p:sp>
        <p:nvSpPr>
          <p:cNvPr id="203783" name="Text Box 4"/>
          <p:cNvSpPr txBox="1">
            <a:spLocks noChangeArrowheads="1"/>
          </p:cNvSpPr>
          <p:nvPr/>
        </p:nvSpPr>
        <p:spPr bwMode="auto">
          <a:xfrm>
            <a:off x="6096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Date Placeholder 3"/>
          <p:cNvSpPr>
            <a:spLocks noGrp="1"/>
          </p:cNvSpPr>
          <p:nvPr>
            <p:ph type="dt" sz="quarter" idx="10"/>
          </p:nvPr>
        </p:nvSpPr>
        <p:spPr>
          <a:noFill/>
        </p:spPr>
        <p:txBody>
          <a:bodyPr/>
          <a:lstStyle/>
          <a:p>
            <a:r>
              <a:rPr lang="en-US"/>
              <a:t>2011</a:t>
            </a:r>
          </a:p>
        </p:txBody>
      </p:sp>
      <p:sp>
        <p:nvSpPr>
          <p:cNvPr id="204803" name="Footer Placeholder 4"/>
          <p:cNvSpPr>
            <a:spLocks noGrp="1"/>
          </p:cNvSpPr>
          <p:nvPr>
            <p:ph type="ftr" sz="quarter" idx="11"/>
          </p:nvPr>
        </p:nvSpPr>
        <p:spPr>
          <a:noFill/>
        </p:spPr>
        <p:txBody>
          <a:bodyPr/>
          <a:lstStyle/>
          <a:p>
            <a:r>
              <a:rPr lang="en-US" smtClean="0"/>
              <a:t>Rasimah Aripin</a:t>
            </a:r>
          </a:p>
        </p:txBody>
      </p:sp>
      <p:sp>
        <p:nvSpPr>
          <p:cNvPr id="204804" name="Slide Number Placeholder 5"/>
          <p:cNvSpPr>
            <a:spLocks noGrp="1"/>
          </p:cNvSpPr>
          <p:nvPr>
            <p:ph type="sldNum" sz="quarter" idx="12"/>
          </p:nvPr>
        </p:nvSpPr>
        <p:spPr>
          <a:noFill/>
        </p:spPr>
        <p:txBody>
          <a:bodyPr/>
          <a:lstStyle/>
          <a:p>
            <a:fld id="{E41591E3-A42B-4275-BFD6-84FABFE6C4FF}" type="slidenum">
              <a:rPr lang="en-US" smtClean="0"/>
              <a:pPr/>
              <a:t>174</a:t>
            </a:fld>
            <a:endParaRPr lang="en-US" smtClean="0"/>
          </a:p>
        </p:txBody>
      </p:sp>
      <p:sp>
        <p:nvSpPr>
          <p:cNvPr id="204805" name="Rectangle 2"/>
          <p:cNvSpPr>
            <a:spLocks noGrp="1" noChangeArrowheads="1"/>
          </p:cNvSpPr>
          <p:nvPr>
            <p:ph type="title"/>
          </p:nvPr>
        </p:nvSpPr>
        <p:spPr>
          <a:xfrm>
            <a:off x="685800" y="914400"/>
            <a:ext cx="7772400" cy="609600"/>
          </a:xfrm>
          <a:ln>
            <a:solidFill>
              <a:schemeClr val="tx1"/>
            </a:solidFill>
          </a:ln>
        </p:spPr>
        <p:txBody>
          <a:bodyPr/>
          <a:lstStyle/>
          <a:p>
            <a:pPr eaLnBrk="1" hangingPunct="1"/>
            <a:r>
              <a:rPr lang="en-US" sz="3600" smtClean="0"/>
              <a:t>Normal Distribution</a:t>
            </a:r>
          </a:p>
        </p:txBody>
      </p:sp>
      <p:sp>
        <p:nvSpPr>
          <p:cNvPr id="204806" name="Rectangle 3"/>
          <p:cNvSpPr>
            <a:spLocks noGrp="1" noChangeArrowheads="1"/>
          </p:cNvSpPr>
          <p:nvPr>
            <p:ph type="body" idx="1"/>
          </p:nvPr>
        </p:nvSpPr>
        <p:spPr>
          <a:xfrm>
            <a:off x="762000" y="1676400"/>
            <a:ext cx="7772400" cy="4343400"/>
          </a:xfrm>
        </p:spPr>
        <p:txBody>
          <a:bodyPr/>
          <a:lstStyle/>
          <a:p>
            <a:pPr eaLnBrk="1" hangingPunct="1">
              <a:lnSpc>
                <a:spcPct val="80000"/>
              </a:lnSpc>
            </a:pPr>
            <a:r>
              <a:rPr lang="en-US" sz="2800" smtClean="0"/>
              <a:t>Is a symmetric distribution; equal shape on both sides of the centre</a:t>
            </a:r>
          </a:p>
          <a:p>
            <a:pPr eaLnBrk="1" hangingPunct="1">
              <a:lnSpc>
                <a:spcPct val="80000"/>
              </a:lnSpc>
            </a:pPr>
            <a:r>
              <a:rPr lang="en-US" sz="2800" smtClean="0"/>
              <a:t>Is determined by the mean (measure of central value or average) and standard deviation (spread)</a:t>
            </a:r>
          </a:p>
          <a:p>
            <a:pPr eaLnBrk="1" hangingPunct="1">
              <a:lnSpc>
                <a:spcPct val="80000"/>
              </a:lnSpc>
            </a:pPr>
            <a:r>
              <a:rPr lang="en-US" sz="2800" smtClean="0"/>
              <a:t>Is bell-shaped</a:t>
            </a:r>
          </a:p>
          <a:p>
            <a:pPr eaLnBrk="1" hangingPunct="1">
              <a:lnSpc>
                <a:spcPct val="80000"/>
              </a:lnSpc>
            </a:pPr>
            <a:r>
              <a:rPr lang="en-US" sz="2800" smtClean="0"/>
              <a:t>has approximately equal values for mean, median and mode and they fall in the middle of the distribution</a:t>
            </a:r>
          </a:p>
          <a:p>
            <a:pPr eaLnBrk="1" hangingPunct="1">
              <a:lnSpc>
                <a:spcPct val="80000"/>
              </a:lnSpc>
            </a:pPr>
            <a:r>
              <a:rPr lang="en-US" sz="2800" smtClean="0"/>
              <a:t>has no extreme values at either end of the distribution</a:t>
            </a:r>
          </a:p>
          <a:p>
            <a:pPr eaLnBrk="1" hangingPunct="1">
              <a:lnSpc>
                <a:spcPct val="80000"/>
              </a:lnSpc>
            </a:pPr>
            <a:r>
              <a:rPr lang="en-US" sz="2800" smtClean="0"/>
              <a:t>Notation: </a:t>
            </a:r>
            <a:r>
              <a:rPr lang="en-US" sz="2800" b="1" i="1" smtClean="0"/>
              <a:t>X </a:t>
            </a:r>
            <a:r>
              <a:rPr lang="en-US" sz="2800" b="1" i="1" smtClean="0">
                <a:cs typeface="Times New Roman" pitchFamily="18" charset="0"/>
              </a:rPr>
              <a:t>~ N(</a:t>
            </a:r>
            <a:r>
              <a:rPr lang="en-US" sz="2800" b="1" i="1" smtClean="0">
                <a:cs typeface="Times New Roman" pitchFamily="18" charset="0"/>
                <a:sym typeface="Symbol" pitchFamily="18" charset="2"/>
              </a:rPr>
              <a:t>,)</a:t>
            </a:r>
          </a:p>
        </p:txBody>
      </p:sp>
      <p:sp>
        <p:nvSpPr>
          <p:cNvPr id="204807" name="Text Box 4"/>
          <p:cNvSpPr txBox="1">
            <a:spLocks noChangeArrowheads="1"/>
          </p:cNvSpPr>
          <p:nvPr/>
        </p:nvSpPr>
        <p:spPr bwMode="auto">
          <a:xfrm>
            <a:off x="6096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Date Placeholder 5"/>
          <p:cNvSpPr>
            <a:spLocks noGrp="1"/>
          </p:cNvSpPr>
          <p:nvPr>
            <p:ph type="dt" sz="quarter" idx="10"/>
          </p:nvPr>
        </p:nvSpPr>
        <p:spPr>
          <a:noFill/>
        </p:spPr>
        <p:txBody>
          <a:bodyPr/>
          <a:lstStyle/>
          <a:p>
            <a:r>
              <a:rPr lang="en-US"/>
              <a:t>2011</a:t>
            </a:r>
          </a:p>
        </p:txBody>
      </p:sp>
      <p:sp>
        <p:nvSpPr>
          <p:cNvPr id="4102" name="Footer Placeholder 6"/>
          <p:cNvSpPr>
            <a:spLocks noGrp="1"/>
          </p:cNvSpPr>
          <p:nvPr>
            <p:ph type="ftr" sz="quarter" idx="11"/>
          </p:nvPr>
        </p:nvSpPr>
        <p:spPr>
          <a:noFill/>
        </p:spPr>
        <p:txBody>
          <a:bodyPr/>
          <a:lstStyle/>
          <a:p>
            <a:r>
              <a:rPr lang="en-US" smtClean="0"/>
              <a:t>Rasimah Aripin</a:t>
            </a:r>
          </a:p>
        </p:txBody>
      </p:sp>
      <p:sp>
        <p:nvSpPr>
          <p:cNvPr id="4103" name="Slide Number Placeholder 7"/>
          <p:cNvSpPr>
            <a:spLocks noGrp="1"/>
          </p:cNvSpPr>
          <p:nvPr>
            <p:ph type="sldNum" sz="quarter" idx="12"/>
          </p:nvPr>
        </p:nvSpPr>
        <p:spPr>
          <a:noFill/>
        </p:spPr>
        <p:txBody>
          <a:bodyPr/>
          <a:lstStyle/>
          <a:p>
            <a:fld id="{3ABB9276-51B5-4E2E-AC92-956A877D1D06}" type="slidenum">
              <a:rPr lang="en-US" smtClean="0"/>
              <a:pPr/>
              <a:t>175</a:t>
            </a:fld>
            <a:endParaRPr lang="en-US" smtClean="0"/>
          </a:p>
        </p:txBody>
      </p:sp>
      <p:sp>
        <p:nvSpPr>
          <p:cNvPr id="4104" name="Rectangle 2"/>
          <p:cNvSpPr>
            <a:spLocks noGrp="1" noChangeArrowheads="1"/>
          </p:cNvSpPr>
          <p:nvPr>
            <p:ph type="title"/>
          </p:nvPr>
        </p:nvSpPr>
        <p:spPr>
          <a:xfrm>
            <a:off x="685800" y="762000"/>
            <a:ext cx="7772400" cy="685800"/>
          </a:xfrm>
          <a:ln>
            <a:solidFill>
              <a:schemeClr val="tx1"/>
            </a:solidFill>
          </a:ln>
        </p:spPr>
        <p:txBody>
          <a:bodyPr/>
          <a:lstStyle/>
          <a:p>
            <a:pPr eaLnBrk="1" hangingPunct="1"/>
            <a:r>
              <a:rPr lang="en-US" sz="3600" smtClean="0"/>
              <a:t>Normal Distribution: Examples</a:t>
            </a:r>
          </a:p>
        </p:txBody>
      </p:sp>
      <p:graphicFrame>
        <p:nvGraphicFramePr>
          <p:cNvPr id="4098" name="Object 12"/>
          <p:cNvGraphicFramePr>
            <a:graphicFrameLocks noChangeAspect="1"/>
          </p:cNvGraphicFramePr>
          <p:nvPr>
            <p:ph sz="half" idx="1"/>
          </p:nvPr>
        </p:nvGraphicFramePr>
        <p:xfrm>
          <a:off x="2203450" y="3937000"/>
          <a:ext cx="774700" cy="203200"/>
        </p:xfrm>
        <a:graphic>
          <a:graphicData uri="http://schemas.openxmlformats.org/presentationml/2006/ole">
            <p:oleObj spid="_x0000_s4098" name="Equation" r:id="rId4" imgW="774360" imgH="203040" progId="Equation.3">
              <p:embed/>
            </p:oleObj>
          </a:graphicData>
        </a:graphic>
      </p:graphicFrame>
      <p:graphicFrame>
        <p:nvGraphicFramePr>
          <p:cNvPr id="4099" name="Object 16"/>
          <p:cNvGraphicFramePr>
            <a:graphicFrameLocks noChangeAspect="1"/>
          </p:cNvGraphicFramePr>
          <p:nvPr>
            <p:ph sz="quarter" idx="2"/>
          </p:nvPr>
        </p:nvGraphicFramePr>
        <p:xfrm>
          <a:off x="6165850" y="2870200"/>
          <a:ext cx="774700" cy="203200"/>
        </p:xfrm>
        <a:graphic>
          <a:graphicData uri="http://schemas.openxmlformats.org/presentationml/2006/ole">
            <p:oleObj spid="_x0000_s4099" name="Equation" r:id="rId5" imgW="774360" imgH="203040" progId="Equation.3">
              <p:embed/>
            </p:oleObj>
          </a:graphicData>
        </a:graphic>
      </p:graphicFrame>
      <p:sp>
        <p:nvSpPr>
          <p:cNvPr id="4105" name="Text Box 4"/>
          <p:cNvSpPr txBox="1">
            <a:spLocks noChangeArrowheads="1"/>
          </p:cNvSpPr>
          <p:nvPr/>
        </p:nvSpPr>
        <p:spPr bwMode="auto">
          <a:xfrm>
            <a:off x="6096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grpSp>
        <p:nvGrpSpPr>
          <p:cNvPr id="4106" name="Group 26"/>
          <p:cNvGrpSpPr>
            <a:grpSpLocks/>
          </p:cNvGrpSpPr>
          <p:nvPr/>
        </p:nvGrpSpPr>
        <p:grpSpPr bwMode="auto">
          <a:xfrm>
            <a:off x="0" y="1600200"/>
            <a:ext cx="6934200" cy="4343400"/>
            <a:chOff x="0" y="1008"/>
            <a:chExt cx="4368" cy="2736"/>
          </a:xfrm>
        </p:grpSpPr>
        <p:pic>
          <p:nvPicPr>
            <p:cNvPr id="4108" name="Picture 10"/>
            <p:cNvPicPr>
              <a:picLocks noChangeAspect="1" noChangeArrowheads="1"/>
            </p:cNvPicPr>
            <p:nvPr/>
          </p:nvPicPr>
          <p:blipFill>
            <a:blip r:embed="rId6"/>
            <a:srcRect l="3371" t="15732" r="2248" b="3963"/>
            <a:stretch>
              <a:fillRect/>
            </a:stretch>
          </p:blipFill>
          <p:spPr bwMode="auto">
            <a:xfrm>
              <a:off x="0" y="1008"/>
              <a:ext cx="4368" cy="2736"/>
            </a:xfrm>
            <a:prstGeom prst="rect">
              <a:avLst/>
            </a:prstGeom>
            <a:noFill/>
            <a:ln w="9525">
              <a:noFill/>
              <a:miter lim="800000"/>
              <a:headEnd/>
              <a:tailEnd/>
            </a:ln>
          </p:spPr>
        </p:pic>
        <p:graphicFrame>
          <p:nvGraphicFramePr>
            <p:cNvPr id="4100" name="Object 18"/>
            <p:cNvGraphicFramePr>
              <a:graphicFrameLocks noChangeAspect="1"/>
            </p:cNvGraphicFramePr>
            <p:nvPr/>
          </p:nvGraphicFramePr>
          <p:xfrm>
            <a:off x="2496" y="1440"/>
            <a:ext cx="1056" cy="241"/>
          </p:xfrm>
          <a:graphic>
            <a:graphicData uri="http://schemas.openxmlformats.org/presentationml/2006/ole">
              <p:oleObj spid="_x0000_s4100" name="Equation" r:id="rId7" imgW="888840" imgH="203040" progId="Equation.3">
                <p:embed/>
              </p:oleObj>
            </a:graphicData>
          </a:graphic>
        </p:graphicFrame>
        <p:sp>
          <p:nvSpPr>
            <p:cNvPr id="4109" name="Text Box 22"/>
            <p:cNvSpPr txBox="1">
              <a:spLocks noChangeArrowheads="1"/>
            </p:cNvSpPr>
            <p:nvPr/>
          </p:nvSpPr>
          <p:spPr bwMode="auto">
            <a:xfrm>
              <a:off x="2832" y="2400"/>
              <a:ext cx="1056" cy="288"/>
            </a:xfrm>
            <a:prstGeom prst="rect">
              <a:avLst/>
            </a:prstGeom>
            <a:solidFill>
              <a:schemeClr val="bg1"/>
            </a:solidFill>
            <a:ln w="9525">
              <a:noFill/>
              <a:miter lim="800000"/>
              <a:headEnd/>
              <a:tailEnd/>
            </a:ln>
          </p:spPr>
          <p:txBody>
            <a:bodyPr>
              <a:spAutoFit/>
            </a:bodyPr>
            <a:lstStyle/>
            <a:p>
              <a:pPr>
                <a:spcBef>
                  <a:spcPct val="50000"/>
                </a:spcBef>
              </a:pPr>
              <a:r>
                <a:rPr lang="en-US" b="0" i="0">
                  <a:sym typeface="Symbol" pitchFamily="18" charset="2"/>
                </a:rPr>
                <a:t>  ,  </a:t>
              </a:r>
            </a:p>
          </p:txBody>
        </p:sp>
      </p:grpSp>
      <p:sp>
        <p:nvSpPr>
          <p:cNvPr id="4107" name="Text Box 25"/>
          <p:cNvSpPr txBox="1">
            <a:spLocks noChangeArrowheads="1"/>
          </p:cNvSpPr>
          <p:nvPr/>
        </p:nvSpPr>
        <p:spPr bwMode="auto">
          <a:xfrm>
            <a:off x="7010400" y="1905000"/>
            <a:ext cx="1905000" cy="1552575"/>
          </a:xfrm>
          <a:prstGeom prst="rect">
            <a:avLst/>
          </a:prstGeom>
          <a:noFill/>
          <a:ln w="9525">
            <a:noFill/>
            <a:miter lim="800000"/>
            <a:headEnd/>
            <a:tailEnd/>
          </a:ln>
        </p:spPr>
        <p:txBody>
          <a:bodyPr>
            <a:spAutoFit/>
          </a:bodyPr>
          <a:lstStyle/>
          <a:p>
            <a:pPr>
              <a:spcBef>
                <a:spcPct val="50000"/>
              </a:spcBef>
            </a:pPr>
            <a:r>
              <a:rPr lang="en-US"/>
              <a:t>Same mean, different standard deviations</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Date Placeholder 5"/>
          <p:cNvSpPr>
            <a:spLocks noGrp="1"/>
          </p:cNvSpPr>
          <p:nvPr>
            <p:ph type="dt" sz="quarter" idx="10"/>
          </p:nvPr>
        </p:nvSpPr>
        <p:spPr>
          <a:noFill/>
        </p:spPr>
        <p:txBody>
          <a:bodyPr/>
          <a:lstStyle/>
          <a:p>
            <a:r>
              <a:rPr lang="en-US"/>
              <a:t>2011</a:t>
            </a:r>
          </a:p>
        </p:txBody>
      </p:sp>
      <p:sp>
        <p:nvSpPr>
          <p:cNvPr id="205827" name="Footer Placeholder 6"/>
          <p:cNvSpPr>
            <a:spLocks noGrp="1"/>
          </p:cNvSpPr>
          <p:nvPr>
            <p:ph type="ftr" sz="quarter" idx="11"/>
          </p:nvPr>
        </p:nvSpPr>
        <p:spPr>
          <a:noFill/>
        </p:spPr>
        <p:txBody>
          <a:bodyPr/>
          <a:lstStyle/>
          <a:p>
            <a:r>
              <a:rPr lang="en-US" smtClean="0"/>
              <a:t>Rasimah Aripin</a:t>
            </a:r>
          </a:p>
        </p:txBody>
      </p:sp>
      <p:sp>
        <p:nvSpPr>
          <p:cNvPr id="205828" name="Slide Number Placeholder 7"/>
          <p:cNvSpPr>
            <a:spLocks noGrp="1"/>
          </p:cNvSpPr>
          <p:nvPr>
            <p:ph type="sldNum" sz="quarter" idx="12"/>
          </p:nvPr>
        </p:nvSpPr>
        <p:spPr>
          <a:noFill/>
        </p:spPr>
        <p:txBody>
          <a:bodyPr/>
          <a:lstStyle/>
          <a:p>
            <a:fld id="{0866A028-A6FF-4675-A4CF-72711A030A2B}" type="slidenum">
              <a:rPr lang="en-US" smtClean="0"/>
              <a:pPr/>
              <a:t>176</a:t>
            </a:fld>
            <a:endParaRPr lang="en-US" smtClean="0"/>
          </a:p>
        </p:txBody>
      </p:sp>
      <p:sp>
        <p:nvSpPr>
          <p:cNvPr id="205829" name="Rectangle 2"/>
          <p:cNvSpPr>
            <a:spLocks noGrp="1" noChangeArrowheads="1"/>
          </p:cNvSpPr>
          <p:nvPr>
            <p:ph type="title"/>
          </p:nvPr>
        </p:nvSpPr>
        <p:spPr>
          <a:xfrm>
            <a:off x="685800" y="762000"/>
            <a:ext cx="7772400" cy="685800"/>
          </a:xfrm>
          <a:ln>
            <a:solidFill>
              <a:schemeClr val="tx1"/>
            </a:solidFill>
          </a:ln>
        </p:spPr>
        <p:txBody>
          <a:bodyPr/>
          <a:lstStyle/>
          <a:p>
            <a:pPr eaLnBrk="1" hangingPunct="1"/>
            <a:r>
              <a:rPr lang="en-US" sz="3600" smtClean="0"/>
              <a:t>Normal Distribution: Examples</a:t>
            </a:r>
          </a:p>
        </p:txBody>
      </p:sp>
      <p:sp>
        <p:nvSpPr>
          <p:cNvPr id="205830" name="Text Box 5"/>
          <p:cNvSpPr txBox="1">
            <a:spLocks noChangeArrowheads="1"/>
          </p:cNvSpPr>
          <p:nvPr/>
        </p:nvSpPr>
        <p:spPr bwMode="auto">
          <a:xfrm>
            <a:off x="6096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
        <p:nvSpPr>
          <p:cNvPr id="205831" name="Text Box 10"/>
          <p:cNvSpPr txBox="1">
            <a:spLocks noChangeArrowheads="1"/>
          </p:cNvSpPr>
          <p:nvPr/>
        </p:nvSpPr>
        <p:spPr bwMode="auto">
          <a:xfrm>
            <a:off x="7010400" y="1905000"/>
            <a:ext cx="1905000" cy="1917700"/>
          </a:xfrm>
          <a:prstGeom prst="rect">
            <a:avLst/>
          </a:prstGeom>
          <a:noFill/>
          <a:ln w="9525">
            <a:noFill/>
            <a:miter lim="800000"/>
            <a:headEnd/>
            <a:tailEnd/>
          </a:ln>
        </p:spPr>
        <p:txBody>
          <a:bodyPr>
            <a:spAutoFit/>
          </a:bodyPr>
          <a:lstStyle/>
          <a:p>
            <a:pPr>
              <a:spcBef>
                <a:spcPct val="50000"/>
              </a:spcBef>
            </a:pPr>
            <a:r>
              <a:rPr lang="en-US"/>
              <a:t>Same standard deviation,  different means</a:t>
            </a:r>
          </a:p>
        </p:txBody>
      </p:sp>
      <p:pic>
        <p:nvPicPr>
          <p:cNvPr id="205832" name="Picture 15"/>
          <p:cNvPicPr>
            <a:picLocks noChangeAspect="1" noChangeArrowheads="1"/>
          </p:cNvPicPr>
          <p:nvPr>
            <p:ph sz="half" idx="1"/>
          </p:nvPr>
        </p:nvPicPr>
        <p:blipFill>
          <a:blip r:embed="rId3"/>
          <a:srcRect/>
          <a:stretch>
            <a:fillRect/>
          </a:stretch>
        </p:blipFill>
        <p:spPr>
          <a:xfrm>
            <a:off x="228600" y="1600200"/>
            <a:ext cx="6781800" cy="4206875"/>
          </a:xfrm>
          <a:noFill/>
        </p:spPr>
      </p:pic>
      <p:sp>
        <p:nvSpPr>
          <p:cNvPr id="205833" name="Rectangle 20"/>
          <p:cNvSpPr>
            <a:spLocks noChangeArrowheads="1"/>
          </p:cNvSpPr>
          <p:nvPr/>
        </p:nvSpPr>
        <p:spPr bwMode="auto">
          <a:xfrm>
            <a:off x="914400" y="2438400"/>
            <a:ext cx="1447800" cy="396875"/>
          </a:xfrm>
          <a:prstGeom prst="rect">
            <a:avLst/>
          </a:prstGeom>
          <a:solidFill>
            <a:schemeClr val="bg1"/>
          </a:solidFill>
          <a:ln w="9525">
            <a:noFill/>
            <a:miter lim="800000"/>
            <a:headEnd/>
            <a:tailEnd/>
          </a:ln>
        </p:spPr>
        <p:txBody>
          <a:bodyPr>
            <a:spAutoFit/>
          </a:bodyPr>
          <a:lstStyle/>
          <a:p>
            <a:pPr>
              <a:spcBef>
                <a:spcPct val="50000"/>
              </a:spcBef>
            </a:pPr>
            <a:r>
              <a:rPr lang="en-US" sz="2000" i="0">
                <a:sym typeface="Symbol" pitchFamily="18" charset="2"/>
              </a:rPr>
              <a:t>  ,  </a:t>
            </a:r>
          </a:p>
        </p:txBody>
      </p:sp>
      <p:sp>
        <p:nvSpPr>
          <p:cNvPr id="205834" name="Rectangle 21"/>
          <p:cNvSpPr>
            <a:spLocks noChangeArrowheads="1"/>
          </p:cNvSpPr>
          <p:nvPr/>
        </p:nvSpPr>
        <p:spPr bwMode="auto">
          <a:xfrm>
            <a:off x="3276600" y="2438400"/>
            <a:ext cx="1447800" cy="396875"/>
          </a:xfrm>
          <a:prstGeom prst="rect">
            <a:avLst/>
          </a:prstGeom>
          <a:solidFill>
            <a:schemeClr val="bg1"/>
          </a:solidFill>
          <a:ln w="9525">
            <a:noFill/>
            <a:miter lim="800000"/>
            <a:headEnd/>
            <a:tailEnd/>
          </a:ln>
        </p:spPr>
        <p:txBody>
          <a:bodyPr>
            <a:spAutoFit/>
          </a:bodyPr>
          <a:lstStyle/>
          <a:p>
            <a:pPr>
              <a:spcBef>
                <a:spcPct val="50000"/>
              </a:spcBef>
            </a:pPr>
            <a:r>
              <a:rPr lang="en-US" sz="2000" i="0">
                <a:sym typeface="Symbol" pitchFamily="18" charset="2"/>
              </a:rPr>
              <a:t>  5,  </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Date Placeholder 5"/>
          <p:cNvSpPr>
            <a:spLocks noGrp="1"/>
          </p:cNvSpPr>
          <p:nvPr>
            <p:ph type="dt" sz="quarter" idx="10"/>
          </p:nvPr>
        </p:nvSpPr>
        <p:spPr>
          <a:noFill/>
        </p:spPr>
        <p:txBody>
          <a:bodyPr/>
          <a:lstStyle/>
          <a:p>
            <a:r>
              <a:rPr lang="en-US"/>
              <a:t>2011</a:t>
            </a:r>
          </a:p>
        </p:txBody>
      </p:sp>
      <p:sp>
        <p:nvSpPr>
          <p:cNvPr id="206851" name="Footer Placeholder 6"/>
          <p:cNvSpPr>
            <a:spLocks noGrp="1"/>
          </p:cNvSpPr>
          <p:nvPr>
            <p:ph type="ftr" sz="quarter" idx="11"/>
          </p:nvPr>
        </p:nvSpPr>
        <p:spPr>
          <a:noFill/>
        </p:spPr>
        <p:txBody>
          <a:bodyPr/>
          <a:lstStyle/>
          <a:p>
            <a:r>
              <a:rPr lang="en-US" smtClean="0"/>
              <a:t>Rasimah Aripin</a:t>
            </a:r>
          </a:p>
        </p:txBody>
      </p:sp>
      <p:sp>
        <p:nvSpPr>
          <p:cNvPr id="206852" name="Slide Number Placeholder 7"/>
          <p:cNvSpPr>
            <a:spLocks noGrp="1"/>
          </p:cNvSpPr>
          <p:nvPr>
            <p:ph type="sldNum" sz="quarter" idx="12"/>
          </p:nvPr>
        </p:nvSpPr>
        <p:spPr>
          <a:noFill/>
        </p:spPr>
        <p:txBody>
          <a:bodyPr/>
          <a:lstStyle/>
          <a:p>
            <a:fld id="{2D8CB0C9-FE88-4B63-B3BF-AF85222E1E15}" type="slidenum">
              <a:rPr lang="en-US" smtClean="0"/>
              <a:pPr/>
              <a:t>177</a:t>
            </a:fld>
            <a:endParaRPr lang="en-US" smtClean="0"/>
          </a:p>
        </p:txBody>
      </p:sp>
      <p:sp>
        <p:nvSpPr>
          <p:cNvPr id="206853" name="Rectangle 2"/>
          <p:cNvSpPr>
            <a:spLocks noGrp="1" noChangeArrowheads="1"/>
          </p:cNvSpPr>
          <p:nvPr>
            <p:ph type="title"/>
          </p:nvPr>
        </p:nvSpPr>
        <p:spPr>
          <a:xfrm>
            <a:off x="685800" y="762000"/>
            <a:ext cx="7772400" cy="685800"/>
          </a:xfrm>
          <a:ln>
            <a:solidFill>
              <a:schemeClr val="tx1"/>
            </a:solidFill>
          </a:ln>
        </p:spPr>
        <p:txBody>
          <a:bodyPr/>
          <a:lstStyle/>
          <a:p>
            <a:pPr eaLnBrk="1" hangingPunct="1"/>
            <a:r>
              <a:rPr lang="en-US" sz="3600" smtClean="0"/>
              <a:t>Standard Normal Distribution: N(0,1)</a:t>
            </a:r>
          </a:p>
        </p:txBody>
      </p:sp>
      <p:sp>
        <p:nvSpPr>
          <p:cNvPr id="206854" name="Text Box 4"/>
          <p:cNvSpPr txBox="1">
            <a:spLocks noChangeArrowheads="1"/>
          </p:cNvSpPr>
          <p:nvPr/>
        </p:nvSpPr>
        <p:spPr bwMode="auto">
          <a:xfrm>
            <a:off x="6096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pic>
        <p:nvPicPr>
          <p:cNvPr id="206855" name="Picture 6"/>
          <p:cNvPicPr>
            <a:picLocks noChangeAspect="1" noChangeArrowheads="1"/>
          </p:cNvPicPr>
          <p:nvPr>
            <p:ph sz="half" idx="1"/>
          </p:nvPr>
        </p:nvPicPr>
        <p:blipFill>
          <a:blip r:embed="rId3"/>
          <a:srcRect l="7529" t="62108" r="55183" b="14877"/>
          <a:stretch>
            <a:fillRect/>
          </a:stretch>
        </p:blipFill>
        <p:spPr>
          <a:xfrm>
            <a:off x="685800" y="1676400"/>
            <a:ext cx="7924800" cy="4000500"/>
          </a:xfrm>
          <a:noFill/>
        </p:spPr>
      </p:pic>
      <p:sp>
        <p:nvSpPr>
          <p:cNvPr id="206856" name="Text Box 8"/>
          <p:cNvSpPr txBox="1">
            <a:spLocks noChangeArrowheads="1"/>
          </p:cNvSpPr>
          <p:nvPr/>
        </p:nvSpPr>
        <p:spPr bwMode="auto">
          <a:xfrm>
            <a:off x="3581400" y="5257800"/>
            <a:ext cx="2286000" cy="396875"/>
          </a:xfrm>
          <a:prstGeom prst="rect">
            <a:avLst/>
          </a:prstGeom>
          <a:noFill/>
          <a:ln w="9525">
            <a:noFill/>
            <a:miter lim="800000"/>
            <a:headEnd/>
            <a:tailEnd/>
          </a:ln>
        </p:spPr>
        <p:txBody>
          <a:bodyPr>
            <a:spAutoFit/>
          </a:bodyPr>
          <a:lstStyle/>
          <a:p>
            <a:pPr>
              <a:spcBef>
                <a:spcPct val="50000"/>
              </a:spcBef>
            </a:pPr>
            <a:r>
              <a:rPr lang="en-US" sz="2000"/>
              <a:t>Standard Deviation</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Date Placeholder 4"/>
          <p:cNvSpPr>
            <a:spLocks noGrp="1"/>
          </p:cNvSpPr>
          <p:nvPr>
            <p:ph type="dt" sz="quarter" idx="10"/>
          </p:nvPr>
        </p:nvSpPr>
        <p:spPr>
          <a:noFill/>
        </p:spPr>
        <p:txBody>
          <a:bodyPr/>
          <a:lstStyle/>
          <a:p>
            <a:r>
              <a:rPr lang="en-US"/>
              <a:t>2011</a:t>
            </a:r>
          </a:p>
        </p:txBody>
      </p:sp>
      <p:sp>
        <p:nvSpPr>
          <p:cNvPr id="207875" name="Footer Placeholder 5"/>
          <p:cNvSpPr>
            <a:spLocks noGrp="1"/>
          </p:cNvSpPr>
          <p:nvPr>
            <p:ph type="ftr" sz="quarter" idx="11"/>
          </p:nvPr>
        </p:nvSpPr>
        <p:spPr>
          <a:noFill/>
        </p:spPr>
        <p:txBody>
          <a:bodyPr/>
          <a:lstStyle/>
          <a:p>
            <a:r>
              <a:rPr lang="en-US" smtClean="0"/>
              <a:t>Rasimah Aripin</a:t>
            </a:r>
          </a:p>
        </p:txBody>
      </p:sp>
      <p:sp>
        <p:nvSpPr>
          <p:cNvPr id="207876" name="Slide Number Placeholder 6"/>
          <p:cNvSpPr>
            <a:spLocks noGrp="1"/>
          </p:cNvSpPr>
          <p:nvPr>
            <p:ph type="sldNum" sz="quarter" idx="12"/>
          </p:nvPr>
        </p:nvSpPr>
        <p:spPr>
          <a:noFill/>
        </p:spPr>
        <p:txBody>
          <a:bodyPr/>
          <a:lstStyle/>
          <a:p>
            <a:fld id="{9D7C33C5-BC44-430C-A7DB-8ACFDA4A87AF}" type="slidenum">
              <a:rPr lang="en-US" smtClean="0"/>
              <a:pPr/>
              <a:t>178</a:t>
            </a:fld>
            <a:endParaRPr lang="en-US" smtClean="0"/>
          </a:p>
        </p:txBody>
      </p:sp>
      <p:sp>
        <p:nvSpPr>
          <p:cNvPr id="207877" name="Rectangle 2"/>
          <p:cNvSpPr>
            <a:spLocks noGrp="1" noChangeArrowheads="1"/>
          </p:cNvSpPr>
          <p:nvPr>
            <p:ph type="title"/>
          </p:nvPr>
        </p:nvSpPr>
        <p:spPr>
          <a:xfrm>
            <a:off x="609600" y="609600"/>
            <a:ext cx="7848600" cy="609600"/>
          </a:xfrm>
          <a:ln>
            <a:solidFill>
              <a:schemeClr val="accent2"/>
            </a:solidFill>
          </a:ln>
        </p:spPr>
        <p:txBody>
          <a:bodyPr/>
          <a:lstStyle/>
          <a:p>
            <a:pPr eaLnBrk="1" hangingPunct="1"/>
            <a:r>
              <a:rPr lang="en-US" sz="3200" smtClean="0"/>
              <a:t>Using Explore to Generate Plots</a:t>
            </a:r>
          </a:p>
        </p:txBody>
      </p:sp>
      <p:sp>
        <p:nvSpPr>
          <p:cNvPr id="207878" name="Rectangle 3"/>
          <p:cNvSpPr>
            <a:spLocks noGrp="1" noChangeArrowheads="1"/>
          </p:cNvSpPr>
          <p:nvPr>
            <p:ph type="body" sz="half" idx="1"/>
          </p:nvPr>
        </p:nvSpPr>
        <p:spPr>
          <a:xfrm>
            <a:off x="609600" y="1371600"/>
            <a:ext cx="8001000" cy="4495800"/>
          </a:xfrm>
        </p:spPr>
        <p:txBody>
          <a:bodyPr/>
          <a:lstStyle/>
          <a:p>
            <a:pPr marL="347663" indent="-347663" eaLnBrk="1" hangingPunct="1"/>
            <a:r>
              <a:rPr lang="en-US" sz="2400" smtClean="0"/>
              <a:t>Refer to the data set </a:t>
            </a:r>
            <a:r>
              <a:rPr lang="en-US" sz="2400" b="1" i="1" smtClean="0"/>
              <a:t>Insurance Claim</a:t>
            </a:r>
            <a:r>
              <a:rPr lang="en-US" sz="2400" smtClean="0"/>
              <a:t> which contains information on the amount of claim made by medical insurance policy holders of an insurance company in 2004.  Also included are the personal information of the policy holders (gender and age).</a:t>
            </a:r>
          </a:p>
          <a:p>
            <a:pPr marL="347663" indent="-347663" eaLnBrk="1" hangingPunct="1"/>
            <a:r>
              <a:rPr lang="en-US" sz="2400" smtClean="0"/>
              <a:t>Generate  all the four plots to present  the distribution of the amount of claim (Amount) as follows:</a:t>
            </a:r>
          </a:p>
          <a:p>
            <a:pPr marL="347663" indent="-347663" eaLnBrk="1" hangingPunct="1">
              <a:buFontTx/>
              <a:buNone/>
            </a:pPr>
            <a:r>
              <a:rPr lang="en-US" sz="2400" smtClean="0"/>
              <a:t>  		  </a:t>
            </a:r>
            <a:r>
              <a:rPr lang="en-US" sz="2400" b="1" i="1" smtClean="0"/>
              <a:t>Analyze&gt;&gt;&gt;Descriptive Statistics&gt;&gt;&gt;Explore…</a:t>
            </a:r>
          </a:p>
          <a:p>
            <a:pPr marL="347663" indent="-347663" eaLnBrk="1" hangingPunct="1"/>
            <a:r>
              <a:rPr lang="en-US" sz="2400" smtClean="0"/>
              <a:t>Is there any indication of departure from the normal distribution?  See the next seven slides.</a:t>
            </a:r>
          </a:p>
          <a:p>
            <a:pPr marL="347663" indent="-347663" eaLnBrk="1" hangingPunct="1"/>
            <a:endParaRPr lang="en-US" sz="2400" smtClean="0"/>
          </a:p>
          <a:p>
            <a:pPr marL="347663" indent="-347663" eaLnBrk="1" hangingPunct="1"/>
            <a:endParaRPr lang="en-US" sz="2400" smtClean="0"/>
          </a:p>
        </p:txBody>
      </p:sp>
      <p:sp>
        <p:nvSpPr>
          <p:cNvPr id="207879" name="Text Box 4"/>
          <p:cNvSpPr txBox="1">
            <a:spLocks noChangeArrowheads="1"/>
          </p:cNvSpPr>
          <p:nvPr/>
        </p:nvSpPr>
        <p:spPr bwMode="auto">
          <a:xfrm>
            <a:off x="3810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Tree>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Date Placeholder 4"/>
          <p:cNvSpPr>
            <a:spLocks noGrp="1"/>
          </p:cNvSpPr>
          <p:nvPr>
            <p:ph type="dt" sz="quarter" idx="10"/>
          </p:nvPr>
        </p:nvSpPr>
        <p:spPr>
          <a:noFill/>
        </p:spPr>
        <p:txBody>
          <a:bodyPr/>
          <a:lstStyle/>
          <a:p>
            <a:r>
              <a:rPr lang="en-US"/>
              <a:t>2011</a:t>
            </a:r>
          </a:p>
        </p:txBody>
      </p:sp>
      <p:sp>
        <p:nvSpPr>
          <p:cNvPr id="208899" name="Footer Placeholder 5"/>
          <p:cNvSpPr>
            <a:spLocks noGrp="1"/>
          </p:cNvSpPr>
          <p:nvPr>
            <p:ph type="ftr" sz="quarter" idx="11"/>
          </p:nvPr>
        </p:nvSpPr>
        <p:spPr>
          <a:noFill/>
        </p:spPr>
        <p:txBody>
          <a:bodyPr/>
          <a:lstStyle/>
          <a:p>
            <a:r>
              <a:rPr lang="en-US" smtClean="0"/>
              <a:t>Rasimah Aripin</a:t>
            </a:r>
          </a:p>
        </p:txBody>
      </p:sp>
      <p:sp>
        <p:nvSpPr>
          <p:cNvPr id="208900" name="Slide Number Placeholder 6"/>
          <p:cNvSpPr>
            <a:spLocks noGrp="1"/>
          </p:cNvSpPr>
          <p:nvPr>
            <p:ph type="sldNum" sz="quarter" idx="12"/>
          </p:nvPr>
        </p:nvSpPr>
        <p:spPr>
          <a:noFill/>
        </p:spPr>
        <p:txBody>
          <a:bodyPr/>
          <a:lstStyle/>
          <a:p>
            <a:fld id="{D9B3CD4F-729E-4D44-A871-8E23550090CB}" type="slidenum">
              <a:rPr lang="en-US" smtClean="0"/>
              <a:pPr/>
              <a:t>179</a:t>
            </a:fld>
            <a:endParaRPr lang="en-US" smtClean="0"/>
          </a:p>
        </p:txBody>
      </p:sp>
      <p:sp>
        <p:nvSpPr>
          <p:cNvPr id="208901" name="Rectangle 2"/>
          <p:cNvSpPr>
            <a:spLocks noGrp="1" noChangeArrowheads="1"/>
          </p:cNvSpPr>
          <p:nvPr>
            <p:ph type="title"/>
          </p:nvPr>
        </p:nvSpPr>
        <p:spPr>
          <a:xfrm>
            <a:off x="609600" y="609600"/>
            <a:ext cx="7772400" cy="609600"/>
          </a:xfrm>
          <a:ln>
            <a:solidFill>
              <a:schemeClr val="accent2"/>
            </a:solidFill>
          </a:ln>
        </p:spPr>
        <p:txBody>
          <a:bodyPr/>
          <a:lstStyle/>
          <a:p>
            <a:pPr eaLnBrk="1" hangingPunct="1"/>
            <a:r>
              <a:rPr lang="en-US" sz="3200" smtClean="0"/>
              <a:t>Explore: Illustration</a:t>
            </a:r>
          </a:p>
        </p:txBody>
      </p:sp>
      <p:sp>
        <p:nvSpPr>
          <p:cNvPr id="208902" name="Text Box 4"/>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pic>
        <p:nvPicPr>
          <p:cNvPr id="208903" name="Picture 10"/>
          <p:cNvPicPr>
            <a:picLocks noChangeAspect="1" noChangeArrowheads="1"/>
          </p:cNvPicPr>
          <p:nvPr/>
        </p:nvPicPr>
        <p:blipFill>
          <a:blip r:embed="rId3"/>
          <a:srcRect/>
          <a:stretch>
            <a:fillRect/>
          </a:stretch>
        </p:blipFill>
        <p:spPr bwMode="auto">
          <a:xfrm>
            <a:off x="990600" y="1447800"/>
            <a:ext cx="7010400" cy="4133850"/>
          </a:xfrm>
          <a:prstGeom prst="rect">
            <a:avLst/>
          </a:prstGeom>
          <a:noFill/>
          <a:ln w="9525">
            <a:noFill/>
            <a:miter lim="800000"/>
            <a:headEnd/>
            <a:tailEnd/>
          </a:ln>
        </p:spPr>
      </p:pic>
      <p:sp>
        <p:nvSpPr>
          <p:cNvPr id="208904" name="Text Box 12"/>
          <p:cNvSpPr txBox="1">
            <a:spLocks noChangeArrowheads="1"/>
          </p:cNvSpPr>
          <p:nvPr/>
        </p:nvSpPr>
        <p:spPr bwMode="auto">
          <a:xfrm>
            <a:off x="2209800" y="5638800"/>
            <a:ext cx="2819400" cy="409575"/>
          </a:xfrm>
          <a:prstGeom prst="rect">
            <a:avLst/>
          </a:prstGeom>
          <a:noFill/>
          <a:ln w="12700">
            <a:solidFill>
              <a:schemeClr val="tx1"/>
            </a:solidFill>
            <a:miter lim="800000"/>
            <a:headEnd/>
            <a:tailEnd/>
          </a:ln>
        </p:spPr>
        <p:txBody>
          <a:bodyPr>
            <a:spAutoFit/>
          </a:bodyPr>
          <a:lstStyle/>
          <a:p>
            <a:pPr>
              <a:spcBef>
                <a:spcPct val="50000"/>
              </a:spcBef>
            </a:pPr>
            <a:r>
              <a:rPr lang="en-US" sz="2000" b="0" i="0"/>
              <a:t>Select Plots, and OK</a:t>
            </a:r>
          </a:p>
        </p:txBody>
      </p:sp>
      <p:sp>
        <p:nvSpPr>
          <p:cNvPr id="208905" name="Line 13"/>
          <p:cNvSpPr>
            <a:spLocks noChangeShapeType="1"/>
          </p:cNvSpPr>
          <p:nvPr/>
        </p:nvSpPr>
        <p:spPr bwMode="auto">
          <a:xfrm flipH="1" flipV="1">
            <a:off x="2971800" y="5105400"/>
            <a:ext cx="304800" cy="533400"/>
          </a:xfrm>
          <a:prstGeom prst="line">
            <a:avLst/>
          </a:prstGeom>
          <a:noFill/>
          <a:ln w="25400">
            <a:solidFill>
              <a:schemeClr val="tx1"/>
            </a:solidFill>
            <a:round/>
            <a:headEnd/>
            <a:tailEnd type="triangle" w="med" len="med"/>
          </a:ln>
        </p:spPr>
        <p:txBody>
          <a:bodyPr wrap="none"/>
          <a:lstStyle/>
          <a:p>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1"/>
          <p:cNvSpPr>
            <a:spLocks noGrp="1"/>
          </p:cNvSpPr>
          <p:nvPr>
            <p:ph type="dt" sz="quarter" idx="10"/>
          </p:nvPr>
        </p:nvSpPr>
        <p:spPr>
          <a:noFill/>
        </p:spPr>
        <p:txBody>
          <a:bodyPr/>
          <a:lstStyle/>
          <a:p>
            <a:r>
              <a:rPr lang="en-US"/>
              <a:t>2011</a:t>
            </a:r>
          </a:p>
        </p:txBody>
      </p:sp>
      <p:sp>
        <p:nvSpPr>
          <p:cNvPr id="48131" name="Footer Placeholder 2"/>
          <p:cNvSpPr>
            <a:spLocks noGrp="1"/>
          </p:cNvSpPr>
          <p:nvPr>
            <p:ph type="ftr" sz="quarter" idx="11"/>
          </p:nvPr>
        </p:nvSpPr>
        <p:spPr>
          <a:noFill/>
        </p:spPr>
        <p:txBody>
          <a:bodyPr/>
          <a:lstStyle/>
          <a:p>
            <a:r>
              <a:rPr lang="en-US" smtClean="0"/>
              <a:t>Rasimah Aripin</a:t>
            </a:r>
          </a:p>
        </p:txBody>
      </p:sp>
      <p:sp>
        <p:nvSpPr>
          <p:cNvPr id="48132" name="Slide Number Placeholder 3"/>
          <p:cNvSpPr>
            <a:spLocks noGrp="1"/>
          </p:cNvSpPr>
          <p:nvPr>
            <p:ph type="sldNum" sz="quarter" idx="12"/>
          </p:nvPr>
        </p:nvSpPr>
        <p:spPr>
          <a:noFill/>
        </p:spPr>
        <p:txBody>
          <a:bodyPr/>
          <a:lstStyle/>
          <a:p>
            <a:fld id="{32814E2C-CC1C-4B53-BD53-32F1291F921B}" type="slidenum">
              <a:rPr lang="en-US" smtClean="0"/>
              <a:pPr/>
              <a:t>18</a:t>
            </a:fld>
            <a:endParaRPr lang="en-US" smtClean="0"/>
          </a:p>
        </p:txBody>
      </p:sp>
      <p:sp>
        <p:nvSpPr>
          <p:cNvPr id="48133" name="Rectangle 3"/>
          <p:cNvSpPr>
            <a:spLocks noChangeArrowheads="1"/>
          </p:cNvSpPr>
          <p:nvPr/>
        </p:nvSpPr>
        <p:spPr bwMode="auto">
          <a:xfrm>
            <a:off x="533400" y="457200"/>
            <a:ext cx="8001000" cy="685800"/>
          </a:xfrm>
          <a:prstGeom prst="rect">
            <a:avLst/>
          </a:prstGeom>
          <a:noFill/>
          <a:ln w="9525">
            <a:solidFill>
              <a:schemeClr val="accent2"/>
            </a:solidFill>
            <a:miter lim="800000"/>
            <a:headEnd/>
            <a:tailEnd/>
          </a:ln>
        </p:spPr>
        <p:txBody>
          <a:bodyPr anchor="ctr"/>
          <a:lstStyle/>
          <a:p>
            <a:pPr algn="ctr"/>
            <a:r>
              <a:rPr lang="en-US" sz="3200" b="0">
                <a:solidFill>
                  <a:schemeClr val="tx2"/>
                </a:solidFill>
              </a:rPr>
              <a:t>Smoking Habit</a:t>
            </a:r>
            <a:r>
              <a:rPr lang="en-US" sz="3200" b="0" i="0">
                <a:solidFill>
                  <a:schemeClr val="tx2"/>
                </a:solidFill>
              </a:rPr>
              <a:t> Data Set</a:t>
            </a:r>
            <a:r>
              <a:rPr lang="en-US" sz="4400" b="0" i="0">
                <a:solidFill>
                  <a:schemeClr val="tx2"/>
                </a:solidFill>
              </a:rPr>
              <a:t> </a:t>
            </a:r>
          </a:p>
        </p:txBody>
      </p:sp>
      <p:sp>
        <p:nvSpPr>
          <p:cNvPr id="48134" name="Text Box 1048"/>
          <p:cNvSpPr txBox="1">
            <a:spLocks noChangeArrowheads="1"/>
          </p:cNvSpPr>
          <p:nvPr/>
        </p:nvSpPr>
        <p:spPr bwMode="auto">
          <a:xfrm>
            <a:off x="304800" y="1524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pic>
        <p:nvPicPr>
          <p:cNvPr id="48135" name="Picture 1051"/>
          <p:cNvPicPr>
            <a:picLocks noChangeAspect="1" noChangeArrowheads="1"/>
          </p:cNvPicPr>
          <p:nvPr/>
        </p:nvPicPr>
        <p:blipFill>
          <a:blip r:embed="rId3"/>
          <a:srcRect r="20313" b="36458"/>
          <a:stretch>
            <a:fillRect/>
          </a:stretch>
        </p:blipFill>
        <p:spPr bwMode="auto">
          <a:xfrm>
            <a:off x="609600" y="1295400"/>
            <a:ext cx="8001000" cy="4784725"/>
          </a:xfrm>
          <a:prstGeom prst="rect">
            <a:avLst/>
          </a:prstGeom>
          <a:noFill/>
          <a:ln w="12700">
            <a:solidFill>
              <a:schemeClr val="tx1"/>
            </a:solid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4"/>
          <p:cNvSpPr>
            <a:spLocks noGrp="1"/>
          </p:cNvSpPr>
          <p:nvPr>
            <p:ph type="dt" sz="quarter" idx="10"/>
          </p:nvPr>
        </p:nvSpPr>
        <p:spPr>
          <a:noFill/>
        </p:spPr>
        <p:txBody>
          <a:bodyPr/>
          <a:lstStyle/>
          <a:p>
            <a:r>
              <a:rPr lang="en-US"/>
              <a:t>2011</a:t>
            </a:r>
          </a:p>
        </p:txBody>
      </p:sp>
      <p:sp>
        <p:nvSpPr>
          <p:cNvPr id="209923" name="Footer Placeholder 5"/>
          <p:cNvSpPr>
            <a:spLocks noGrp="1"/>
          </p:cNvSpPr>
          <p:nvPr>
            <p:ph type="ftr" sz="quarter" idx="11"/>
          </p:nvPr>
        </p:nvSpPr>
        <p:spPr>
          <a:noFill/>
        </p:spPr>
        <p:txBody>
          <a:bodyPr/>
          <a:lstStyle/>
          <a:p>
            <a:r>
              <a:rPr lang="en-US" smtClean="0"/>
              <a:t>Rasimah Aripin</a:t>
            </a:r>
          </a:p>
        </p:txBody>
      </p:sp>
      <p:sp>
        <p:nvSpPr>
          <p:cNvPr id="209924" name="Slide Number Placeholder 6"/>
          <p:cNvSpPr>
            <a:spLocks noGrp="1"/>
          </p:cNvSpPr>
          <p:nvPr>
            <p:ph type="sldNum" sz="quarter" idx="12"/>
          </p:nvPr>
        </p:nvSpPr>
        <p:spPr>
          <a:noFill/>
        </p:spPr>
        <p:txBody>
          <a:bodyPr/>
          <a:lstStyle/>
          <a:p>
            <a:fld id="{BA52C947-2E76-4B71-BA49-DD7D9F22EC8A}" type="slidenum">
              <a:rPr lang="en-US" smtClean="0"/>
              <a:pPr/>
              <a:t>180</a:t>
            </a:fld>
            <a:endParaRPr lang="en-US" smtClean="0"/>
          </a:p>
        </p:txBody>
      </p:sp>
      <p:sp>
        <p:nvSpPr>
          <p:cNvPr id="209925" name="Rectangle 2"/>
          <p:cNvSpPr>
            <a:spLocks noGrp="1" noChangeArrowheads="1"/>
          </p:cNvSpPr>
          <p:nvPr>
            <p:ph type="title"/>
          </p:nvPr>
        </p:nvSpPr>
        <p:spPr>
          <a:xfrm>
            <a:off x="609600" y="609600"/>
            <a:ext cx="7772400" cy="609600"/>
          </a:xfrm>
          <a:ln>
            <a:solidFill>
              <a:schemeClr val="accent2"/>
            </a:solidFill>
          </a:ln>
        </p:spPr>
        <p:txBody>
          <a:bodyPr/>
          <a:lstStyle/>
          <a:p>
            <a:pPr eaLnBrk="1" hangingPunct="1"/>
            <a:r>
              <a:rPr lang="en-US" sz="3200" smtClean="0"/>
              <a:t>Explore: Illustration</a:t>
            </a:r>
          </a:p>
        </p:txBody>
      </p:sp>
      <p:sp>
        <p:nvSpPr>
          <p:cNvPr id="209926" name="Text Box 3"/>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
        <p:nvSpPr>
          <p:cNvPr id="209927" name="Oval 4"/>
          <p:cNvSpPr>
            <a:spLocks noChangeArrowheads="1"/>
          </p:cNvSpPr>
          <p:nvPr/>
        </p:nvSpPr>
        <p:spPr bwMode="auto">
          <a:xfrm>
            <a:off x="3200400" y="2057400"/>
            <a:ext cx="2590800" cy="1143000"/>
          </a:xfrm>
          <a:prstGeom prst="ellipse">
            <a:avLst/>
          </a:prstGeom>
          <a:noFill/>
          <a:ln w="19050">
            <a:solidFill>
              <a:schemeClr val="tx1"/>
            </a:solidFill>
            <a:round/>
            <a:headEnd/>
            <a:tailEnd/>
          </a:ln>
        </p:spPr>
        <p:txBody>
          <a:bodyPr wrap="none" anchor="ctr"/>
          <a:lstStyle/>
          <a:p>
            <a:endParaRPr lang="en-US"/>
          </a:p>
        </p:txBody>
      </p:sp>
      <p:grpSp>
        <p:nvGrpSpPr>
          <p:cNvPr id="209928" name="Group 12"/>
          <p:cNvGrpSpPr>
            <a:grpSpLocks/>
          </p:cNvGrpSpPr>
          <p:nvPr/>
        </p:nvGrpSpPr>
        <p:grpSpPr bwMode="auto">
          <a:xfrm>
            <a:off x="685800" y="1295400"/>
            <a:ext cx="7696200" cy="4568825"/>
            <a:chOff x="432" y="816"/>
            <a:chExt cx="4848" cy="2878"/>
          </a:xfrm>
        </p:grpSpPr>
        <p:pic>
          <p:nvPicPr>
            <p:cNvPr id="209929" name="Picture 6"/>
            <p:cNvPicPr>
              <a:picLocks noChangeAspect="1" noChangeArrowheads="1"/>
            </p:cNvPicPr>
            <p:nvPr/>
          </p:nvPicPr>
          <p:blipFill>
            <a:blip r:embed="rId3"/>
            <a:srcRect/>
            <a:stretch>
              <a:fillRect/>
            </a:stretch>
          </p:blipFill>
          <p:spPr bwMode="auto">
            <a:xfrm>
              <a:off x="432" y="816"/>
              <a:ext cx="3792" cy="2878"/>
            </a:xfrm>
            <a:prstGeom prst="rect">
              <a:avLst/>
            </a:prstGeom>
            <a:noFill/>
            <a:ln w="9525">
              <a:noFill/>
              <a:miter lim="800000"/>
              <a:headEnd/>
              <a:tailEnd/>
            </a:ln>
          </p:spPr>
        </p:pic>
        <p:sp>
          <p:nvSpPr>
            <p:cNvPr id="209930" name="Text Box 7"/>
            <p:cNvSpPr txBox="1">
              <a:spLocks noChangeArrowheads="1"/>
            </p:cNvSpPr>
            <p:nvPr/>
          </p:nvSpPr>
          <p:spPr bwMode="auto">
            <a:xfrm>
              <a:off x="3936" y="2304"/>
              <a:ext cx="1344" cy="526"/>
            </a:xfrm>
            <a:prstGeom prst="rect">
              <a:avLst/>
            </a:prstGeom>
            <a:solidFill>
              <a:schemeClr val="bg1"/>
            </a:solidFill>
            <a:ln w="12700">
              <a:solidFill>
                <a:schemeClr val="tx1"/>
              </a:solidFill>
              <a:miter lim="800000"/>
              <a:headEnd/>
              <a:tailEnd/>
            </a:ln>
          </p:spPr>
          <p:txBody>
            <a:bodyPr>
              <a:spAutoFit/>
            </a:bodyPr>
            <a:lstStyle/>
            <a:p>
              <a:pPr algn="ctr">
                <a:spcBef>
                  <a:spcPct val="50000"/>
                </a:spcBef>
              </a:pPr>
              <a:r>
                <a:rPr lang="en-US" b="0" i="0"/>
                <a:t>Select the respective plots</a:t>
              </a:r>
            </a:p>
          </p:txBody>
        </p:sp>
        <p:sp>
          <p:nvSpPr>
            <p:cNvPr id="209931" name="Line 8"/>
            <p:cNvSpPr>
              <a:spLocks noChangeShapeType="1"/>
            </p:cNvSpPr>
            <p:nvPr/>
          </p:nvSpPr>
          <p:spPr bwMode="auto">
            <a:xfrm flipH="1" flipV="1">
              <a:off x="1680" y="1584"/>
              <a:ext cx="2256" cy="864"/>
            </a:xfrm>
            <a:prstGeom prst="line">
              <a:avLst/>
            </a:prstGeom>
            <a:noFill/>
            <a:ln w="9525">
              <a:solidFill>
                <a:schemeClr val="tx1"/>
              </a:solidFill>
              <a:round/>
              <a:headEnd/>
              <a:tailEnd type="triangle" w="med" len="med"/>
            </a:ln>
          </p:spPr>
          <p:txBody>
            <a:bodyPr wrap="none"/>
            <a:lstStyle/>
            <a:p>
              <a:endParaRPr lang="en-US"/>
            </a:p>
          </p:txBody>
        </p:sp>
        <p:sp>
          <p:nvSpPr>
            <p:cNvPr id="209932" name="Line 9"/>
            <p:cNvSpPr>
              <a:spLocks noChangeShapeType="1"/>
            </p:cNvSpPr>
            <p:nvPr/>
          </p:nvSpPr>
          <p:spPr bwMode="auto">
            <a:xfrm flipH="1" flipV="1">
              <a:off x="2640" y="1776"/>
              <a:ext cx="1344" cy="672"/>
            </a:xfrm>
            <a:prstGeom prst="line">
              <a:avLst/>
            </a:prstGeom>
            <a:noFill/>
            <a:ln w="9525">
              <a:solidFill>
                <a:schemeClr val="tx1"/>
              </a:solidFill>
              <a:round/>
              <a:headEnd/>
              <a:tailEnd type="triangle" w="med" len="med"/>
            </a:ln>
          </p:spPr>
          <p:txBody>
            <a:bodyPr wrap="none"/>
            <a:lstStyle/>
            <a:p>
              <a:endParaRPr lang="en-US"/>
            </a:p>
          </p:txBody>
        </p:sp>
        <p:sp>
          <p:nvSpPr>
            <p:cNvPr id="209933" name="Line 10"/>
            <p:cNvSpPr>
              <a:spLocks noChangeShapeType="1"/>
            </p:cNvSpPr>
            <p:nvPr/>
          </p:nvSpPr>
          <p:spPr bwMode="auto">
            <a:xfrm flipH="1" flipV="1">
              <a:off x="2928" y="1584"/>
              <a:ext cx="1008" cy="816"/>
            </a:xfrm>
            <a:prstGeom prst="line">
              <a:avLst/>
            </a:prstGeom>
            <a:noFill/>
            <a:ln w="9525">
              <a:solidFill>
                <a:schemeClr val="tx1"/>
              </a:solidFill>
              <a:round/>
              <a:headEnd/>
              <a:tailEnd type="triangle" w="med" len="med"/>
            </a:ln>
          </p:spPr>
          <p:txBody>
            <a:bodyPr wrap="none"/>
            <a:lstStyle/>
            <a:p>
              <a:endParaRPr lang="en-US"/>
            </a:p>
          </p:txBody>
        </p:sp>
        <p:sp>
          <p:nvSpPr>
            <p:cNvPr id="209934" name="Line 11"/>
            <p:cNvSpPr>
              <a:spLocks noChangeShapeType="1"/>
            </p:cNvSpPr>
            <p:nvPr/>
          </p:nvSpPr>
          <p:spPr bwMode="auto">
            <a:xfrm flipH="1" flipV="1">
              <a:off x="2064" y="2304"/>
              <a:ext cx="1872" cy="144"/>
            </a:xfrm>
            <a:prstGeom prst="line">
              <a:avLst/>
            </a:prstGeom>
            <a:noFill/>
            <a:ln w="9525">
              <a:solidFill>
                <a:schemeClr val="tx1"/>
              </a:solidFill>
              <a:round/>
              <a:headEnd/>
              <a:tailEnd type="triangle" w="med" len="med"/>
            </a:ln>
          </p:spPr>
          <p:txBody>
            <a:bodyPr wrap="none"/>
            <a:lstStyle/>
            <a:p>
              <a:endParaRPr lang="en-US"/>
            </a:p>
          </p:txBody>
        </p:sp>
      </p:gr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Date Placeholder 4"/>
          <p:cNvSpPr>
            <a:spLocks noGrp="1"/>
          </p:cNvSpPr>
          <p:nvPr>
            <p:ph type="dt" sz="quarter" idx="10"/>
          </p:nvPr>
        </p:nvSpPr>
        <p:spPr>
          <a:noFill/>
        </p:spPr>
        <p:txBody>
          <a:bodyPr/>
          <a:lstStyle/>
          <a:p>
            <a:r>
              <a:rPr lang="en-US"/>
              <a:t>2011</a:t>
            </a:r>
          </a:p>
        </p:txBody>
      </p:sp>
      <p:sp>
        <p:nvSpPr>
          <p:cNvPr id="210947" name="Footer Placeholder 5"/>
          <p:cNvSpPr>
            <a:spLocks noGrp="1"/>
          </p:cNvSpPr>
          <p:nvPr>
            <p:ph type="ftr" sz="quarter" idx="11"/>
          </p:nvPr>
        </p:nvSpPr>
        <p:spPr>
          <a:noFill/>
        </p:spPr>
        <p:txBody>
          <a:bodyPr/>
          <a:lstStyle/>
          <a:p>
            <a:r>
              <a:rPr lang="en-US" smtClean="0"/>
              <a:t>Rasimah Aripin</a:t>
            </a:r>
          </a:p>
        </p:txBody>
      </p:sp>
      <p:sp>
        <p:nvSpPr>
          <p:cNvPr id="210948" name="Slide Number Placeholder 6"/>
          <p:cNvSpPr>
            <a:spLocks noGrp="1"/>
          </p:cNvSpPr>
          <p:nvPr>
            <p:ph type="sldNum" sz="quarter" idx="12"/>
          </p:nvPr>
        </p:nvSpPr>
        <p:spPr>
          <a:noFill/>
        </p:spPr>
        <p:txBody>
          <a:bodyPr/>
          <a:lstStyle/>
          <a:p>
            <a:fld id="{D220399E-9225-4699-912A-2F42F2B3E757}" type="slidenum">
              <a:rPr lang="en-US" smtClean="0"/>
              <a:pPr/>
              <a:t>181</a:t>
            </a:fld>
            <a:endParaRPr lang="en-US" smtClean="0"/>
          </a:p>
        </p:txBody>
      </p:sp>
      <p:sp>
        <p:nvSpPr>
          <p:cNvPr id="210949" name="Rectangle 2"/>
          <p:cNvSpPr>
            <a:spLocks noGrp="1" noChangeArrowheads="1"/>
          </p:cNvSpPr>
          <p:nvPr>
            <p:ph type="title"/>
          </p:nvPr>
        </p:nvSpPr>
        <p:spPr>
          <a:xfrm>
            <a:off x="609600" y="609600"/>
            <a:ext cx="7772400" cy="457200"/>
          </a:xfrm>
          <a:ln>
            <a:solidFill>
              <a:schemeClr val="accent2"/>
            </a:solidFill>
          </a:ln>
        </p:spPr>
        <p:txBody>
          <a:bodyPr/>
          <a:lstStyle/>
          <a:p>
            <a:pPr eaLnBrk="1" hangingPunct="1"/>
            <a:r>
              <a:rPr lang="en-US" sz="2800" smtClean="0"/>
              <a:t>Explore Output: Histogram</a:t>
            </a:r>
          </a:p>
        </p:txBody>
      </p:sp>
      <p:sp>
        <p:nvSpPr>
          <p:cNvPr id="210950" name="Text Box 3"/>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pic>
        <p:nvPicPr>
          <p:cNvPr id="210951" name="Picture 9"/>
          <p:cNvPicPr>
            <a:picLocks noChangeAspect="1" noChangeArrowheads="1"/>
          </p:cNvPicPr>
          <p:nvPr/>
        </p:nvPicPr>
        <p:blipFill>
          <a:blip r:embed="rId3"/>
          <a:srcRect/>
          <a:stretch>
            <a:fillRect/>
          </a:stretch>
        </p:blipFill>
        <p:spPr bwMode="auto">
          <a:xfrm>
            <a:off x="1371600" y="1219200"/>
            <a:ext cx="6324600" cy="5059363"/>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Date Placeholder 4"/>
          <p:cNvSpPr>
            <a:spLocks noGrp="1"/>
          </p:cNvSpPr>
          <p:nvPr>
            <p:ph type="dt" sz="quarter" idx="10"/>
          </p:nvPr>
        </p:nvSpPr>
        <p:spPr>
          <a:noFill/>
        </p:spPr>
        <p:txBody>
          <a:bodyPr/>
          <a:lstStyle/>
          <a:p>
            <a:r>
              <a:rPr lang="en-US"/>
              <a:t>2011</a:t>
            </a:r>
          </a:p>
        </p:txBody>
      </p:sp>
      <p:sp>
        <p:nvSpPr>
          <p:cNvPr id="211971" name="Footer Placeholder 5"/>
          <p:cNvSpPr>
            <a:spLocks noGrp="1"/>
          </p:cNvSpPr>
          <p:nvPr>
            <p:ph type="ftr" sz="quarter" idx="11"/>
          </p:nvPr>
        </p:nvSpPr>
        <p:spPr>
          <a:noFill/>
        </p:spPr>
        <p:txBody>
          <a:bodyPr/>
          <a:lstStyle/>
          <a:p>
            <a:r>
              <a:rPr lang="en-US" smtClean="0"/>
              <a:t>Rasimah Aripin</a:t>
            </a:r>
          </a:p>
        </p:txBody>
      </p:sp>
      <p:sp>
        <p:nvSpPr>
          <p:cNvPr id="211972" name="Slide Number Placeholder 6"/>
          <p:cNvSpPr>
            <a:spLocks noGrp="1"/>
          </p:cNvSpPr>
          <p:nvPr>
            <p:ph type="sldNum" sz="quarter" idx="12"/>
          </p:nvPr>
        </p:nvSpPr>
        <p:spPr>
          <a:noFill/>
        </p:spPr>
        <p:txBody>
          <a:bodyPr/>
          <a:lstStyle/>
          <a:p>
            <a:fld id="{5FD6D86D-149F-4BE4-9FA5-3B3583382F2F}" type="slidenum">
              <a:rPr lang="en-US" smtClean="0"/>
              <a:pPr/>
              <a:t>182</a:t>
            </a:fld>
            <a:endParaRPr lang="en-US" smtClean="0"/>
          </a:p>
        </p:txBody>
      </p:sp>
      <p:sp>
        <p:nvSpPr>
          <p:cNvPr id="211973" name="Rectangle 2"/>
          <p:cNvSpPr>
            <a:spLocks noGrp="1" noChangeArrowheads="1"/>
          </p:cNvSpPr>
          <p:nvPr>
            <p:ph type="title"/>
          </p:nvPr>
        </p:nvSpPr>
        <p:spPr>
          <a:xfrm>
            <a:off x="685800" y="609600"/>
            <a:ext cx="7772400" cy="914400"/>
          </a:xfrm>
          <a:ln>
            <a:solidFill>
              <a:schemeClr val="accent2"/>
            </a:solidFill>
          </a:ln>
        </p:spPr>
        <p:txBody>
          <a:bodyPr/>
          <a:lstStyle/>
          <a:p>
            <a:pPr eaLnBrk="1" hangingPunct="1"/>
            <a:r>
              <a:rPr lang="en-US" sz="2800" b="1" smtClean="0"/>
              <a:t>Explore Output: Stem-and-Leaf Plot</a:t>
            </a:r>
          </a:p>
        </p:txBody>
      </p:sp>
      <p:sp>
        <p:nvSpPr>
          <p:cNvPr id="211974" name="Rectangle 19"/>
          <p:cNvSpPr>
            <a:spLocks noGrp="1" noChangeArrowheads="1"/>
          </p:cNvSpPr>
          <p:nvPr>
            <p:ph sz="half" idx="1"/>
          </p:nvPr>
        </p:nvSpPr>
        <p:spPr>
          <a:xfrm>
            <a:off x="304800" y="2286000"/>
            <a:ext cx="5410200" cy="3733800"/>
          </a:xfrm>
          <a:ln>
            <a:solidFill>
              <a:schemeClr val="tx1"/>
            </a:solidFill>
          </a:ln>
        </p:spPr>
        <p:txBody>
          <a:bodyPr/>
          <a:lstStyle/>
          <a:p>
            <a:pPr eaLnBrk="1" hangingPunct="1">
              <a:buFontTx/>
              <a:buNone/>
            </a:pPr>
            <a:r>
              <a:rPr lang="en-US" sz="1200" smtClean="0">
                <a:latin typeface="Courier New" pitchFamily="49" charset="0"/>
              </a:rPr>
              <a:t>Amount of claim in RM Stem-and-Leaf Plot</a:t>
            </a:r>
          </a:p>
          <a:p>
            <a:pPr eaLnBrk="1" hangingPunct="1">
              <a:buFontTx/>
              <a:buNone/>
            </a:pPr>
            <a:r>
              <a:rPr lang="en-US" sz="1200" smtClean="0">
                <a:latin typeface="Courier New" pitchFamily="49" charset="0"/>
              </a:rPr>
              <a:t> Frequency    Stem &amp;  Leaf</a:t>
            </a:r>
          </a:p>
          <a:p>
            <a:pPr eaLnBrk="1" hangingPunct="1">
              <a:buFontTx/>
              <a:buNone/>
            </a:pPr>
            <a:r>
              <a:rPr lang="en-US" sz="1200" smtClean="0">
                <a:latin typeface="Courier New" pitchFamily="49" charset="0"/>
              </a:rPr>
              <a:t>     1.00        5 .  7</a:t>
            </a:r>
          </a:p>
          <a:p>
            <a:pPr eaLnBrk="1" hangingPunct="1">
              <a:buFontTx/>
              <a:buNone/>
            </a:pPr>
            <a:r>
              <a:rPr lang="en-US" sz="1200" smtClean="0">
                <a:latin typeface="Courier New" pitchFamily="49" charset="0"/>
              </a:rPr>
              <a:t>     2.00        6 .  24</a:t>
            </a:r>
          </a:p>
          <a:p>
            <a:pPr eaLnBrk="1" hangingPunct="1">
              <a:buFontTx/>
              <a:buNone/>
            </a:pPr>
            <a:r>
              <a:rPr lang="en-US" sz="1200" smtClean="0">
                <a:latin typeface="Courier New" pitchFamily="49" charset="0"/>
              </a:rPr>
              <a:t>    19.00        6 .  5555666777888889999</a:t>
            </a:r>
          </a:p>
          <a:p>
            <a:pPr eaLnBrk="1" hangingPunct="1">
              <a:buFontTx/>
              <a:buNone/>
            </a:pPr>
            <a:r>
              <a:rPr lang="en-US" sz="1200" smtClean="0">
                <a:latin typeface="Courier New" pitchFamily="49" charset="0"/>
              </a:rPr>
              <a:t>    25.00        7 .  0000111112222233333444444</a:t>
            </a:r>
          </a:p>
          <a:p>
            <a:pPr eaLnBrk="1" hangingPunct="1">
              <a:buFontTx/>
              <a:buNone/>
            </a:pPr>
            <a:r>
              <a:rPr lang="en-US" sz="1200" smtClean="0">
                <a:latin typeface="Courier New" pitchFamily="49" charset="0"/>
              </a:rPr>
              <a:t>    22.00        7 .  5555566667777788888999</a:t>
            </a:r>
          </a:p>
          <a:p>
            <a:pPr eaLnBrk="1" hangingPunct="1">
              <a:buFontTx/>
              <a:buNone/>
            </a:pPr>
            <a:r>
              <a:rPr lang="en-US" sz="1200" smtClean="0">
                <a:latin typeface="Courier New" pitchFamily="49" charset="0"/>
              </a:rPr>
              <a:t>    27.00        8 .  000000011112222223333334444</a:t>
            </a:r>
          </a:p>
          <a:p>
            <a:pPr eaLnBrk="1" hangingPunct="1">
              <a:buFontTx/>
              <a:buNone/>
            </a:pPr>
            <a:r>
              <a:rPr lang="en-US" sz="1200" smtClean="0">
                <a:latin typeface="Courier New" pitchFamily="49" charset="0"/>
              </a:rPr>
              <a:t>    34.00        8 .  5555555666666666777777788888999999</a:t>
            </a:r>
          </a:p>
          <a:p>
            <a:pPr eaLnBrk="1" hangingPunct="1">
              <a:buFontTx/>
              <a:buNone/>
            </a:pPr>
            <a:r>
              <a:rPr lang="en-US" sz="1200" smtClean="0">
                <a:latin typeface="Courier New" pitchFamily="49" charset="0"/>
              </a:rPr>
              <a:t>    21.00        9 .  000111112233344444444</a:t>
            </a:r>
          </a:p>
          <a:p>
            <a:pPr eaLnBrk="1" hangingPunct="1">
              <a:buFontTx/>
              <a:buNone/>
            </a:pPr>
            <a:r>
              <a:rPr lang="en-US" sz="1200" smtClean="0">
                <a:latin typeface="Courier New" pitchFamily="49" charset="0"/>
              </a:rPr>
              <a:t>     9.00        9 .  556666678</a:t>
            </a:r>
          </a:p>
          <a:p>
            <a:pPr eaLnBrk="1" hangingPunct="1">
              <a:buFontTx/>
              <a:buNone/>
            </a:pPr>
            <a:r>
              <a:rPr lang="en-US" sz="1200" smtClean="0">
                <a:latin typeface="Courier New" pitchFamily="49" charset="0"/>
              </a:rPr>
              <a:t>     3.00       10 .  013</a:t>
            </a:r>
          </a:p>
          <a:p>
            <a:pPr eaLnBrk="1" hangingPunct="1">
              <a:buFontTx/>
              <a:buNone/>
            </a:pPr>
            <a:r>
              <a:rPr lang="en-US" sz="1200" smtClean="0">
                <a:latin typeface="Courier New" pitchFamily="49" charset="0"/>
              </a:rPr>
              <a:t>     1.00       10 .  5</a:t>
            </a:r>
          </a:p>
          <a:p>
            <a:pPr eaLnBrk="1" hangingPunct="1">
              <a:buFontTx/>
              <a:buNone/>
            </a:pPr>
            <a:r>
              <a:rPr lang="en-US" sz="1200" smtClean="0">
                <a:latin typeface="Courier New" pitchFamily="49" charset="0"/>
              </a:rPr>
              <a:t> Stem width:   1000.00</a:t>
            </a:r>
          </a:p>
          <a:p>
            <a:pPr eaLnBrk="1" hangingPunct="1">
              <a:buFontTx/>
              <a:buNone/>
            </a:pPr>
            <a:r>
              <a:rPr lang="en-US" sz="1200" smtClean="0">
                <a:latin typeface="Courier New" pitchFamily="49" charset="0"/>
              </a:rPr>
              <a:t> Each leaf:       1 case(s)</a:t>
            </a:r>
          </a:p>
        </p:txBody>
      </p:sp>
      <p:sp>
        <p:nvSpPr>
          <p:cNvPr id="211975" name="Text Box 5"/>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
        <p:nvSpPr>
          <p:cNvPr id="211976" name="Text Box 4"/>
          <p:cNvSpPr txBox="1">
            <a:spLocks noChangeArrowheads="1"/>
          </p:cNvSpPr>
          <p:nvPr/>
        </p:nvSpPr>
        <p:spPr bwMode="auto">
          <a:xfrm>
            <a:off x="5791200" y="1600200"/>
            <a:ext cx="3200400" cy="4673600"/>
          </a:xfrm>
          <a:prstGeom prst="rect">
            <a:avLst/>
          </a:prstGeom>
          <a:solidFill>
            <a:schemeClr val="bg1"/>
          </a:solidFill>
          <a:ln w="9525">
            <a:solidFill>
              <a:schemeClr val="tx1"/>
            </a:solidFill>
            <a:miter lim="800000"/>
            <a:headEnd/>
            <a:tailEnd/>
          </a:ln>
        </p:spPr>
        <p:txBody>
          <a:bodyPr>
            <a:spAutoFit/>
          </a:bodyPr>
          <a:lstStyle/>
          <a:p>
            <a:pPr marL="115888" indent="-115888">
              <a:spcBef>
                <a:spcPct val="50000"/>
              </a:spcBef>
              <a:buFontTx/>
              <a:buChar char="•"/>
            </a:pPr>
            <a:r>
              <a:rPr lang="en-US" sz="2000" b="0" i="0"/>
              <a:t>The plot provides not only the frequency of the given range of data values, but also shows the actual value of each observation, hence more informative than a histogram. </a:t>
            </a:r>
          </a:p>
          <a:p>
            <a:pPr marL="115888" indent="-115888">
              <a:spcBef>
                <a:spcPct val="50000"/>
              </a:spcBef>
              <a:buFontTx/>
              <a:buChar char="•"/>
            </a:pPr>
            <a:r>
              <a:rPr lang="en-US" sz="2000" b="0" i="0"/>
              <a:t>It also identifies extreme values/outlier if any</a:t>
            </a:r>
          </a:p>
          <a:p>
            <a:pPr marL="115888" indent="-115888">
              <a:spcBef>
                <a:spcPct val="50000"/>
              </a:spcBef>
              <a:buFontTx/>
              <a:buChar char="•"/>
            </a:pPr>
            <a:r>
              <a:rPr lang="en-US" sz="2000" b="0" i="0"/>
              <a:t>The plot shows that the amount of claim is between RM5,700 (one case) and RM10,500 (one case).   No outliers present</a:t>
            </a:r>
          </a:p>
        </p:txBody>
      </p:sp>
      <p:sp>
        <p:nvSpPr>
          <p:cNvPr id="211977" name="Rectangle 9"/>
          <p:cNvSpPr>
            <a:spLocks noChangeArrowheads="1"/>
          </p:cNvSpPr>
          <p:nvPr/>
        </p:nvSpPr>
        <p:spPr bwMode="auto">
          <a:xfrm>
            <a:off x="2590800" y="2362200"/>
            <a:ext cx="2073275" cy="457200"/>
          </a:xfrm>
          <a:prstGeom prst="rect">
            <a:avLst/>
          </a:prstGeom>
          <a:noFill/>
          <a:ln w="9525">
            <a:noFill/>
            <a:miter lim="800000"/>
            <a:headEnd/>
            <a:tailEnd/>
          </a:ln>
        </p:spPr>
        <p:txBody>
          <a:bodyPr>
            <a:spAutoFit/>
          </a:bodyPr>
          <a:lstStyle/>
          <a:p>
            <a:endParaRPr lang="ms-MY" b="0" i="0"/>
          </a:p>
        </p:txBody>
      </p:sp>
      <p:sp>
        <p:nvSpPr>
          <p:cNvPr id="211978" name="Rectangle 11"/>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ms-MY" b="0" i="0"/>
          </a:p>
        </p:txBody>
      </p:sp>
      <p:sp>
        <p:nvSpPr>
          <p:cNvPr id="211979" name="Rectangle 14"/>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ms-MY" b="0" i="0"/>
          </a:p>
        </p:txBody>
      </p:sp>
    </p:spTree>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Date Placeholder 3"/>
          <p:cNvSpPr>
            <a:spLocks noGrp="1"/>
          </p:cNvSpPr>
          <p:nvPr>
            <p:ph type="dt" sz="quarter" idx="10"/>
          </p:nvPr>
        </p:nvSpPr>
        <p:spPr>
          <a:noFill/>
        </p:spPr>
        <p:txBody>
          <a:bodyPr/>
          <a:lstStyle/>
          <a:p>
            <a:r>
              <a:rPr lang="en-US"/>
              <a:t>2011</a:t>
            </a:r>
          </a:p>
        </p:txBody>
      </p:sp>
      <p:sp>
        <p:nvSpPr>
          <p:cNvPr id="212995" name="Footer Placeholder 4"/>
          <p:cNvSpPr>
            <a:spLocks noGrp="1"/>
          </p:cNvSpPr>
          <p:nvPr>
            <p:ph type="ftr" sz="quarter" idx="11"/>
          </p:nvPr>
        </p:nvSpPr>
        <p:spPr>
          <a:noFill/>
        </p:spPr>
        <p:txBody>
          <a:bodyPr/>
          <a:lstStyle/>
          <a:p>
            <a:r>
              <a:rPr lang="en-US" smtClean="0"/>
              <a:t>Rasimah Aripin</a:t>
            </a:r>
          </a:p>
        </p:txBody>
      </p:sp>
      <p:sp>
        <p:nvSpPr>
          <p:cNvPr id="212996" name="Slide Number Placeholder 5"/>
          <p:cNvSpPr>
            <a:spLocks noGrp="1"/>
          </p:cNvSpPr>
          <p:nvPr>
            <p:ph type="sldNum" sz="quarter" idx="12"/>
          </p:nvPr>
        </p:nvSpPr>
        <p:spPr>
          <a:noFill/>
        </p:spPr>
        <p:txBody>
          <a:bodyPr/>
          <a:lstStyle/>
          <a:p>
            <a:fld id="{7F1CC0EF-EAA2-46F2-AA22-D6608A068906}" type="slidenum">
              <a:rPr lang="en-US" smtClean="0"/>
              <a:pPr/>
              <a:t>183</a:t>
            </a:fld>
            <a:endParaRPr lang="en-US" smtClean="0"/>
          </a:p>
        </p:txBody>
      </p:sp>
      <p:sp>
        <p:nvSpPr>
          <p:cNvPr id="212997" name="Rectangle 2"/>
          <p:cNvSpPr>
            <a:spLocks noGrp="1" noChangeArrowheads="1"/>
          </p:cNvSpPr>
          <p:nvPr>
            <p:ph type="title"/>
          </p:nvPr>
        </p:nvSpPr>
        <p:spPr>
          <a:xfrm>
            <a:off x="762000" y="838200"/>
            <a:ext cx="7772400" cy="457200"/>
          </a:xfrm>
          <a:ln>
            <a:solidFill>
              <a:schemeClr val="accent2"/>
            </a:solidFill>
          </a:ln>
        </p:spPr>
        <p:txBody>
          <a:bodyPr/>
          <a:lstStyle/>
          <a:p>
            <a:pPr eaLnBrk="1" hangingPunct="1"/>
            <a:r>
              <a:rPr lang="en-US" sz="2400" smtClean="0"/>
              <a:t>Explore output: Simple Box Plot</a:t>
            </a:r>
          </a:p>
        </p:txBody>
      </p:sp>
      <p:sp>
        <p:nvSpPr>
          <p:cNvPr id="212998" name="Text Box 3"/>
          <p:cNvSpPr txBox="1">
            <a:spLocks noChangeArrowheads="1"/>
          </p:cNvSpPr>
          <p:nvPr/>
        </p:nvSpPr>
        <p:spPr bwMode="auto">
          <a:xfrm>
            <a:off x="4800600" y="1371600"/>
            <a:ext cx="4114800" cy="4864100"/>
          </a:xfrm>
          <a:prstGeom prst="rect">
            <a:avLst/>
          </a:prstGeom>
          <a:noFill/>
          <a:ln w="9525">
            <a:solidFill>
              <a:schemeClr val="tx1"/>
            </a:solidFill>
            <a:miter lim="800000"/>
            <a:headEnd/>
            <a:tailEnd/>
          </a:ln>
        </p:spPr>
        <p:txBody>
          <a:bodyPr>
            <a:spAutoFit/>
          </a:bodyPr>
          <a:lstStyle/>
          <a:p>
            <a:pPr>
              <a:lnSpc>
                <a:spcPct val="90000"/>
              </a:lnSpc>
              <a:spcBef>
                <a:spcPct val="30000"/>
              </a:spcBef>
              <a:buFontTx/>
              <a:buChar char="•"/>
            </a:pPr>
            <a:r>
              <a:rPr lang="en-US" sz="2000" b="0" i="0"/>
              <a:t>The box-plot (or box and whisker plot) provides the median, first quartile and third quartile, as well the minimum and maximum values. </a:t>
            </a:r>
          </a:p>
          <a:p>
            <a:pPr>
              <a:lnSpc>
                <a:spcPct val="90000"/>
              </a:lnSpc>
              <a:spcBef>
                <a:spcPct val="30000"/>
              </a:spcBef>
              <a:buFontTx/>
              <a:buChar char="•"/>
            </a:pPr>
            <a:r>
              <a:rPr lang="en-US" sz="2000" b="0" i="0"/>
              <a:t>The plot on the left is a simple box plot of the variable Amount of claim (Insurance Claim data)</a:t>
            </a:r>
          </a:p>
          <a:p>
            <a:pPr>
              <a:lnSpc>
                <a:spcPct val="90000"/>
              </a:lnSpc>
              <a:spcBef>
                <a:spcPct val="30000"/>
              </a:spcBef>
              <a:buFontTx/>
              <a:buChar char="•"/>
            </a:pPr>
            <a:r>
              <a:rPr lang="en-US" sz="2000" b="0" i="0"/>
              <a:t>. No extreme value is identified </a:t>
            </a:r>
          </a:p>
          <a:p>
            <a:pPr>
              <a:lnSpc>
                <a:spcPct val="90000"/>
              </a:lnSpc>
              <a:spcBef>
                <a:spcPct val="30000"/>
              </a:spcBef>
              <a:buFontTx/>
              <a:buChar char="•"/>
            </a:pPr>
            <a:r>
              <a:rPr lang="en-US" sz="2000" b="0" i="0"/>
              <a:t>The plot is symmetric which means that it is not different from the normal distribution. However, it must be confirmed with a statistical test.  </a:t>
            </a:r>
          </a:p>
          <a:p>
            <a:pPr>
              <a:lnSpc>
                <a:spcPct val="90000"/>
              </a:lnSpc>
              <a:spcBef>
                <a:spcPct val="30000"/>
              </a:spcBef>
              <a:buFontTx/>
              <a:buChar char="•"/>
            </a:pPr>
            <a:r>
              <a:rPr lang="en-US" sz="2000" b="0" i="0"/>
              <a:t>Comparisons can also be made between one or two categorical variables such as between gender and income level</a:t>
            </a:r>
          </a:p>
        </p:txBody>
      </p:sp>
      <p:sp>
        <p:nvSpPr>
          <p:cNvPr id="212999" name="Text Box 5"/>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pic>
        <p:nvPicPr>
          <p:cNvPr id="213000" name="Picture 13"/>
          <p:cNvPicPr>
            <a:picLocks noChangeAspect="1" noChangeArrowheads="1"/>
          </p:cNvPicPr>
          <p:nvPr>
            <p:ph idx="1"/>
          </p:nvPr>
        </p:nvPicPr>
        <p:blipFill>
          <a:blip r:embed="rId3"/>
          <a:srcRect/>
          <a:stretch>
            <a:fillRect/>
          </a:stretch>
        </p:blipFill>
        <p:spPr>
          <a:xfrm>
            <a:off x="152400" y="1524000"/>
            <a:ext cx="4572000" cy="4572000"/>
          </a:xfrm>
        </p:spPr>
      </p:pic>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Date Placeholder 4"/>
          <p:cNvSpPr>
            <a:spLocks noGrp="1"/>
          </p:cNvSpPr>
          <p:nvPr>
            <p:ph type="dt" sz="quarter" idx="10"/>
          </p:nvPr>
        </p:nvSpPr>
        <p:spPr>
          <a:noFill/>
        </p:spPr>
        <p:txBody>
          <a:bodyPr/>
          <a:lstStyle/>
          <a:p>
            <a:r>
              <a:rPr lang="en-US"/>
              <a:t>2011</a:t>
            </a:r>
          </a:p>
        </p:txBody>
      </p:sp>
      <p:sp>
        <p:nvSpPr>
          <p:cNvPr id="214019" name="Footer Placeholder 5"/>
          <p:cNvSpPr>
            <a:spLocks noGrp="1"/>
          </p:cNvSpPr>
          <p:nvPr>
            <p:ph type="ftr" sz="quarter" idx="11"/>
          </p:nvPr>
        </p:nvSpPr>
        <p:spPr>
          <a:noFill/>
        </p:spPr>
        <p:txBody>
          <a:bodyPr/>
          <a:lstStyle/>
          <a:p>
            <a:r>
              <a:rPr lang="en-US" smtClean="0"/>
              <a:t>Rasimah Aripin</a:t>
            </a:r>
          </a:p>
        </p:txBody>
      </p:sp>
      <p:sp>
        <p:nvSpPr>
          <p:cNvPr id="214020" name="Slide Number Placeholder 6"/>
          <p:cNvSpPr>
            <a:spLocks noGrp="1"/>
          </p:cNvSpPr>
          <p:nvPr>
            <p:ph type="sldNum" sz="quarter" idx="12"/>
          </p:nvPr>
        </p:nvSpPr>
        <p:spPr>
          <a:noFill/>
        </p:spPr>
        <p:txBody>
          <a:bodyPr/>
          <a:lstStyle/>
          <a:p>
            <a:fld id="{A5E3FD6B-0BCE-4BC0-9B13-70DD40741EB5}" type="slidenum">
              <a:rPr lang="en-US" smtClean="0"/>
              <a:pPr/>
              <a:t>184</a:t>
            </a:fld>
            <a:endParaRPr lang="en-US" smtClean="0"/>
          </a:p>
        </p:txBody>
      </p:sp>
      <p:sp>
        <p:nvSpPr>
          <p:cNvPr id="214021" name="Rectangle 2"/>
          <p:cNvSpPr>
            <a:spLocks noGrp="1" noChangeArrowheads="1"/>
          </p:cNvSpPr>
          <p:nvPr>
            <p:ph type="title"/>
          </p:nvPr>
        </p:nvSpPr>
        <p:spPr>
          <a:xfrm>
            <a:off x="533400" y="609600"/>
            <a:ext cx="8001000" cy="609600"/>
          </a:xfrm>
          <a:ln>
            <a:solidFill>
              <a:schemeClr val="accent2"/>
            </a:solidFill>
          </a:ln>
        </p:spPr>
        <p:txBody>
          <a:bodyPr/>
          <a:lstStyle/>
          <a:p>
            <a:pPr eaLnBrk="1" hangingPunct="1"/>
            <a:r>
              <a:rPr lang="en-US" sz="2800" smtClean="0"/>
              <a:t>Explore Output: Normal Probability Plot</a:t>
            </a:r>
          </a:p>
        </p:txBody>
      </p:sp>
      <p:sp>
        <p:nvSpPr>
          <p:cNvPr id="214022" name="Text Box 4"/>
          <p:cNvSpPr txBox="1">
            <a:spLocks noChangeArrowheads="1"/>
          </p:cNvSpPr>
          <p:nvPr/>
        </p:nvSpPr>
        <p:spPr bwMode="auto">
          <a:xfrm>
            <a:off x="5943600" y="1371600"/>
            <a:ext cx="2895600" cy="3706813"/>
          </a:xfrm>
          <a:prstGeom prst="rect">
            <a:avLst/>
          </a:prstGeom>
          <a:noFill/>
          <a:ln w="9525">
            <a:solidFill>
              <a:schemeClr val="tx1"/>
            </a:solidFill>
            <a:miter lim="800000"/>
            <a:headEnd/>
            <a:tailEnd/>
          </a:ln>
        </p:spPr>
        <p:txBody>
          <a:bodyPr>
            <a:spAutoFit/>
          </a:bodyPr>
          <a:lstStyle/>
          <a:p>
            <a:pPr marL="114300" lvl="1">
              <a:lnSpc>
                <a:spcPct val="85000"/>
              </a:lnSpc>
              <a:spcBef>
                <a:spcPct val="20000"/>
              </a:spcBef>
              <a:spcAft>
                <a:spcPct val="20000"/>
              </a:spcAft>
              <a:buClr>
                <a:srgbClr val="0066FF"/>
              </a:buClr>
              <a:buFont typeface="Wingdings" pitchFamily="2" charset="2"/>
              <a:buChar char="ü"/>
            </a:pPr>
            <a:r>
              <a:rPr lang="en-US" sz="2000" b="0" i="0"/>
              <a:t>If the variable is normally distributed, the observations (coloured circles) are distributed around the straight line</a:t>
            </a:r>
          </a:p>
          <a:p>
            <a:pPr marL="114300" lvl="1">
              <a:lnSpc>
                <a:spcPct val="85000"/>
              </a:lnSpc>
              <a:spcBef>
                <a:spcPct val="20000"/>
              </a:spcBef>
              <a:spcAft>
                <a:spcPct val="20000"/>
              </a:spcAft>
              <a:buClr>
                <a:srgbClr val="0066FF"/>
              </a:buClr>
              <a:buFont typeface="Wingdings" pitchFamily="2" charset="2"/>
              <a:buChar char="ü"/>
            </a:pPr>
            <a:r>
              <a:rPr lang="en-US" sz="2000" b="0" i="0"/>
              <a:t>Note the departure from the straight line at both ends of the line.</a:t>
            </a:r>
          </a:p>
          <a:p>
            <a:pPr marL="114300" lvl="1">
              <a:lnSpc>
                <a:spcPct val="85000"/>
              </a:lnSpc>
              <a:spcBef>
                <a:spcPct val="20000"/>
              </a:spcBef>
              <a:spcAft>
                <a:spcPct val="20000"/>
              </a:spcAft>
              <a:buClr>
                <a:srgbClr val="0066FF"/>
              </a:buClr>
              <a:buFont typeface="Wingdings" pitchFamily="2" charset="2"/>
              <a:buChar char="ü"/>
            </a:pPr>
            <a:r>
              <a:rPr lang="en-US" sz="2000" b="0" i="0"/>
              <a:t>To check for departure from normality, need to test formally using Kolmogorov-Smirnov or Shapiro-Wilk statistics</a:t>
            </a:r>
          </a:p>
        </p:txBody>
      </p:sp>
      <p:sp>
        <p:nvSpPr>
          <p:cNvPr id="214023" name="Text Box 6"/>
          <p:cNvSpPr txBox="1">
            <a:spLocks noChangeArrowheads="1"/>
          </p:cNvSpPr>
          <p:nvPr/>
        </p:nvSpPr>
        <p:spPr bwMode="auto">
          <a:xfrm>
            <a:off x="3810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pic>
        <p:nvPicPr>
          <p:cNvPr id="214024" name="Picture 10"/>
          <p:cNvPicPr>
            <a:picLocks noChangeAspect="1" noChangeArrowheads="1"/>
          </p:cNvPicPr>
          <p:nvPr>
            <p:ph sz="half" idx="1"/>
          </p:nvPr>
        </p:nvPicPr>
        <p:blipFill>
          <a:blip r:embed="rId3"/>
          <a:srcRect/>
          <a:stretch>
            <a:fillRect/>
          </a:stretch>
        </p:blipFill>
        <p:spPr>
          <a:xfrm>
            <a:off x="304800" y="1371600"/>
            <a:ext cx="5638800" cy="4876800"/>
          </a:xfrm>
          <a:noFill/>
          <a:ln w="12700">
            <a:solidFill>
              <a:schemeClr val="tx1"/>
            </a:solidFill>
          </a:ln>
        </p:spPr>
      </p:pic>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Date Placeholder 3"/>
          <p:cNvSpPr>
            <a:spLocks noGrp="1"/>
          </p:cNvSpPr>
          <p:nvPr>
            <p:ph type="dt" sz="quarter" idx="10"/>
          </p:nvPr>
        </p:nvSpPr>
        <p:spPr>
          <a:noFill/>
        </p:spPr>
        <p:txBody>
          <a:bodyPr/>
          <a:lstStyle/>
          <a:p>
            <a:r>
              <a:rPr lang="en-US"/>
              <a:t>2011</a:t>
            </a:r>
          </a:p>
        </p:txBody>
      </p:sp>
      <p:sp>
        <p:nvSpPr>
          <p:cNvPr id="215043" name="Footer Placeholder 4"/>
          <p:cNvSpPr>
            <a:spLocks noGrp="1"/>
          </p:cNvSpPr>
          <p:nvPr>
            <p:ph type="ftr" sz="quarter" idx="11"/>
          </p:nvPr>
        </p:nvSpPr>
        <p:spPr>
          <a:noFill/>
        </p:spPr>
        <p:txBody>
          <a:bodyPr/>
          <a:lstStyle/>
          <a:p>
            <a:r>
              <a:rPr lang="en-US" smtClean="0"/>
              <a:t>Rasimah Aripin</a:t>
            </a:r>
          </a:p>
        </p:txBody>
      </p:sp>
      <p:sp>
        <p:nvSpPr>
          <p:cNvPr id="215044" name="Slide Number Placeholder 5"/>
          <p:cNvSpPr>
            <a:spLocks noGrp="1"/>
          </p:cNvSpPr>
          <p:nvPr>
            <p:ph type="sldNum" sz="quarter" idx="12"/>
          </p:nvPr>
        </p:nvSpPr>
        <p:spPr>
          <a:noFill/>
        </p:spPr>
        <p:txBody>
          <a:bodyPr/>
          <a:lstStyle/>
          <a:p>
            <a:fld id="{A109AFB5-A520-421F-BF92-AA5A12155329}" type="slidenum">
              <a:rPr lang="en-US" smtClean="0"/>
              <a:pPr/>
              <a:t>185</a:t>
            </a:fld>
            <a:endParaRPr lang="en-US" smtClean="0"/>
          </a:p>
        </p:txBody>
      </p:sp>
      <p:sp>
        <p:nvSpPr>
          <p:cNvPr id="215045" name="Rectangle 2"/>
          <p:cNvSpPr>
            <a:spLocks noGrp="1" noChangeArrowheads="1"/>
          </p:cNvSpPr>
          <p:nvPr>
            <p:ph type="title"/>
          </p:nvPr>
        </p:nvSpPr>
        <p:spPr>
          <a:xfrm>
            <a:off x="762000" y="838200"/>
            <a:ext cx="7772400" cy="457200"/>
          </a:xfrm>
          <a:ln>
            <a:solidFill>
              <a:schemeClr val="accent2"/>
            </a:solidFill>
          </a:ln>
        </p:spPr>
        <p:txBody>
          <a:bodyPr/>
          <a:lstStyle/>
          <a:p>
            <a:pPr eaLnBrk="1" hangingPunct="1"/>
            <a:r>
              <a:rPr lang="en-US" sz="2800" smtClean="0"/>
              <a:t>Explore output: Test of Normality</a:t>
            </a:r>
          </a:p>
        </p:txBody>
      </p:sp>
      <p:sp>
        <p:nvSpPr>
          <p:cNvPr id="215046" name="Text Box 4"/>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pic>
        <p:nvPicPr>
          <p:cNvPr id="215047" name="Picture 7"/>
          <p:cNvPicPr>
            <a:picLocks noChangeAspect="1" noChangeArrowheads="1"/>
          </p:cNvPicPr>
          <p:nvPr/>
        </p:nvPicPr>
        <p:blipFill>
          <a:blip r:embed="rId3"/>
          <a:srcRect/>
          <a:stretch>
            <a:fillRect/>
          </a:stretch>
        </p:blipFill>
        <p:spPr bwMode="auto">
          <a:xfrm>
            <a:off x="228600" y="1447800"/>
            <a:ext cx="8915400" cy="2127250"/>
          </a:xfrm>
          <a:prstGeom prst="rect">
            <a:avLst/>
          </a:prstGeom>
          <a:noFill/>
          <a:ln w="9525">
            <a:noFill/>
            <a:miter lim="800000"/>
            <a:headEnd/>
            <a:tailEnd/>
          </a:ln>
        </p:spPr>
      </p:pic>
      <p:sp>
        <p:nvSpPr>
          <p:cNvPr id="215048" name="Text Box 8"/>
          <p:cNvSpPr txBox="1">
            <a:spLocks noChangeArrowheads="1"/>
          </p:cNvSpPr>
          <p:nvPr/>
        </p:nvSpPr>
        <p:spPr bwMode="auto">
          <a:xfrm>
            <a:off x="304800" y="3429000"/>
            <a:ext cx="8321675" cy="2657475"/>
          </a:xfrm>
          <a:prstGeom prst="rect">
            <a:avLst/>
          </a:prstGeom>
          <a:noFill/>
          <a:ln w="9525">
            <a:solidFill>
              <a:schemeClr val="tx1"/>
            </a:solidFill>
            <a:miter lim="800000"/>
            <a:headEnd/>
            <a:tailEnd/>
          </a:ln>
        </p:spPr>
        <p:txBody>
          <a:bodyPr>
            <a:spAutoFit/>
          </a:bodyPr>
          <a:lstStyle/>
          <a:p>
            <a:r>
              <a:rPr lang="en-US" b="0" i="0"/>
              <a:t>Using Kolmogorov-Smirnov test or the Shapiro-Wilk test, conclude as follows:</a:t>
            </a:r>
          </a:p>
          <a:p>
            <a:pPr lvl="1"/>
            <a:r>
              <a:rPr lang="en-US" b="0" i="0"/>
              <a:t>If Sig. value (or the p-value) &gt;0.05 (the most commonly used level of significance), then conclude that the distribution of the variable is normal.  Else, the distribution is not normal.</a:t>
            </a:r>
          </a:p>
          <a:p>
            <a:r>
              <a:rPr lang="en-US" b="0" i="0"/>
              <a:t>The conclude for the variable Amount of Claim coincides with the observations made using stem-and-leaf and box plots.</a:t>
            </a:r>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Date Placeholder 3"/>
          <p:cNvSpPr>
            <a:spLocks noGrp="1"/>
          </p:cNvSpPr>
          <p:nvPr>
            <p:ph type="dt" sz="quarter" idx="10"/>
          </p:nvPr>
        </p:nvSpPr>
        <p:spPr>
          <a:noFill/>
        </p:spPr>
        <p:txBody>
          <a:bodyPr/>
          <a:lstStyle/>
          <a:p>
            <a:r>
              <a:rPr lang="en-US"/>
              <a:t>2011</a:t>
            </a:r>
          </a:p>
        </p:txBody>
      </p:sp>
      <p:sp>
        <p:nvSpPr>
          <p:cNvPr id="216067" name="Footer Placeholder 4"/>
          <p:cNvSpPr>
            <a:spLocks noGrp="1"/>
          </p:cNvSpPr>
          <p:nvPr>
            <p:ph type="ftr" sz="quarter" idx="11"/>
          </p:nvPr>
        </p:nvSpPr>
        <p:spPr>
          <a:noFill/>
        </p:spPr>
        <p:txBody>
          <a:bodyPr/>
          <a:lstStyle/>
          <a:p>
            <a:r>
              <a:rPr lang="en-US" smtClean="0"/>
              <a:t>Rasimah Aripin</a:t>
            </a:r>
          </a:p>
        </p:txBody>
      </p:sp>
      <p:sp>
        <p:nvSpPr>
          <p:cNvPr id="216068" name="Slide Number Placeholder 5"/>
          <p:cNvSpPr>
            <a:spLocks noGrp="1"/>
          </p:cNvSpPr>
          <p:nvPr>
            <p:ph type="sldNum" sz="quarter" idx="12"/>
          </p:nvPr>
        </p:nvSpPr>
        <p:spPr>
          <a:noFill/>
        </p:spPr>
        <p:txBody>
          <a:bodyPr/>
          <a:lstStyle/>
          <a:p>
            <a:fld id="{EBD7ED48-455C-4F2B-A707-3FDDCC32264C}" type="slidenum">
              <a:rPr lang="en-US" smtClean="0"/>
              <a:pPr/>
              <a:t>186</a:t>
            </a:fld>
            <a:endParaRPr lang="en-US" smtClean="0"/>
          </a:p>
        </p:txBody>
      </p:sp>
      <p:sp>
        <p:nvSpPr>
          <p:cNvPr id="216069" name="Rectangle 2"/>
          <p:cNvSpPr>
            <a:spLocks noGrp="1" noChangeArrowheads="1"/>
          </p:cNvSpPr>
          <p:nvPr>
            <p:ph type="title"/>
          </p:nvPr>
        </p:nvSpPr>
        <p:spPr>
          <a:xfrm>
            <a:off x="762000" y="914400"/>
            <a:ext cx="7772400" cy="609600"/>
          </a:xfrm>
          <a:ln w="12700">
            <a:solidFill>
              <a:schemeClr val="tx1"/>
            </a:solidFill>
          </a:ln>
        </p:spPr>
        <p:txBody>
          <a:bodyPr/>
          <a:lstStyle/>
          <a:p>
            <a:pPr eaLnBrk="1" hangingPunct="1"/>
            <a:r>
              <a:rPr lang="en-US" sz="2800" smtClean="0"/>
              <a:t>Using GRAPHS to Produce Plots</a:t>
            </a:r>
          </a:p>
        </p:txBody>
      </p:sp>
      <p:sp>
        <p:nvSpPr>
          <p:cNvPr id="216070" name="Rectangle 3"/>
          <p:cNvSpPr>
            <a:spLocks noGrp="1" noChangeArrowheads="1"/>
          </p:cNvSpPr>
          <p:nvPr>
            <p:ph type="body" idx="1"/>
          </p:nvPr>
        </p:nvSpPr>
        <p:spPr>
          <a:xfrm>
            <a:off x="685800" y="1676400"/>
            <a:ext cx="7772400" cy="4114800"/>
          </a:xfrm>
        </p:spPr>
        <p:txBody>
          <a:bodyPr/>
          <a:lstStyle/>
          <a:p>
            <a:pPr eaLnBrk="1" hangingPunct="1"/>
            <a:r>
              <a:rPr lang="en-US" sz="2400" smtClean="0"/>
              <a:t>The above simple plots can also be produced using the menu </a:t>
            </a:r>
            <a:r>
              <a:rPr lang="en-US" sz="2400" b="1" i="1" smtClean="0"/>
              <a:t>Graphs </a:t>
            </a:r>
            <a:r>
              <a:rPr lang="en-US" sz="2400" smtClean="0"/>
              <a:t>except for stem-and-leaf plot. </a:t>
            </a:r>
          </a:p>
          <a:p>
            <a:pPr eaLnBrk="1" hangingPunct="1"/>
            <a:r>
              <a:rPr lang="en-US" sz="2400" b="1" i="1" smtClean="0"/>
              <a:t>Graphs</a:t>
            </a:r>
            <a:r>
              <a:rPr lang="en-US" sz="2400" smtClean="0"/>
              <a:t> provides more options</a:t>
            </a:r>
          </a:p>
          <a:p>
            <a:pPr eaLnBrk="1" hangingPunct="1"/>
            <a:r>
              <a:rPr lang="en-US" sz="2400" smtClean="0"/>
              <a:t>A histogram with the normal curve can be produced</a:t>
            </a:r>
            <a:endParaRPr lang="en-US" sz="2400" i="1" smtClean="0"/>
          </a:p>
          <a:p>
            <a:pPr eaLnBrk="1" hangingPunct="1"/>
            <a:r>
              <a:rPr lang="en-US" sz="2400" b="1" i="1" smtClean="0"/>
              <a:t>Graphs</a:t>
            </a:r>
            <a:r>
              <a:rPr lang="en-US" sz="2400" smtClean="0"/>
              <a:t> can also produce clustered box plots which is not available using </a:t>
            </a:r>
            <a:r>
              <a:rPr lang="en-US" sz="2400" b="1" i="1" smtClean="0"/>
              <a:t>Explore.</a:t>
            </a:r>
            <a:r>
              <a:rPr lang="en-US" sz="2400" smtClean="0"/>
              <a:t> </a:t>
            </a:r>
          </a:p>
          <a:p>
            <a:pPr eaLnBrk="1" hangingPunct="1"/>
            <a:r>
              <a:rPr lang="en-US" sz="2400" smtClean="0"/>
              <a:t>Refer to the next four examples using </a:t>
            </a:r>
            <a:r>
              <a:rPr lang="en-US" sz="2400" b="1" i="1" smtClean="0"/>
              <a:t>Graphs </a:t>
            </a:r>
            <a:r>
              <a:rPr lang="en-US" sz="2400" smtClean="0"/>
              <a:t>to generate the respective plots for the variable insurance claim from the same data set.</a:t>
            </a:r>
          </a:p>
        </p:txBody>
      </p:sp>
      <p:sp>
        <p:nvSpPr>
          <p:cNvPr id="216071" name="Text Box 4"/>
          <p:cNvSpPr txBox="1">
            <a:spLocks noChangeArrowheads="1"/>
          </p:cNvSpPr>
          <p:nvPr/>
        </p:nvSpPr>
        <p:spPr bwMode="auto">
          <a:xfrm>
            <a:off x="6096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Date Placeholder 3"/>
          <p:cNvSpPr>
            <a:spLocks noGrp="1"/>
          </p:cNvSpPr>
          <p:nvPr>
            <p:ph type="dt" sz="quarter" idx="10"/>
          </p:nvPr>
        </p:nvSpPr>
        <p:spPr>
          <a:noFill/>
        </p:spPr>
        <p:txBody>
          <a:bodyPr/>
          <a:lstStyle/>
          <a:p>
            <a:r>
              <a:rPr lang="en-US"/>
              <a:t>2011</a:t>
            </a:r>
          </a:p>
        </p:txBody>
      </p:sp>
      <p:sp>
        <p:nvSpPr>
          <p:cNvPr id="217091" name="Footer Placeholder 4"/>
          <p:cNvSpPr>
            <a:spLocks noGrp="1"/>
          </p:cNvSpPr>
          <p:nvPr>
            <p:ph type="ftr" sz="quarter" idx="11"/>
          </p:nvPr>
        </p:nvSpPr>
        <p:spPr>
          <a:noFill/>
        </p:spPr>
        <p:txBody>
          <a:bodyPr/>
          <a:lstStyle/>
          <a:p>
            <a:r>
              <a:rPr lang="en-US" smtClean="0"/>
              <a:t>Rasimah Aripin</a:t>
            </a:r>
          </a:p>
        </p:txBody>
      </p:sp>
      <p:sp>
        <p:nvSpPr>
          <p:cNvPr id="217092" name="Slide Number Placeholder 5"/>
          <p:cNvSpPr>
            <a:spLocks noGrp="1"/>
          </p:cNvSpPr>
          <p:nvPr>
            <p:ph type="sldNum" sz="quarter" idx="12"/>
          </p:nvPr>
        </p:nvSpPr>
        <p:spPr>
          <a:noFill/>
        </p:spPr>
        <p:txBody>
          <a:bodyPr/>
          <a:lstStyle/>
          <a:p>
            <a:fld id="{DBBF94D6-1EE2-43B6-AD85-C30B318EB387}" type="slidenum">
              <a:rPr lang="en-US" smtClean="0"/>
              <a:pPr/>
              <a:t>187</a:t>
            </a:fld>
            <a:endParaRPr lang="en-US" smtClean="0"/>
          </a:p>
        </p:txBody>
      </p:sp>
      <p:sp>
        <p:nvSpPr>
          <p:cNvPr id="217093" name="Rectangle 2"/>
          <p:cNvSpPr>
            <a:spLocks noGrp="1" noChangeArrowheads="1"/>
          </p:cNvSpPr>
          <p:nvPr>
            <p:ph type="title"/>
          </p:nvPr>
        </p:nvSpPr>
        <p:spPr>
          <a:xfrm>
            <a:off x="762000" y="914400"/>
            <a:ext cx="7772400" cy="609600"/>
          </a:xfrm>
          <a:ln w="12700">
            <a:solidFill>
              <a:schemeClr val="tx1"/>
            </a:solidFill>
          </a:ln>
        </p:spPr>
        <p:txBody>
          <a:bodyPr/>
          <a:lstStyle/>
          <a:p>
            <a:pPr eaLnBrk="1" hangingPunct="1"/>
            <a:r>
              <a:rPr lang="en-US" sz="2800" smtClean="0"/>
              <a:t>Example 1: Using Graphs to produce Histogram</a:t>
            </a:r>
          </a:p>
        </p:txBody>
      </p:sp>
      <p:sp>
        <p:nvSpPr>
          <p:cNvPr id="217094" name="Text Box 4"/>
          <p:cNvSpPr txBox="1">
            <a:spLocks noChangeArrowheads="1"/>
          </p:cNvSpPr>
          <p:nvPr/>
        </p:nvSpPr>
        <p:spPr bwMode="auto">
          <a:xfrm>
            <a:off x="6096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
        <p:nvSpPr>
          <p:cNvPr id="217095" name="Rectangle 5"/>
          <p:cNvSpPr>
            <a:spLocks noGrp="1" noChangeArrowheads="1"/>
          </p:cNvSpPr>
          <p:nvPr>
            <p:ph type="body" idx="1"/>
          </p:nvPr>
        </p:nvSpPr>
        <p:spPr>
          <a:xfrm>
            <a:off x="762000" y="1676400"/>
            <a:ext cx="7772400" cy="4114800"/>
          </a:xfrm>
        </p:spPr>
        <p:txBody>
          <a:bodyPr/>
          <a:lstStyle/>
          <a:p>
            <a:pPr eaLnBrk="1" hangingPunct="1">
              <a:buFontTx/>
              <a:buNone/>
            </a:pPr>
            <a:r>
              <a:rPr lang="en-US" sz="2800" b="1" i="1" smtClean="0"/>
              <a:t>Graphs&gt;&gt;&gt;Histogram&gt;&gt;&gt;</a:t>
            </a:r>
            <a:r>
              <a:rPr lang="en-US" sz="2800" smtClean="0"/>
              <a:t>Select the variable</a:t>
            </a:r>
            <a:r>
              <a:rPr lang="en-US" sz="2800" b="1" i="1" smtClean="0"/>
              <a:t> Claim</a:t>
            </a:r>
          </a:p>
        </p:txBody>
      </p:sp>
      <p:pic>
        <p:nvPicPr>
          <p:cNvPr id="217096" name="Picture 6"/>
          <p:cNvPicPr>
            <a:picLocks noChangeAspect="1" noChangeArrowheads="1"/>
          </p:cNvPicPr>
          <p:nvPr/>
        </p:nvPicPr>
        <p:blipFill>
          <a:blip r:embed="rId3"/>
          <a:srcRect/>
          <a:stretch>
            <a:fillRect/>
          </a:stretch>
        </p:blipFill>
        <p:spPr bwMode="auto">
          <a:xfrm>
            <a:off x="914400" y="2362200"/>
            <a:ext cx="6934200" cy="3219450"/>
          </a:xfrm>
          <a:prstGeom prst="rect">
            <a:avLst/>
          </a:prstGeom>
          <a:noFill/>
          <a:ln w="9525">
            <a:noFill/>
            <a:miter lim="800000"/>
            <a:headEnd/>
            <a:tailEnd/>
          </a:ln>
        </p:spPr>
      </p:pic>
      <p:sp>
        <p:nvSpPr>
          <p:cNvPr id="217097" name="Text Box 7"/>
          <p:cNvSpPr txBox="1">
            <a:spLocks noChangeArrowheads="1"/>
          </p:cNvSpPr>
          <p:nvPr/>
        </p:nvSpPr>
        <p:spPr bwMode="auto">
          <a:xfrm>
            <a:off x="1981200" y="5715000"/>
            <a:ext cx="1981200" cy="406400"/>
          </a:xfrm>
          <a:prstGeom prst="rect">
            <a:avLst/>
          </a:prstGeom>
          <a:noFill/>
          <a:ln w="9525">
            <a:solidFill>
              <a:schemeClr val="tx1"/>
            </a:solidFill>
            <a:miter lim="800000"/>
            <a:headEnd/>
            <a:tailEnd/>
          </a:ln>
        </p:spPr>
        <p:txBody>
          <a:bodyPr>
            <a:spAutoFit/>
          </a:bodyPr>
          <a:lstStyle/>
          <a:p>
            <a:pPr>
              <a:spcBef>
                <a:spcPct val="50000"/>
              </a:spcBef>
            </a:pPr>
            <a:r>
              <a:rPr lang="en-US" sz="2000" b="0" i="0"/>
              <a:t>Select this option</a:t>
            </a:r>
          </a:p>
        </p:txBody>
      </p:sp>
      <p:sp>
        <p:nvSpPr>
          <p:cNvPr id="217098" name="Line 8"/>
          <p:cNvSpPr>
            <a:spLocks noChangeShapeType="1"/>
          </p:cNvSpPr>
          <p:nvPr/>
        </p:nvSpPr>
        <p:spPr bwMode="auto">
          <a:xfrm flipV="1">
            <a:off x="2819400" y="5181600"/>
            <a:ext cx="533400" cy="533400"/>
          </a:xfrm>
          <a:prstGeom prst="line">
            <a:avLst/>
          </a:prstGeom>
          <a:noFill/>
          <a:ln w="22225">
            <a:solidFill>
              <a:schemeClr val="tx1"/>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Date Placeholder 3"/>
          <p:cNvSpPr>
            <a:spLocks noGrp="1"/>
          </p:cNvSpPr>
          <p:nvPr>
            <p:ph type="dt" sz="quarter" idx="10"/>
          </p:nvPr>
        </p:nvSpPr>
        <p:spPr>
          <a:noFill/>
        </p:spPr>
        <p:txBody>
          <a:bodyPr/>
          <a:lstStyle/>
          <a:p>
            <a:r>
              <a:rPr lang="en-US"/>
              <a:t>2011</a:t>
            </a:r>
          </a:p>
        </p:txBody>
      </p:sp>
      <p:sp>
        <p:nvSpPr>
          <p:cNvPr id="218115" name="Footer Placeholder 4"/>
          <p:cNvSpPr>
            <a:spLocks noGrp="1"/>
          </p:cNvSpPr>
          <p:nvPr>
            <p:ph type="ftr" sz="quarter" idx="11"/>
          </p:nvPr>
        </p:nvSpPr>
        <p:spPr>
          <a:noFill/>
        </p:spPr>
        <p:txBody>
          <a:bodyPr/>
          <a:lstStyle/>
          <a:p>
            <a:r>
              <a:rPr lang="en-US" smtClean="0"/>
              <a:t>Rasimah Aripin</a:t>
            </a:r>
          </a:p>
        </p:txBody>
      </p:sp>
      <p:sp>
        <p:nvSpPr>
          <p:cNvPr id="218116" name="Slide Number Placeholder 5"/>
          <p:cNvSpPr>
            <a:spLocks noGrp="1"/>
          </p:cNvSpPr>
          <p:nvPr>
            <p:ph type="sldNum" sz="quarter" idx="12"/>
          </p:nvPr>
        </p:nvSpPr>
        <p:spPr>
          <a:noFill/>
        </p:spPr>
        <p:txBody>
          <a:bodyPr/>
          <a:lstStyle/>
          <a:p>
            <a:fld id="{AFEA8ED5-EE75-4EC2-B9CE-6849DF65A54F}" type="slidenum">
              <a:rPr lang="en-US" smtClean="0"/>
              <a:pPr/>
              <a:t>188</a:t>
            </a:fld>
            <a:endParaRPr lang="en-US" smtClean="0"/>
          </a:p>
        </p:txBody>
      </p:sp>
      <p:sp>
        <p:nvSpPr>
          <p:cNvPr id="218117" name="Rectangle 2"/>
          <p:cNvSpPr>
            <a:spLocks noGrp="1" noChangeArrowheads="1"/>
          </p:cNvSpPr>
          <p:nvPr>
            <p:ph type="title"/>
          </p:nvPr>
        </p:nvSpPr>
        <p:spPr>
          <a:xfrm>
            <a:off x="762000" y="914400"/>
            <a:ext cx="7772400" cy="609600"/>
          </a:xfrm>
          <a:ln w="12700">
            <a:solidFill>
              <a:schemeClr val="tx1"/>
            </a:solidFill>
          </a:ln>
        </p:spPr>
        <p:txBody>
          <a:bodyPr/>
          <a:lstStyle/>
          <a:p>
            <a:pPr eaLnBrk="1" hangingPunct="1"/>
            <a:r>
              <a:rPr lang="en-US" sz="2400" smtClean="0"/>
              <a:t>Example 1: Using Graphs to produce Histogram: Output</a:t>
            </a:r>
          </a:p>
        </p:txBody>
      </p:sp>
      <p:sp>
        <p:nvSpPr>
          <p:cNvPr id="218118" name="Text Box 3"/>
          <p:cNvSpPr txBox="1">
            <a:spLocks noChangeArrowheads="1"/>
          </p:cNvSpPr>
          <p:nvPr/>
        </p:nvSpPr>
        <p:spPr bwMode="auto">
          <a:xfrm>
            <a:off x="5334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pic>
        <p:nvPicPr>
          <p:cNvPr id="218119" name="Picture 9"/>
          <p:cNvPicPr>
            <a:picLocks noChangeAspect="1" noChangeArrowheads="1"/>
          </p:cNvPicPr>
          <p:nvPr/>
        </p:nvPicPr>
        <p:blipFill>
          <a:blip r:embed="rId3"/>
          <a:srcRect/>
          <a:stretch>
            <a:fillRect/>
          </a:stretch>
        </p:blipFill>
        <p:spPr bwMode="auto">
          <a:xfrm>
            <a:off x="1371600" y="1676400"/>
            <a:ext cx="6629400" cy="4597400"/>
          </a:xfrm>
          <a:prstGeom prst="rect">
            <a:avLst/>
          </a:prstGeom>
          <a:noFill/>
          <a:ln w="9525">
            <a:solidFill>
              <a:schemeClr val="tx1"/>
            </a:solidFill>
            <a:miter lim="800000"/>
            <a:headEnd/>
            <a:tailEnd/>
          </a:ln>
        </p:spPr>
      </p:pic>
      <p:sp>
        <p:nvSpPr>
          <p:cNvPr id="218120" name="Text Box 10"/>
          <p:cNvSpPr txBox="1">
            <a:spLocks noChangeArrowheads="1"/>
          </p:cNvSpPr>
          <p:nvPr/>
        </p:nvSpPr>
        <p:spPr bwMode="auto">
          <a:xfrm>
            <a:off x="6477000" y="3048000"/>
            <a:ext cx="1371600" cy="1625600"/>
          </a:xfrm>
          <a:prstGeom prst="rect">
            <a:avLst/>
          </a:prstGeom>
          <a:noFill/>
          <a:ln w="9525">
            <a:solidFill>
              <a:schemeClr val="tx1"/>
            </a:solidFill>
            <a:miter lim="800000"/>
            <a:headEnd/>
            <a:tailEnd/>
          </a:ln>
        </p:spPr>
        <p:txBody>
          <a:bodyPr>
            <a:spAutoFit/>
          </a:bodyPr>
          <a:lstStyle/>
          <a:p>
            <a:pPr>
              <a:spcBef>
                <a:spcPct val="50000"/>
              </a:spcBef>
            </a:pPr>
            <a:r>
              <a:rPr lang="en-US" sz="2000" b="0" i="0"/>
              <a:t>Summary statistics are also provided by default</a:t>
            </a:r>
          </a:p>
        </p:txBody>
      </p:sp>
      <p:sp>
        <p:nvSpPr>
          <p:cNvPr id="218121" name="Line 11"/>
          <p:cNvSpPr>
            <a:spLocks noChangeShapeType="1"/>
          </p:cNvSpPr>
          <p:nvPr/>
        </p:nvSpPr>
        <p:spPr bwMode="auto">
          <a:xfrm flipH="1">
            <a:off x="6705600" y="4724400"/>
            <a:ext cx="228600" cy="533400"/>
          </a:xfrm>
          <a:prstGeom prst="line">
            <a:avLst/>
          </a:prstGeom>
          <a:noFill/>
          <a:ln w="9525">
            <a:solidFill>
              <a:schemeClr val="tx1"/>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Date Placeholder 3"/>
          <p:cNvSpPr>
            <a:spLocks noGrp="1"/>
          </p:cNvSpPr>
          <p:nvPr>
            <p:ph type="dt" sz="quarter" idx="10"/>
          </p:nvPr>
        </p:nvSpPr>
        <p:spPr>
          <a:noFill/>
        </p:spPr>
        <p:txBody>
          <a:bodyPr/>
          <a:lstStyle/>
          <a:p>
            <a:r>
              <a:rPr lang="en-US"/>
              <a:t>2011</a:t>
            </a:r>
          </a:p>
        </p:txBody>
      </p:sp>
      <p:sp>
        <p:nvSpPr>
          <p:cNvPr id="219139" name="Footer Placeholder 4"/>
          <p:cNvSpPr>
            <a:spLocks noGrp="1"/>
          </p:cNvSpPr>
          <p:nvPr>
            <p:ph type="ftr" sz="quarter" idx="11"/>
          </p:nvPr>
        </p:nvSpPr>
        <p:spPr>
          <a:noFill/>
        </p:spPr>
        <p:txBody>
          <a:bodyPr/>
          <a:lstStyle/>
          <a:p>
            <a:r>
              <a:rPr lang="en-US" smtClean="0"/>
              <a:t>Rasimah Aripin</a:t>
            </a:r>
          </a:p>
        </p:txBody>
      </p:sp>
      <p:sp>
        <p:nvSpPr>
          <p:cNvPr id="219140" name="Slide Number Placeholder 5"/>
          <p:cNvSpPr>
            <a:spLocks noGrp="1"/>
          </p:cNvSpPr>
          <p:nvPr>
            <p:ph type="sldNum" sz="quarter" idx="12"/>
          </p:nvPr>
        </p:nvSpPr>
        <p:spPr>
          <a:noFill/>
        </p:spPr>
        <p:txBody>
          <a:bodyPr/>
          <a:lstStyle/>
          <a:p>
            <a:fld id="{3B9D2A19-B45D-4C40-8629-C5A9D1E990D0}" type="slidenum">
              <a:rPr lang="en-US" smtClean="0"/>
              <a:pPr/>
              <a:t>189</a:t>
            </a:fld>
            <a:endParaRPr lang="en-US" smtClean="0"/>
          </a:p>
        </p:txBody>
      </p:sp>
      <p:sp>
        <p:nvSpPr>
          <p:cNvPr id="219141" name="Rectangle 2"/>
          <p:cNvSpPr>
            <a:spLocks noGrp="1" noChangeArrowheads="1"/>
          </p:cNvSpPr>
          <p:nvPr>
            <p:ph type="title"/>
          </p:nvPr>
        </p:nvSpPr>
        <p:spPr>
          <a:xfrm>
            <a:off x="609600" y="762000"/>
            <a:ext cx="8077200" cy="762000"/>
          </a:xfrm>
          <a:ln>
            <a:solidFill>
              <a:schemeClr val="accent2"/>
            </a:solidFill>
          </a:ln>
        </p:spPr>
        <p:txBody>
          <a:bodyPr/>
          <a:lstStyle/>
          <a:p>
            <a:pPr eaLnBrk="1" hangingPunct="1"/>
            <a:r>
              <a:rPr lang="en-US" sz="2400" smtClean="0"/>
              <a:t>Example 2: Clustered box-plot to compare insurance claim between males and females</a:t>
            </a:r>
          </a:p>
        </p:txBody>
      </p:sp>
      <p:sp>
        <p:nvSpPr>
          <p:cNvPr id="219142" name="Rectangle 1032"/>
          <p:cNvSpPr>
            <a:spLocks noGrp="1" noChangeArrowheads="1"/>
          </p:cNvSpPr>
          <p:nvPr>
            <p:ph type="body" idx="1"/>
          </p:nvPr>
        </p:nvSpPr>
        <p:spPr>
          <a:xfrm>
            <a:off x="762000" y="1752600"/>
            <a:ext cx="8001000" cy="1600200"/>
          </a:xfrm>
        </p:spPr>
        <p:txBody>
          <a:bodyPr/>
          <a:lstStyle/>
          <a:p>
            <a:pPr marL="58738" indent="-58738" eaLnBrk="1" hangingPunct="1">
              <a:lnSpc>
                <a:spcPct val="90000"/>
              </a:lnSpc>
              <a:buFontTx/>
              <a:buNone/>
            </a:pPr>
            <a:r>
              <a:rPr lang="en-US" sz="2400" b="1" i="1" smtClean="0">
                <a:solidFill>
                  <a:schemeClr val="accent2"/>
                </a:solidFill>
              </a:rPr>
              <a:t>Graphs &gt;&gt;&gt; Boxplot... &gt;&gt;&gt; Simple &gt;&gt;&gt; Define</a:t>
            </a:r>
          </a:p>
          <a:p>
            <a:pPr marL="58738" indent="-58738" eaLnBrk="1" hangingPunct="1">
              <a:lnSpc>
                <a:spcPct val="90000"/>
              </a:lnSpc>
              <a:buFontTx/>
              <a:buNone/>
            </a:pPr>
            <a:r>
              <a:rPr lang="en-US" sz="2400" smtClean="0"/>
              <a:t>Select the variable Claim and Gender as follows:</a:t>
            </a:r>
          </a:p>
          <a:p>
            <a:pPr marL="58738" indent="-58738" eaLnBrk="1" hangingPunct="1">
              <a:buFontTx/>
              <a:buNone/>
            </a:pPr>
            <a:endParaRPr lang="en-US" sz="2400" b="1" i="1" smtClean="0">
              <a:solidFill>
                <a:schemeClr val="accent2"/>
              </a:solidFill>
            </a:endParaRPr>
          </a:p>
        </p:txBody>
      </p:sp>
      <p:pic>
        <p:nvPicPr>
          <p:cNvPr id="219143" name="Picture 1035"/>
          <p:cNvPicPr>
            <a:picLocks noChangeAspect="1" noChangeArrowheads="1"/>
          </p:cNvPicPr>
          <p:nvPr/>
        </p:nvPicPr>
        <p:blipFill>
          <a:blip r:embed="rId3"/>
          <a:srcRect l="29688" t="33333" r="29688" b="37500"/>
          <a:stretch>
            <a:fillRect/>
          </a:stretch>
        </p:blipFill>
        <p:spPr bwMode="auto">
          <a:xfrm>
            <a:off x="838200" y="2819400"/>
            <a:ext cx="6705600" cy="3427413"/>
          </a:xfrm>
          <a:prstGeom prst="rect">
            <a:avLst/>
          </a:prstGeom>
          <a:noFill/>
          <a:ln w="12700">
            <a:solidFill>
              <a:schemeClr val="tx1"/>
            </a:solidFill>
            <a:miter lim="800000"/>
            <a:headEnd/>
            <a:tailEnd/>
          </a:ln>
        </p:spPr>
      </p:pic>
      <p:sp>
        <p:nvSpPr>
          <p:cNvPr id="219144" name="Text Box 1036"/>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4"/>
          <p:cNvSpPr>
            <a:spLocks noGrp="1"/>
          </p:cNvSpPr>
          <p:nvPr>
            <p:ph type="dt" sz="quarter" idx="10"/>
          </p:nvPr>
        </p:nvSpPr>
        <p:spPr>
          <a:noFill/>
        </p:spPr>
        <p:txBody>
          <a:bodyPr/>
          <a:lstStyle/>
          <a:p>
            <a:r>
              <a:rPr lang="en-US"/>
              <a:t>2011</a:t>
            </a:r>
          </a:p>
        </p:txBody>
      </p:sp>
      <p:sp>
        <p:nvSpPr>
          <p:cNvPr id="49155" name="Footer Placeholder 5"/>
          <p:cNvSpPr>
            <a:spLocks noGrp="1"/>
          </p:cNvSpPr>
          <p:nvPr>
            <p:ph type="ftr" sz="quarter" idx="11"/>
          </p:nvPr>
        </p:nvSpPr>
        <p:spPr>
          <a:noFill/>
        </p:spPr>
        <p:txBody>
          <a:bodyPr/>
          <a:lstStyle/>
          <a:p>
            <a:r>
              <a:rPr lang="en-US" smtClean="0"/>
              <a:t>Rasimah Aripin</a:t>
            </a:r>
          </a:p>
        </p:txBody>
      </p:sp>
      <p:sp>
        <p:nvSpPr>
          <p:cNvPr id="49156" name="Slide Number Placeholder 6"/>
          <p:cNvSpPr>
            <a:spLocks noGrp="1"/>
          </p:cNvSpPr>
          <p:nvPr>
            <p:ph type="sldNum" sz="quarter" idx="12"/>
          </p:nvPr>
        </p:nvSpPr>
        <p:spPr>
          <a:noFill/>
        </p:spPr>
        <p:txBody>
          <a:bodyPr/>
          <a:lstStyle/>
          <a:p>
            <a:fld id="{372C58AC-BB76-489D-A0A4-7DAC78314EA5}" type="slidenum">
              <a:rPr lang="en-US" smtClean="0"/>
              <a:pPr/>
              <a:t>19</a:t>
            </a:fld>
            <a:endParaRPr lang="en-US" smtClean="0"/>
          </a:p>
        </p:txBody>
      </p:sp>
      <p:sp>
        <p:nvSpPr>
          <p:cNvPr id="49157" name="Rectangle 5"/>
          <p:cNvSpPr>
            <a:spLocks noGrp="1" noChangeArrowheads="1"/>
          </p:cNvSpPr>
          <p:nvPr>
            <p:ph type="body" sz="half" idx="1"/>
          </p:nvPr>
        </p:nvSpPr>
        <p:spPr>
          <a:xfrm>
            <a:off x="152400" y="1219200"/>
            <a:ext cx="3733800" cy="4876800"/>
          </a:xfrm>
          <a:ln>
            <a:solidFill>
              <a:schemeClr val="tx1"/>
            </a:solidFill>
          </a:ln>
        </p:spPr>
        <p:txBody>
          <a:bodyPr/>
          <a:lstStyle/>
          <a:p>
            <a:pPr marL="228600" indent="-228600" eaLnBrk="1" hangingPunct="1">
              <a:lnSpc>
                <a:spcPct val="80000"/>
              </a:lnSpc>
              <a:spcBef>
                <a:spcPct val="10000"/>
              </a:spcBef>
              <a:spcAft>
                <a:spcPct val="10000"/>
              </a:spcAft>
              <a:buFont typeface="Wingdings" pitchFamily="2" charset="2"/>
              <a:buChar char="ü"/>
            </a:pPr>
            <a:r>
              <a:rPr lang="en-US" sz="2400" smtClean="0"/>
              <a:t>Categorical variables are displayed in the form of labels </a:t>
            </a:r>
            <a:r>
              <a:rPr lang="en-US" sz="2400" b="1" i="1" smtClean="0"/>
              <a:t>(Male/Female, Yes/No, etc)</a:t>
            </a:r>
          </a:p>
          <a:p>
            <a:pPr marL="228600" indent="-228600" eaLnBrk="1" hangingPunct="1">
              <a:lnSpc>
                <a:spcPct val="80000"/>
              </a:lnSpc>
              <a:buFont typeface="Wingdings" pitchFamily="2" charset="2"/>
              <a:buChar char="ü"/>
            </a:pPr>
            <a:r>
              <a:rPr lang="en-US" sz="2400" smtClean="0"/>
              <a:t>To see coded values  (1,2, etc) instead of labeled values, select </a:t>
            </a:r>
          </a:p>
          <a:p>
            <a:pPr marL="228600" indent="-228600" eaLnBrk="1" hangingPunct="1">
              <a:lnSpc>
                <a:spcPct val="80000"/>
              </a:lnSpc>
            </a:pPr>
            <a:r>
              <a:rPr lang="en-US" sz="2400" b="1" i="1" smtClean="0">
                <a:solidFill>
                  <a:schemeClr val="accent2"/>
                </a:solidFill>
              </a:rPr>
              <a:t>View &gt;&gt;&gt;Value Labels</a:t>
            </a:r>
            <a:r>
              <a:rPr lang="en-US" sz="2400" smtClean="0">
                <a:solidFill>
                  <a:schemeClr val="accent2"/>
                </a:solidFill>
              </a:rPr>
              <a:t> </a:t>
            </a:r>
            <a:r>
              <a:rPr lang="en-US" sz="2400" smtClean="0"/>
              <a:t>(to deselect the label option) </a:t>
            </a:r>
          </a:p>
          <a:p>
            <a:pPr marL="228600" indent="-228600" eaLnBrk="1" hangingPunct="1">
              <a:lnSpc>
                <a:spcPct val="80000"/>
              </a:lnSpc>
            </a:pPr>
            <a:r>
              <a:rPr lang="en-US" sz="2400" smtClean="0"/>
              <a:t>Under View Option, you can also change the font type and size (</a:t>
            </a:r>
            <a:r>
              <a:rPr lang="en-US" sz="2400" smtClean="0">
                <a:solidFill>
                  <a:schemeClr val="accent2"/>
                </a:solidFill>
              </a:rPr>
              <a:t>Fonts…)</a:t>
            </a:r>
            <a:r>
              <a:rPr lang="en-US" sz="2400" smtClean="0"/>
              <a:t>,</a:t>
            </a:r>
            <a:r>
              <a:rPr lang="en-US" sz="2400" smtClean="0">
                <a:solidFill>
                  <a:schemeClr val="accent2"/>
                </a:solidFill>
              </a:rPr>
              <a:t>  </a:t>
            </a:r>
            <a:r>
              <a:rPr lang="en-US" sz="2400" smtClean="0"/>
              <a:t>go to the Variable View (</a:t>
            </a:r>
            <a:r>
              <a:rPr lang="en-US" sz="2400" smtClean="0">
                <a:solidFill>
                  <a:schemeClr val="accent2"/>
                </a:solidFill>
              </a:rPr>
              <a:t>Variables</a:t>
            </a:r>
            <a:r>
              <a:rPr lang="en-US" sz="2400" smtClean="0"/>
              <a:t>), and create new toolbars </a:t>
            </a:r>
            <a:r>
              <a:rPr lang="en-US" sz="2400" smtClean="0">
                <a:solidFill>
                  <a:schemeClr val="accent2"/>
                </a:solidFill>
              </a:rPr>
              <a:t>(Toolbars..)</a:t>
            </a:r>
            <a:endParaRPr lang="en-US" sz="2400" smtClean="0"/>
          </a:p>
        </p:txBody>
      </p:sp>
      <p:pic>
        <p:nvPicPr>
          <p:cNvPr id="49158" name="Picture 6"/>
          <p:cNvPicPr>
            <a:picLocks noChangeAspect="1" noChangeArrowheads="1"/>
          </p:cNvPicPr>
          <p:nvPr>
            <p:ph type="clipArt" sz="half" idx="2"/>
          </p:nvPr>
        </p:nvPicPr>
        <p:blipFill>
          <a:blip r:embed="rId3"/>
          <a:srcRect r="77464" b="76120"/>
          <a:stretch>
            <a:fillRect/>
          </a:stretch>
        </p:blipFill>
        <p:spPr>
          <a:xfrm>
            <a:off x="4267200" y="1143000"/>
            <a:ext cx="3886200" cy="2590800"/>
          </a:xfrm>
          <a:ln>
            <a:solidFill>
              <a:schemeClr val="tx1"/>
            </a:solidFill>
          </a:ln>
        </p:spPr>
      </p:pic>
      <p:pic>
        <p:nvPicPr>
          <p:cNvPr id="49159" name="Picture 7"/>
          <p:cNvPicPr>
            <a:picLocks noChangeAspect="1" noChangeArrowheads="1"/>
          </p:cNvPicPr>
          <p:nvPr/>
        </p:nvPicPr>
        <p:blipFill>
          <a:blip r:embed="rId4"/>
          <a:srcRect r="20238" b="41023"/>
          <a:stretch>
            <a:fillRect/>
          </a:stretch>
        </p:blipFill>
        <p:spPr bwMode="auto">
          <a:xfrm>
            <a:off x="4038600" y="3505200"/>
            <a:ext cx="5105400" cy="2743200"/>
          </a:xfrm>
          <a:prstGeom prst="rect">
            <a:avLst/>
          </a:prstGeom>
          <a:noFill/>
          <a:ln w="9525">
            <a:solidFill>
              <a:schemeClr val="tx1"/>
            </a:solidFill>
            <a:miter lim="800000"/>
            <a:headEnd/>
            <a:tailEnd/>
          </a:ln>
        </p:spPr>
      </p:pic>
      <p:sp>
        <p:nvSpPr>
          <p:cNvPr id="49160" name="Rectangle 8"/>
          <p:cNvSpPr>
            <a:spLocks noGrp="1" noChangeArrowheads="1"/>
          </p:cNvSpPr>
          <p:nvPr>
            <p:ph type="title"/>
          </p:nvPr>
        </p:nvSpPr>
        <p:spPr>
          <a:xfrm>
            <a:off x="609600" y="533400"/>
            <a:ext cx="7772400" cy="533400"/>
          </a:xfrm>
          <a:ln>
            <a:solidFill>
              <a:schemeClr val="accent2"/>
            </a:solidFill>
          </a:ln>
        </p:spPr>
        <p:txBody>
          <a:bodyPr/>
          <a:lstStyle/>
          <a:p>
            <a:pPr eaLnBrk="1" hangingPunct="1"/>
            <a:r>
              <a:rPr lang="en-US" sz="2800" smtClean="0"/>
              <a:t>Data Editor Window: View Options</a:t>
            </a:r>
            <a:r>
              <a:rPr lang="en-US" sz="4000" smtClean="0"/>
              <a:t> </a:t>
            </a:r>
          </a:p>
        </p:txBody>
      </p:sp>
      <p:sp>
        <p:nvSpPr>
          <p:cNvPr id="49161" name="Text Box 10"/>
          <p:cNvSpPr txBox="1">
            <a:spLocks noChangeArrowheads="1"/>
          </p:cNvSpPr>
          <p:nvPr/>
        </p:nvSpPr>
        <p:spPr bwMode="auto">
          <a:xfrm>
            <a:off x="228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Date Placeholder 3"/>
          <p:cNvSpPr>
            <a:spLocks noGrp="1"/>
          </p:cNvSpPr>
          <p:nvPr>
            <p:ph type="dt" sz="quarter" idx="10"/>
          </p:nvPr>
        </p:nvSpPr>
        <p:spPr>
          <a:noFill/>
        </p:spPr>
        <p:txBody>
          <a:bodyPr/>
          <a:lstStyle/>
          <a:p>
            <a:r>
              <a:rPr lang="en-US"/>
              <a:t>2011</a:t>
            </a:r>
          </a:p>
        </p:txBody>
      </p:sp>
      <p:sp>
        <p:nvSpPr>
          <p:cNvPr id="220163" name="Footer Placeholder 4"/>
          <p:cNvSpPr>
            <a:spLocks noGrp="1"/>
          </p:cNvSpPr>
          <p:nvPr>
            <p:ph type="ftr" sz="quarter" idx="11"/>
          </p:nvPr>
        </p:nvSpPr>
        <p:spPr>
          <a:noFill/>
        </p:spPr>
        <p:txBody>
          <a:bodyPr/>
          <a:lstStyle/>
          <a:p>
            <a:r>
              <a:rPr lang="en-US" smtClean="0"/>
              <a:t>Rasimah Aripin</a:t>
            </a:r>
          </a:p>
        </p:txBody>
      </p:sp>
      <p:sp>
        <p:nvSpPr>
          <p:cNvPr id="220164" name="Slide Number Placeholder 5"/>
          <p:cNvSpPr>
            <a:spLocks noGrp="1"/>
          </p:cNvSpPr>
          <p:nvPr>
            <p:ph type="sldNum" sz="quarter" idx="12"/>
          </p:nvPr>
        </p:nvSpPr>
        <p:spPr>
          <a:noFill/>
        </p:spPr>
        <p:txBody>
          <a:bodyPr/>
          <a:lstStyle/>
          <a:p>
            <a:fld id="{F9638E53-25B0-4501-BFC8-6DB9BD1B0F7C}" type="slidenum">
              <a:rPr lang="en-US" smtClean="0"/>
              <a:pPr/>
              <a:t>190</a:t>
            </a:fld>
            <a:endParaRPr lang="en-US" smtClean="0"/>
          </a:p>
        </p:txBody>
      </p:sp>
      <p:sp>
        <p:nvSpPr>
          <p:cNvPr id="220165" name="Rectangle 2"/>
          <p:cNvSpPr>
            <a:spLocks noGrp="1" noChangeArrowheads="1"/>
          </p:cNvSpPr>
          <p:nvPr>
            <p:ph type="title"/>
          </p:nvPr>
        </p:nvSpPr>
        <p:spPr>
          <a:xfrm>
            <a:off x="457200" y="685800"/>
            <a:ext cx="8153400" cy="762000"/>
          </a:xfrm>
          <a:ln>
            <a:solidFill>
              <a:schemeClr val="accent2"/>
            </a:solidFill>
          </a:ln>
        </p:spPr>
        <p:txBody>
          <a:bodyPr/>
          <a:lstStyle/>
          <a:p>
            <a:pPr eaLnBrk="1" hangingPunct="1"/>
            <a:r>
              <a:rPr lang="en-US" sz="2400" smtClean="0"/>
              <a:t>Clustered Box-Plot: Comparison of amount of claims between males and females</a:t>
            </a:r>
          </a:p>
        </p:txBody>
      </p:sp>
      <p:sp>
        <p:nvSpPr>
          <p:cNvPr id="220166" name="Text Box 5"/>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
        <p:nvSpPr>
          <p:cNvPr id="220167" name="Text Box 7"/>
          <p:cNvSpPr txBox="1">
            <a:spLocks noChangeArrowheads="1"/>
          </p:cNvSpPr>
          <p:nvPr/>
        </p:nvSpPr>
        <p:spPr bwMode="auto">
          <a:xfrm>
            <a:off x="5715000" y="1524000"/>
            <a:ext cx="3200400" cy="4405313"/>
          </a:xfrm>
          <a:prstGeom prst="rect">
            <a:avLst/>
          </a:prstGeom>
          <a:noFill/>
          <a:ln w="9525">
            <a:solidFill>
              <a:schemeClr val="tx1"/>
            </a:solidFill>
            <a:miter lim="800000"/>
            <a:headEnd/>
            <a:tailEnd/>
          </a:ln>
        </p:spPr>
        <p:txBody>
          <a:bodyPr>
            <a:spAutoFit/>
          </a:bodyPr>
          <a:lstStyle/>
          <a:p>
            <a:pPr>
              <a:lnSpc>
                <a:spcPct val="90000"/>
              </a:lnSpc>
              <a:spcBef>
                <a:spcPct val="30000"/>
              </a:spcBef>
              <a:buFontTx/>
              <a:buChar char="•"/>
            </a:pPr>
            <a:r>
              <a:rPr lang="en-US" sz="2000" b="0" i="0"/>
              <a:t>On the average (based on the median), the medical insurance claims made by female policy holders is higher than those made by male policy holders.</a:t>
            </a:r>
          </a:p>
          <a:p>
            <a:pPr>
              <a:lnSpc>
                <a:spcPct val="90000"/>
              </a:lnSpc>
              <a:spcBef>
                <a:spcPct val="30000"/>
              </a:spcBef>
              <a:buFontTx/>
              <a:buChar char="•"/>
            </a:pPr>
            <a:r>
              <a:rPr lang="en-US" sz="2000" b="0" i="0"/>
              <a:t>In terms of variations in the amount of claims (as indicated by the length of the box plots), there is no difference.</a:t>
            </a:r>
          </a:p>
          <a:p>
            <a:pPr>
              <a:lnSpc>
                <a:spcPct val="90000"/>
              </a:lnSpc>
              <a:spcBef>
                <a:spcPct val="30000"/>
              </a:spcBef>
              <a:buFontTx/>
              <a:buChar char="•"/>
            </a:pPr>
            <a:r>
              <a:rPr lang="en-US" sz="2000" b="0" i="0"/>
              <a:t>The distribution for males is slightly skewed to the left, while for the females it is quite symmetric.</a:t>
            </a:r>
          </a:p>
        </p:txBody>
      </p:sp>
      <p:pic>
        <p:nvPicPr>
          <p:cNvPr id="220168" name="Picture 8"/>
          <p:cNvPicPr>
            <a:picLocks noChangeAspect="1" noChangeArrowheads="1"/>
          </p:cNvPicPr>
          <p:nvPr/>
        </p:nvPicPr>
        <p:blipFill>
          <a:blip r:embed="rId3"/>
          <a:srcRect/>
          <a:stretch>
            <a:fillRect/>
          </a:stretch>
        </p:blipFill>
        <p:spPr bwMode="auto">
          <a:xfrm>
            <a:off x="228600" y="1676400"/>
            <a:ext cx="5334000" cy="4178300"/>
          </a:xfrm>
          <a:prstGeom prst="rect">
            <a:avLst/>
          </a:prstGeom>
          <a:noFill/>
          <a:ln w="12700">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Date Placeholder 3"/>
          <p:cNvSpPr>
            <a:spLocks noGrp="1"/>
          </p:cNvSpPr>
          <p:nvPr>
            <p:ph type="dt" sz="quarter" idx="10"/>
          </p:nvPr>
        </p:nvSpPr>
        <p:spPr>
          <a:noFill/>
        </p:spPr>
        <p:txBody>
          <a:bodyPr/>
          <a:lstStyle/>
          <a:p>
            <a:r>
              <a:rPr lang="en-US"/>
              <a:t>2011</a:t>
            </a:r>
          </a:p>
        </p:txBody>
      </p:sp>
      <p:sp>
        <p:nvSpPr>
          <p:cNvPr id="5124" name="Footer Placeholder 4"/>
          <p:cNvSpPr>
            <a:spLocks noGrp="1"/>
          </p:cNvSpPr>
          <p:nvPr>
            <p:ph type="ftr" sz="quarter" idx="11"/>
          </p:nvPr>
        </p:nvSpPr>
        <p:spPr>
          <a:noFill/>
        </p:spPr>
        <p:txBody>
          <a:bodyPr/>
          <a:lstStyle/>
          <a:p>
            <a:r>
              <a:rPr lang="en-US" smtClean="0"/>
              <a:t>Rasimah Aripin</a:t>
            </a:r>
          </a:p>
        </p:txBody>
      </p:sp>
      <p:sp>
        <p:nvSpPr>
          <p:cNvPr id="5125" name="Slide Number Placeholder 5"/>
          <p:cNvSpPr>
            <a:spLocks noGrp="1"/>
          </p:cNvSpPr>
          <p:nvPr>
            <p:ph type="sldNum" sz="quarter" idx="12"/>
          </p:nvPr>
        </p:nvSpPr>
        <p:spPr>
          <a:noFill/>
        </p:spPr>
        <p:txBody>
          <a:bodyPr/>
          <a:lstStyle/>
          <a:p>
            <a:fld id="{9E13BC43-DAB3-480E-A047-A95CDAE60C79}" type="slidenum">
              <a:rPr lang="en-US" smtClean="0"/>
              <a:pPr/>
              <a:t>191</a:t>
            </a:fld>
            <a:endParaRPr lang="en-US" smtClean="0"/>
          </a:p>
        </p:txBody>
      </p:sp>
      <p:sp>
        <p:nvSpPr>
          <p:cNvPr id="5126" name="Rectangle 2"/>
          <p:cNvSpPr>
            <a:spLocks noGrp="1" noChangeArrowheads="1"/>
          </p:cNvSpPr>
          <p:nvPr>
            <p:ph type="title"/>
          </p:nvPr>
        </p:nvSpPr>
        <p:spPr>
          <a:xfrm>
            <a:off x="533400" y="609600"/>
            <a:ext cx="7772400" cy="533400"/>
          </a:xfrm>
          <a:ln>
            <a:solidFill>
              <a:schemeClr val="accent2"/>
            </a:solidFill>
          </a:ln>
        </p:spPr>
        <p:txBody>
          <a:bodyPr/>
          <a:lstStyle/>
          <a:p>
            <a:pPr eaLnBrk="1" hangingPunct="1"/>
            <a:r>
              <a:rPr lang="en-US" sz="2800" smtClean="0"/>
              <a:t>Class exercise 1:  Graduate Employment  </a:t>
            </a:r>
          </a:p>
        </p:txBody>
      </p:sp>
      <p:sp>
        <p:nvSpPr>
          <p:cNvPr id="5127" name="Rectangle 5"/>
          <p:cNvSpPr>
            <a:spLocks noChangeArrowheads="1"/>
          </p:cNvSpPr>
          <p:nvPr/>
        </p:nvSpPr>
        <p:spPr bwMode="auto">
          <a:xfrm>
            <a:off x="6019800" y="2057400"/>
            <a:ext cx="2667000" cy="1004888"/>
          </a:xfrm>
          <a:prstGeom prst="rect">
            <a:avLst/>
          </a:prstGeom>
          <a:noFill/>
          <a:ln w="9525">
            <a:noFill/>
            <a:miter lim="800000"/>
            <a:headEnd/>
            <a:tailEnd/>
          </a:ln>
        </p:spPr>
        <p:txBody>
          <a:bodyPr>
            <a:spAutoFit/>
          </a:bodyPr>
          <a:lstStyle/>
          <a:p>
            <a:pPr>
              <a:spcBef>
                <a:spcPct val="50000"/>
              </a:spcBef>
            </a:pPr>
            <a:endParaRPr lang="en-US" i="0"/>
          </a:p>
          <a:p>
            <a:pPr>
              <a:spcBef>
                <a:spcPct val="50000"/>
              </a:spcBef>
            </a:pPr>
            <a:endParaRPr lang="en-US" i="0">
              <a:latin typeface="System" charset="0"/>
            </a:endParaRPr>
          </a:p>
        </p:txBody>
      </p:sp>
      <p:graphicFrame>
        <p:nvGraphicFramePr>
          <p:cNvPr id="5122" name="Object 6"/>
          <p:cNvGraphicFramePr>
            <a:graphicFrameLocks noChangeAspect="1"/>
          </p:cNvGraphicFramePr>
          <p:nvPr>
            <p:ph idx="1"/>
          </p:nvPr>
        </p:nvGraphicFramePr>
        <p:xfrm>
          <a:off x="152400" y="2209800"/>
          <a:ext cx="4953000" cy="3960813"/>
        </p:xfrm>
        <a:graphic>
          <a:graphicData uri="http://schemas.openxmlformats.org/presentationml/2006/ole">
            <p:oleObj spid="_x0000_s5122" name="Picture" r:id="rId4" imgW="5011200" imgH="4008960" progId="StaticMetafile">
              <p:embed/>
            </p:oleObj>
          </a:graphicData>
        </a:graphic>
      </p:graphicFrame>
      <p:sp>
        <p:nvSpPr>
          <p:cNvPr id="5128" name="Text Box 9"/>
          <p:cNvSpPr txBox="1">
            <a:spLocks noChangeArrowheads="1"/>
          </p:cNvSpPr>
          <p:nvPr/>
        </p:nvSpPr>
        <p:spPr bwMode="auto">
          <a:xfrm>
            <a:off x="5105400" y="2133600"/>
            <a:ext cx="3886200" cy="3911600"/>
          </a:xfrm>
          <a:prstGeom prst="rect">
            <a:avLst/>
          </a:prstGeom>
          <a:noFill/>
          <a:ln w="9525">
            <a:solidFill>
              <a:schemeClr val="accent2"/>
            </a:solidFill>
            <a:miter lim="800000"/>
            <a:headEnd/>
            <a:tailEnd/>
          </a:ln>
        </p:spPr>
        <p:txBody>
          <a:bodyPr>
            <a:spAutoFit/>
          </a:bodyPr>
          <a:lstStyle/>
          <a:p>
            <a:pPr>
              <a:spcBef>
                <a:spcPct val="50000"/>
              </a:spcBef>
            </a:pPr>
            <a:r>
              <a:rPr lang="en-US" sz="2000" b="0" i="0"/>
              <a:t>As expected, on the average the beginning salary of diploma graduates are much lower than the first degree graduates.  However, there are quite a large number of extreme large salaries within the  diploma sample compared to the degree graduates sample.</a:t>
            </a:r>
          </a:p>
          <a:p>
            <a:pPr>
              <a:spcBef>
                <a:spcPct val="50000"/>
              </a:spcBef>
            </a:pPr>
            <a:r>
              <a:rPr lang="en-US" sz="2000" b="0" i="0"/>
              <a:t>Ignoring the extreme values, the variation in salaries is much higher among the degree graduates than the diploma graduates.	</a:t>
            </a:r>
          </a:p>
        </p:txBody>
      </p:sp>
      <p:sp>
        <p:nvSpPr>
          <p:cNvPr id="5129" name="Text Box 10"/>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
        <p:nvSpPr>
          <p:cNvPr id="5130" name="Text Box 11"/>
          <p:cNvSpPr txBox="1">
            <a:spLocks noChangeArrowheads="1"/>
          </p:cNvSpPr>
          <p:nvPr/>
        </p:nvSpPr>
        <p:spPr bwMode="auto">
          <a:xfrm>
            <a:off x="457200" y="1295400"/>
            <a:ext cx="7924800" cy="831850"/>
          </a:xfrm>
          <a:prstGeom prst="rect">
            <a:avLst/>
          </a:prstGeom>
          <a:noFill/>
          <a:ln w="9525">
            <a:solidFill>
              <a:schemeClr val="tx1"/>
            </a:solidFill>
            <a:miter lim="800000"/>
            <a:headEnd/>
            <a:tailEnd/>
          </a:ln>
        </p:spPr>
        <p:txBody>
          <a:bodyPr>
            <a:spAutoFit/>
          </a:bodyPr>
          <a:lstStyle/>
          <a:p>
            <a:r>
              <a:rPr lang="en-US" b="0" i="0"/>
              <a:t>Generate the box plot below to compare the salary distribution between diploma and BSc graduates. </a:t>
            </a:r>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Date Placeholder 3"/>
          <p:cNvSpPr>
            <a:spLocks noGrp="1"/>
          </p:cNvSpPr>
          <p:nvPr>
            <p:ph type="dt" sz="quarter" idx="10"/>
          </p:nvPr>
        </p:nvSpPr>
        <p:spPr>
          <a:noFill/>
        </p:spPr>
        <p:txBody>
          <a:bodyPr/>
          <a:lstStyle/>
          <a:p>
            <a:r>
              <a:rPr lang="en-US"/>
              <a:t>2011</a:t>
            </a:r>
          </a:p>
        </p:txBody>
      </p:sp>
      <p:sp>
        <p:nvSpPr>
          <p:cNvPr id="221187" name="Footer Placeholder 4"/>
          <p:cNvSpPr>
            <a:spLocks noGrp="1"/>
          </p:cNvSpPr>
          <p:nvPr>
            <p:ph type="ftr" sz="quarter" idx="11"/>
          </p:nvPr>
        </p:nvSpPr>
        <p:spPr>
          <a:noFill/>
        </p:spPr>
        <p:txBody>
          <a:bodyPr/>
          <a:lstStyle/>
          <a:p>
            <a:r>
              <a:rPr lang="en-US" smtClean="0"/>
              <a:t>Rasimah Aripin</a:t>
            </a:r>
          </a:p>
        </p:txBody>
      </p:sp>
      <p:sp>
        <p:nvSpPr>
          <p:cNvPr id="221188" name="Slide Number Placeholder 5"/>
          <p:cNvSpPr>
            <a:spLocks noGrp="1"/>
          </p:cNvSpPr>
          <p:nvPr>
            <p:ph type="sldNum" sz="quarter" idx="12"/>
          </p:nvPr>
        </p:nvSpPr>
        <p:spPr>
          <a:noFill/>
        </p:spPr>
        <p:txBody>
          <a:bodyPr/>
          <a:lstStyle/>
          <a:p>
            <a:fld id="{B69154FD-8A40-4633-BFBD-7D73E46A0263}" type="slidenum">
              <a:rPr lang="en-US" smtClean="0"/>
              <a:pPr/>
              <a:t>192</a:t>
            </a:fld>
            <a:endParaRPr lang="en-US" smtClean="0"/>
          </a:p>
        </p:txBody>
      </p:sp>
      <p:sp>
        <p:nvSpPr>
          <p:cNvPr id="221189" name="Rectangle 2"/>
          <p:cNvSpPr>
            <a:spLocks noGrp="1" noChangeArrowheads="1"/>
          </p:cNvSpPr>
          <p:nvPr>
            <p:ph type="title"/>
          </p:nvPr>
        </p:nvSpPr>
        <p:spPr>
          <a:xfrm>
            <a:off x="533400" y="609600"/>
            <a:ext cx="7772400" cy="533400"/>
          </a:xfrm>
          <a:ln>
            <a:solidFill>
              <a:schemeClr val="accent2"/>
            </a:solidFill>
          </a:ln>
        </p:spPr>
        <p:txBody>
          <a:bodyPr/>
          <a:lstStyle/>
          <a:p>
            <a:pPr eaLnBrk="1" hangingPunct="1"/>
            <a:r>
              <a:rPr lang="en-US" sz="2800" smtClean="0"/>
              <a:t>Class exercise 1:  Graduate Employment  </a:t>
            </a:r>
          </a:p>
        </p:txBody>
      </p:sp>
      <p:sp>
        <p:nvSpPr>
          <p:cNvPr id="221190" name="Rectangle 3"/>
          <p:cNvSpPr>
            <a:spLocks noChangeArrowheads="1"/>
          </p:cNvSpPr>
          <p:nvPr/>
        </p:nvSpPr>
        <p:spPr bwMode="auto">
          <a:xfrm>
            <a:off x="6019800" y="2057400"/>
            <a:ext cx="2667000" cy="1004888"/>
          </a:xfrm>
          <a:prstGeom prst="rect">
            <a:avLst/>
          </a:prstGeom>
          <a:noFill/>
          <a:ln w="9525">
            <a:noFill/>
            <a:miter lim="800000"/>
            <a:headEnd/>
            <a:tailEnd/>
          </a:ln>
        </p:spPr>
        <p:txBody>
          <a:bodyPr>
            <a:spAutoFit/>
          </a:bodyPr>
          <a:lstStyle/>
          <a:p>
            <a:pPr>
              <a:spcBef>
                <a:spcPct val="50000"/>
              </a:spcBef>
            </a:pPr>
            <a:endParaRPr lang="en-US" i="0"/>
          </a:p>
          <a:p>
            <a:pPr>
              <a:spcBef>
                <a:spcPct val="50000"/>
              </a:spcBef>
            </a:pPr>
            <a:endParaRPr lang="en-US" i="0">
              <a:latin typeface="System" charset="0"/>
            </a:endParaRPr>
          </a:p>
        </p:txBody>
      </p:sp>
      <p:sp>
        <p:nvSpPr>
          <p:cNvPr id="221191" name="Text Box 6"/>
          <p:cNvSpPr txBox="1">
            <a:spLocks noChangeArrowheads="1"/>
          </p:cNvSpPr>
          <p:nvPr/>
        </p:nvSpPr>
        <p:spPr bwMode="auto">
          <a:xfrm>
            <a:off x="457200" y="2286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
        <p:nvSpPr>
          <p:cNvPr id="221192" name="Text Box 7"/>
          <p:cNvSpPr txBox="1">
            <a:spLocks noChangeArrowheads="1"/>
          </p:cNvSpPr>
          <p:nvPr/>
        </p:nvSpPr>
        <p:spPr bwMode="auto">
          <a:xfrm>
            <a:off x="457200" y="1295400"/>
            <a:ext cx="8153400" cy="4300538"/>
          </a:xfrm>
          <a:prstGeom prst="rect">
            <a:avLst/>
          </a:prstGeom>
          <a:noFill/>
          <a:ln w="9525">
            <a:noFill/>
            <a:miter lim="800000"/>
            <a:headEnd/>
            <a:tailEnd/>
          </a:ln>
        </p:spPr>
        <p:txBody>
          <a:bodyPr>
            <a:spAutoFit/>
          </a:bodyPr>
          <a:lstStyle/>
          <a:p>
            <a:r>
              <a:rPr lang="en-US" sz="2800" b="0" i="0"/>
              <a:t>Note that the  outliers are represented by two symbols: </a:t>
            </a:r>
          </a:p>
          <a:p>
            <a:r>
              <a:rPr lang="en-US" sz="2800" b="0" i="0"/>
              <a:t>      and *</a:t>
            </a:r>
          </a:p>
          <a:p>
            <a:endParaRPr lang="en-US" sz="2800" b="0" i="0"/>
          </a:p>
          <a:p>
            <a:r>
              <a:rPr lang="en-US" sz="2800" b="0" i="0"/>
              <a:t>     represents observations that are more than 1.5 inter-quartile range away from the 25</a:t>
            </a:r>
            <a:r>
              <a:rPr lang="en-US" sz="2800" b="0" i="0" baseline="30000"/>
              <a:t>th</a:t>
            </a:r>
            <a:r>
              <a:rPr lang="en-US" sz="2800" b="0" i="0"/>
              <a:t> or the 75</a:t>
            </a:r>
            <a:r>
              <a:rPr lang="en-US" sz="2800" b="0" i="0" baseline="30000"/>
              <a:t>th</a:t>
            </a:r>
            <a:r>
              <a:rPr lang="en-US" sz="2800" b="0" i="0"/>
              <a:t> percentile.</a:t>
            </a:r>
          </a:p>
          <a:p>
            <a:endParaRPr lang="en-US" sz="2800" b="0" i="0"/>
          </a:p>
          <a:p>
            <a:r>
              <a:rPr lang="en-US" sz="2800" b="0" i="0"/>
              <a:t>* represents observations that are more than 3 inter-quartile range away from the 25th or the 75th percentile</a:t>
            </a:r>
            <a:r>
              <a:rPr lang="en-US" b="0" i="0"/>
              <a:t>.</a:t>
            </a:r>
          </a:p>
          <a:p>
            <a:endParaRPr lang="en-US" b="0" i="0"/>
          </a:p>
        </p:txBody>
      </p:sp>
      <p:sp>
        <p:nvSpPr>
          <p:cNvPr id="221193" name="Oval 8"/>
          <p:cNvSpPr>
            <a:spLocks noChangeArrowheads="1"/>
          </p:cNvSpPr>
          <p:nvPr/>
        </p:nvSpPr>
        <p:spPr bwMode="auto">
          <a:xfrm>
            <a:off x="609600" y="1752600"/>
            <a:ext cx="304800" cy="304800"/>
          </a:xfrm>
          <a:prstGeom prst="ellipse">
            <a:avLst/>
          </a:prstGeom>
          <a:noFill/>
          <a:ln w="9525">
            <a:solidFill>
              <a:schemeClr val="tx1"/>
            </a:solidFill>
            <a:round/>
            <a:headEnd/>
            <a:tailEnd/>
          </a:ln>
        </p:spPr>
        <p:txBody>
          <a:bodyPr wrap="none" anchor="ctr"/>
          <a:lstStyle/>
          <a:p>
            <a:endParaRPr lang="en-US"/>
          </a:p>
        </p:txBody>
      </p:sp>
      <p:sp>
        <p:nvSpPr>
          <p:cNvPr id="221194" name="Oval 10"/>
          <p:cNvSpPr>
            <a:spLocks noChangeArrowheads="1"/>
          </p:cNvSpPr>
          <p:nvPr/>
        </p:nvSpPr>
        <p:spPr bwMode="auto">
          <a:xfrm>
            <a:off x="609600" y="2667000"/>
            <a:ext cx="304800" cy="304800"/>
          </a:xfrm>
          <a:prstGeom prst="ellipse">
            <a:avLst/>
          </a:prstGeom>
          <a:noFill/>
          <a:ln w="9525">
            <a:solidFill>
              <a:schemeClr val="tx1"/>
            </a:solidFill>
            <a:round/>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Date Placeholder 3"/>
          <p:cNvSpPr>
            <a:spLocks noGrp="1"/>
          </p:cNvSpPr>
          <p:nvPr>
            <p:ph type="dt" sz="quarter" idx="10"/>
          </p:nvPr>
        </p:nvSpPr>
        <p:spPr>
          <a:noFill/>
        </p:spPr>
        <p:txBody>
          <a:bodyPr/>
          <a:lstStyle/>
          <a:p>
            <a:r>
              <a:rPr lang="en-US"/>
              <a:t>2011</a:t>
            </a:r>
          </a:p>
        </p:txBody>
      </p:sp>
      <p:sp>
        <p:nvSpPr>
          <p:cNvPr id="222211" name="Footer Placeholder 4"/>
          <p:cNvSpPr>
            <a:spLocks noGrp="1"/>
          </p:cNvSpPr>
          <p:nvPr>
            <p:ph type="ftr" sz="quarter" idx="11"/>
          </p:nvPr>
        </p:nvSpPr>
        <p:spPr>
          <a:noFill/>
        </p:spPr>
        <p:txBody>
          <a:bodyPr/>
          <a:lstStyle/>
          <a:p>
            <a:r>
              <a:rPr lang="en-US" smtClean="0"/>
              <a:t>Rasimah Aripin</a:t>
            </a:r>
          </a:p>
        </p:txBody>
      </p:sp>
      <p:sp>
        <p:nvSpPr>
          <p:cNvPr id="222212" name="Slide Number Placeholder 5"/>
          <p:cNvSpPr>
            <a:spLocks noGrp="1"/>
          </p:cNvSpPr>
          <p:nvPr>
            <p:ph type="sldNum" sz="quarter" idx="12"/>
          </p:nvPr>
        </p:nvSpPr>
        <p:spPr>
          <a:noFill/>
        </p:spPr>
        <p:txBody>
          <a:bodyPr/>
          <a:lstStyle/>
          <a:p>
            <a:fld id="{3C7A8E77-BFB2-4E8A-B9D6-FB95CDD8D76F}" type="slidenum">
              <a:rPr lang="en-US" smtClean="0"/>
              <a:pPr/>
              <a:t>193</a:t>
            </a:fld>
            <a:endParaRPr lang="en-US" smtClean="0"/>
          </a:p>
        </p:txBody>
      </p:sp>
      <p:sp>
        <p:nvSpPr>
          <p:cNvPr id="222213" name="Rectangle 2"/>
          <p:cNvSpPr>
            <a:spLocks noGrp="1" noChangeArrowheads="1"/>
          </p:cNvSpPr>
          <p:nvPr>
            <p:ph type="title"/>
          </p:nvPr>
        </p:nvSpPr>
        <p:spPr>
          <a:xfrm>
            <a:off x="685800" y="533400"/>
            <a:ext cx="7772400" cy="533400"/>
          </a:xfrm>
          <a:ln>
            <a:solidFill>
              <a:schemeClr val="accent2"/>
            </a:solidFill>
          </a:ln>
        </p:spPr>
        <p:txBody>
          <a:bodyPr/>
          <a:lstStyle/>
          <a:p>
            <a:pPr eaLnBrk="1" hangingPunct="1"/>
            <a:r>
              <a:rPr lang="en-US" sz="2800" smtClean="0"/>
              <a:t>Class exercise 2:  Graduate Employment  </a:t>
            </a:r>
          </a:p>
        </p:txBody>
      </p:sp>
      <p:sp>
        <p:nvSpPr>
          <p:cNvPr id="222214" name="Rectangle 3"/>
          <p:cNvSpPr>
            <a:spLocks noChangeArrowheads="1"/>
          </p:cNvSpPr>
          <p:nvPr/>
        </p:nvSpPr>
        <p:spPr bwMode="auto">
          <a:xfrm>
            <a:off x="6019800" y="2057400"/>
            <a:ext cx="2667000" cy="1004888"/>
          </a:xfrm>
          <a:prstGeom prst="rect">
            <a:avLst/>
          </a:prstGeom>
          <a:noFill/>
          <a:ln w="9525">
            <a:noFill/>
            <a:miter lim="800000"/>
            <a:headEnd/>
            <a:tailEnd/>
          </a:ln>
        </p:spPr>
        <p:txBody>
          <a:bodyPr>
            <a:spAutoFit/>
          </a:bodyPr>
          <a:lstStyle/>
          <a:p>
            <a:pPr>
              <a:spcBef>
                <a:spcPct val="50000"/>
              </a:spcBef>
            </a:pPr>
            <a:endParaRPr lang="en-US" i="0"/>
          </a:p>
          <a:p>
            <a:pPr>
              <a:spcBef>
                <a:spcPct val="50000"/>
              </a:spcBef>
            </a:pPr>
            <a:endParaRPr lang="en-US" i="0">
              <a:latin typeface="System" charset="0"/>
            </a:endParaRPr>
          </a:p>
        </p:txBody>
      </p:sp>
      <p:sp>
        <p:nvSpPr>
          <p:cNvPr id="222215" name="Text Box 6"/>
          <p:cNvSpPr txBox="1">
            <a:spLocks noChangeArrowheads="1"/>
          </p:cNvSpPr>
          <p:nvPr/>
        </p:nvSpPr>
        <p:spPr bwMode="auto">
          <a:xfrm>
            <a:off x="533400" y="152400"/>
            <a:ext cx="4495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4.3:  Presentation of Quantitative Variables</a:t>
            </a:r>
          </a:p>
        </p:txBody>
      </p:sp>
      <p:sp>
        <p:nvSpPr>
          <p:cNvPr id="222216" name="Text Box 7"/>
          <p:cNvSpPr txBox="1">
            <a:spLocks noChangeArrowheads="1"/>
          </p:cNvSpPr>
          <p:nvPr/>
        </p:nvSpPr>
        <p:spPr bwMode="auto">
          <a:xfrm>
            <a:off x="381000" y="1143000"/>
            <a:ext cx="8382000" cy="711200"/>
          </a:xfrm>
          <a:prstGeom prst="rect">
            <a:avLst/>
          </a:prstGeom>
          <a:noFill/>
          <a:ln w="9525">
            <a:solidFill>
              <a:schemeClr val="tx1"/>
            </a:solidFill>
            <a:miter lim="800000"/>
            <a:headEnd/>
            <a:tailEnd/>
          </a:ln>
        </p:spPr>
        <p:txBody>
          <a:bodyPr>
            <a:spAutoFit/>
          </a:bodyPr>
          <a:lstStyle/>
          <a:p>
            <a:r>
              <a:rPr lang="en-US" sz="2000" b="0" i="0"/>
              <a:t>Generate the box plot below to compare the salary distribution between diploma and BSc graduates and between males and females within each group. Interpret.</a:t>
            </a:r>
          </a:p>
        </p:txBody>
      </p:sp>
      <p:pic>
        <p:nvPicPr>
          <p:cNvPr id="222217" name="Picture 9"/>
          <p:cNvPicPr>
            <a:picLocks noChangeAspect="1" noChangeArrowheads="1"/>
          </p:cNvPicPr>
          <p:nvPr/>
        </p:nvPicPr>
        <p:blipFill>
          <a:blip r:embed="rId3"/>
          <a:srcRect/>
          <a:stretch>
            <a:fillRect/>
          </a:stretch>
        </p:blipFill>
        <p:spPr bwMode="auto">
          <a:xfrm>
            <a:off x="1219200" y="1981200"/>
            <a:ext cx="6477000" cy="4267200"/>
          </a:xfrm>
          <a:prstGeom prst="rect">
            <a:avLst/>
          </a:prstGeom>
          <a:noFill/>
          <a:ln w="6350">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Date Placeholder 4"/>
          <p:cNvSpPr>
            <a:spLocks noGrp="1"/>
          </p:cNvSpPr>
          <p:nvPr>
            <p:ph type="dt" sz="quarter" idx="10"/>
          </p:nvPr>
        </p:nvSpPr>
        <p:spPr>
          <a:noFill/>
        </p:spPr>
        <p:txBody>
          <a:bodyPr/>
          <a:lstStyle/>
          <a:p>
            <a:r>
              <a:rPr lang="en-US"/>
              <a:t>2011</a:t>
            </a:r>
          </a:p>
        </p:txBody>
      </p:sp>
      <p:sp>
        <p:nvSpPr>
          <p:cNvPr id="223235" name="Footer Placeholder 5"/>
          <p:cNvSpPr>
            <a:spLocks noGrp="1"/>
          </p:cNvSpPr>
          <p:nvPr>
            <p:ph type="ftr" sz="quarter" idx="11"/>
          </p:nvPr>
        </p:nvSpPr>
        <p:spPr>
          <a:noFill/>
        </p:spPr>
        <p:txBody>
          <a:bodyPr/>
          <a:lstStyle/>
          <a:p>
            <a:r>
              <a:rPr lang="en-US" smtClean="0"/>
              <a:t>Rasimah Aripin</a:t>
            </a:r>
          </a:p>
        </p:txBody>
      </p:sp>
      <p:sp>
        <p:nvSpPr>
          <p:cNvPr id="223236" name="Slide Number Placeholder 6"/>
          <p:cNvSpPr>
            <a:spLocks noGrp="1"/>
          </p:cNvSpPr>
          <p:nvPr>
            <p:ph type="sldNum" sz="quarter" idx="12"/>
          </p:nvPr>
        </p:nvSpPr>
        <p:spPr>
          <a:noFill/>
        </p:spPr>
        <p:txBody>
          <a:bodyPr/>
          <a:lstStyle/>
          <a:p>
            <a:fld id="{BB10E6E7-D0B0-4802-BFED-57DD332A8595}" type="slidenum">
              <a:rPr lang="en-US" smtClean="0"/>
              <a:pPr/>
              <a:t>194</a:t>
            </a:fld>
            <a:endParaRPr lang="en-US" smtClean="0"/>
          </a:p>
        </p:txBody>
      </p:sp>
      <p:sp>
        <p:nvSpPr>
          <p:cNvPr id="223237" name="Rectangle 2"/>
          <p:cNvSpPr>
            <a:spLocks noGrp="1" noChangeArrowheads="1"/>
          </p:cNvSpPr>
          <p:nvPr>
            <p:ph type="title"/>
          </p:nvPr>
        </p:nvSpPr>
        <p:spPr>
          <a:xfrm>
            <a:off x="609600" y="685800"/>
            <a:ext cx="7772400" cy="609600"/>
          </a:xfrm>
          <a:ln>
            <a:solidFill>
              <a:schemeClr val="accent2"/>
            </a:solidFill>
          </a:ln>
        </p:spPr>
        <p:txBody>
          <a:bodyPr/>
          <a:lstStyle/>
          <a:p>
            <a:pPr eaLnBrk="1" hangingPunct="1"/>
            <a:r>
              <a:rPr lang="en-US" sz="3600" b="1" smtClean="0"/>
              <a:t>4.4: Descriptive Statistics</a:t>
            </a:r>
          </a:p>
        </p:txBody>
      </p:sp>
      <p:sp>
        <p:nvSpPr>
          <p:cNvPr id="223238" name="Rectangle 3"/>
          <p:cNvSpPr>
            <a:spLocks noGrp="1" noChangeArrowheads="1"/>
          </p:cNvSpPr>
          <p:nvPr>
            <p:ph type="body" sz="half" idx="1"/>
          </p:nvPr>
        </p:nvSpPr>
        <p:spPr>
          <a:xfrm>
            <a:off x="457200" y="1524000"/>
            <a:ext cx="8001000" cy="4648200"/>
          </a:xfrm>
        </p:spPr>
        <p:txBody>
          <a:bodyPr/>
          <a:lstStyle/>
          <a:p>
            <a:pPr eaLnBrk="1" hangingPunct="1">
              <a:lnSpc>
                <a:spcPct val="90000"/>
              </a:lnSpc>
              <a:buFontTx/>
              <a:buNone/>
            </a:pPr>
            <a:r>
              <a:rPr lang="en-US" sz="2800" smtClean="0"/>
              <a:t>Descriptive statistics are useful </a:t>
            </a:r>
          </a:p>
          <a:p>
            <a:pPr eaLnBrk="1" hangingPunct="1">
              <a:lnSpc>
                <a:spcPct val="90000"/>
              </a:lnSpc>
            </a:pPr>
            <a:r>
              <a:rPr lang="en-US" sz="2800" smtClean="0"/>
              <a:t>to describe the characteristics of your sample in the </a:t>
            </a:r>
            <a:r>
              <a:rPr lang="en-US" sz="2800" b="1" smtClean="0">
                <a:solidFill>
                  <a:srgbClr val="660066"/>
                </a:solidFill>
              </a:rPr>
              <a:t>Profile of the Respondents</a:t>
            </a:r>
            <a:r>
              <a:rPr lang="en-US" sz="2800" smtClean="0"/>
              <a:t>, </a:t>
            </a:r>
            <a:r>
              <a:rPr lang="en-US" sz="2800" b="1" smtClean="0">
                <a:solidFill>
                  <a:srgbClr val="660066"/>
                </a:solidFill>
              </a:rPr>
              <a:t>Profile of the Study Area</a:t>
            </a:r>
            <a:r>
              <a:rPr lang="en-US" sz="2800" smtClean="0"/>
              <a:t> or </a:t>
            </a:r>
            <a:r>
              <a:rPr lang="en-US" sz="2800" b="1" smtClean="0">
                <a:solidFill>
                  <a:srgbClr val="660066"/>
                </a:solidFill>
              </a:rPr>
              <a:t>Characteristics of the Sample</a:t>
            </a:r>
            <a:r>
              <a:rPr lang="en-US" sz="2800" smtClean="0"/>
              <a:t> sections of your research report.</a:t>
            </a:r>
          </a:p>
          <a:p>
            <a:pPr eaLnBrk="1" hangingPunct="1">
              <a:lnSpc>
                <a:spcPct val="90000"/>
              </a:lnSpc>
            </a:pPr>
            <a:r>
              <a:rPr lang="en-US" sz="2800" smtClean="0"/>
              <a:t>To check for data errors </a:t>
            </a:r>
          </a:p>
          <a:p>
            <a:pPr eaLnBrk="1" hangingPunct="1">
              <a:lnSpc>
                <a:spcPct val="90000"/>
              </a:lnSpc>
            </a:pPr>
            <a:r>
              <a:rPr lang="en-US" sz="2800" smtClean="0"/>
              <a:t>To identify outliers in the data</a:t>
            </a:r>
          </a:p>
          <a:p>
            <a:pPr eaLnBrk="1" hangingPunct="1">
              <a:lnSpc>
                <a:spcPct val="90000"/>
              </a:lnSpc>
            </a:pPr>
            <a:r>
              <a:rPr lang="en-US" sz="2800" smtClean="0"/>
              <a:t>To check for any violation of the assumptions underlying the statistical techniques considered</a:t>
            </a:r>
          </a:p>
          <a:p>
            <a:pPr eaLnBrk="1" hangingPunct="1">
              <a:lnSpc>
                <a:spcPct val="90000"/>
              </a:lnSpc>
            </a:pPr>
            <a:r>
              <a:rPr lang="en-US" sz="2800" smtClean="0"/>
              <a:t>To address specific research questions</a:t>
            </a:r>
          </a:p>
        </p:txBody>
      </p:sp>
      <p:sp>
        <p:nvSpPr>
          <p:cNvPr id="223239" name="Text Box 10"/>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4:  Exploratory Data Analysis</a:t>
            </a: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Date Placeholder 2"/>
          <p:cNvSpPr>
            <a:spLocks noGrp="1"/>
          </p:cNvSpPr>
          <p:nvPr>
            <p:ph type="dt" sz="quarter" idx="10"/>
          </p:nvPr>
        </p:nvSpPr>
        <p:spPr>
          <a:noFill/>
        </p:spPr>
        <p:txBody>
          <a:bodyPr/>
          <a:lstStyle/>
          <a:p>
            <a:r>
              <a:rPr lang="en-US"/>
              <a:t>2011</a:t>
            </a:r>
          </a:p>
        </p:txBody>
      </p:sp>
      <p:sp>
        <p:nvSpPr>
          <p:cNvPr id="224259" name="Footer Placeholder 3"/>
          <p:cNvSpPr>
            <a:spLocks noGrp="1"/>
          </p:cNvSpPr>
          <p:nvPr>
            <p:ph type="ftr" sz="quarter" idx="11"/>
          </p:nvPr>
        </p:nvSpPr>
        <p:spPr>
          <a:noFill/>
        </p:spPr>
        <p:txBody>
          <a:bodyPr/>
          <a:lstStyle/>
          <a:p>
            <a:r>
              <a:rPr lang="en-US" smtClean="0"/>
              <a:t>Rasimah Aripin</a:t>
            </a:r>
          </a:p>
        </p:txBody>
      </p:sp>
      <p:sp>
        <p:nvSpPr>
          <p:cNvPr id="224260" name="Slide Number Placeholder 4"/>
          <p:cNvSpPr>
            <a:spLocks noGrp="1"/>
          </p:cNvSpPr>
          <p:nvPr>
            <p:ph type="sldNum" sz="quarter" idx="12"/>
          </p:nvPr>
        </p:nvSpPr>
        <p:spPr>
          <a:noFill/>
        </p:spPr>
        <p:txBody>
          <a:bodyPr/>
          <a:lstStyle/>
          <a:p>
            <a:fld id="{22D0BA9C-FF07-49CC-90BE-948C05AED3CB}" type="slidenum">
              <a:rPr lang="en-US" smtClean="0"/>
              <a:pPr/>
              <a:t>195</a:t>
            </a:fld>
            <a:endParaRPr lang="en-US" smtClean="0"/>
          </a:p>
        </p:txBody>
      </p:sp>
      <p:sp>
        <p:nvSpPr>
          <p:cNvPr id="224261" name="Rectangle 2"/>
          <p:cNvSpPr>
            <a:spLocks noGrp="1" noChangeArrowheads="1"/>
          </p:cNvSpPr>
          <p:nvPr>
            <p:ph type="title"/>
          </p:nvPr>
        </p:nvSpPr>
        <p:spPr>
          <a:xfrm>
            <a:off x="457200" y="609600"/>
            <a:ext cx="8229600" cy="685800"/>
          </a:xfrm>
          <a:noFill/>
          <a:ln>
            <a:solidFill>
              <a:schemeClr val="accent2"/>
            </a:solidFill>
          </a:ln>
        </p:spPr>
        <p:txBody>
          <a:bodyPr lIns="92075" tIns="46038" rIns="92075" bIns="46038"/>
          <a:lstStyle/>
          <a:p>
            <a:pPr eaLnBrk="1" hangingPunct="1"/>
            <a:r>
              <a:rPr lang="en-US" sz="3200" smtClean="0">
                <a:solidFill>
                  <a:srgbClr val="000066"/>
                </a:solidFill>
              </a:rPr>
              <a:t>Descriptive Statistics: Road Map</a:t>
            </a:r>
          </a:p>
        </p:txBody>
      </p:sp>
      <p:sp>
        <p:nvSpPr>
          <p:cNvPr id="224262" name="Rectangle 3"/>
          <p:cNvSpPr>
            <a:spLocks noChangeArrowheads="1"/>
          </p:cNvSpPr>
          <p:nvPr/>
        </p:nvSpPr>
        <p:spPr bwMode="auto">
          <a:xfrm>
            <a:off x="3810000" y="2514600"/>
            <a:ext cx="1668463" cy="679450"/>
          </a:xfrm>
          <a:prstGeom prst="rect">
            <a:avLst/>
          </a:prstGeom>
          <a:noFill/>
          <a:ln w="38100">
            <a:solidFill>
              <a:schemeClr val="accent2"/>
            </a:solidFill>
            <a:miter lim="800000"/>
            <a:headEnd/>
            <a:tailEnd/>
          </a:ln>
        </p:spPr>
        <p:txBody>
          <a:bodyPr lIns="92075" tIns="46038" rIns="92075" bIns="46038">
            <a:spAutoFit/>
          </a:bodyPr>
          <a:lstStyle/>
          <a:p>
            <a:pPr algn="ctr" eaLnBrk="0" hangingPunct="0"/>
            <a:r>
              <a:rPr lang="en-US" sz="1800" i="0">
                <a:latin typeface="Georgia" pitchFamily="18" charset="0"/>
              </a:rPr>
              <a:t>Two</a:t>
            </a:r>
          </a:p>
          <a:p>
            <a:pPr algn="ctr" eaLnBrk="0" hangingPunct="0"/>
            <a:r>
              <a:rPr lang="en-US" sz="1800" i="0">
                <a:latin typeface="Georgia" pitchFamily="18" charset="0"/>
              </a:rPr>
              <a:t>Categories</a:t>
            </a:r>
          </a:p>
        </p:txBody>
      </p:sp>
      <p:sp>
        <p:nvSpPr>
          <p:cNvPr id="224263" name="Rectangle 4"/>
          <p:cNvSpPr>
            <a:spLocks noChangeArrowheads="1"/>
          </p:cNvSpPr>
          <p:nvPr/>
        </p:nvSpPr>
        <p:spPr bwMode="auto">
          <a:xfrm>
            <a:off x="3810000" y="3657600"/>
            <a:ext cx="1674813" cy="954088"/>
          </a:xfrm>
          <a:prstGeom prst="rect">
            <a:avLst/>
          </a:prstGeom>
          <a:noFill/>
          <a:ln w="38100">
            <a:solidFill>
              <a:schemeClr val="accent2"/>
            </a:solidFill>
            <a:miter lim="800000"/>
            <a:headEnd/>
            <a:tailEnd/>
          </a:ln>
        </p:spPr>
        <p:txBody>
          <a:bodyPr lIns="92075" tIns="46038" rIns="92075" bIns="46038">
            <a:spAutoFit/>
          </a:bodyPr>
          <a:lstStyle/>
          <a:p>
            <a:pPr algn="ctr" eaLnBrk="0" hangingPunct="0"/>
            <a:r>
              <a:rPr lang="en-US" sz="1800" i="0">
                <a:latin typeface="Georgia" pitchFamily="18" charset="0"/>
              </a:rPr>
              <a:t>More than</a:t>
            </a:r>
          </a:p>
          <a:p>
            <a:pPr algn="ctr" eaLnBrk="0" hangingPunct="0"/>
            <a:r>
              <a:rPr lang="en-US" sz="1800" i="0">
                <a:latin typeface="Georgia" pitchFamily="18" charset="0"/>
              </a:rPr>
              <a:t>two categories</a:t>
            </a:r>
          </a:p>
        </p:txBody>
      </p:sp>
      <p:sp>
        <p:nvSpPr>
          <p:cNvPr id="224264" name="Rectangle 5"/>
          <p:cNvSpPr>
            <a:spLocks noChangeArrowheads="1"/>
          </p:cNvSpPr>
          <p:nvPr/>
        </p:nvSpPr>
        <p:spPr bwMode="auto">
          <a:xfrm>
            <a:off x="5867400" y="1524000"/>
            <a:ext cx="2584450" cy="739775"/>
          </a:xfrm>
          <a:prstGeom prst="rect">
            <a:avLst/>
          </a:prstGeom>
          <a:noFill/>
          <a:ln w="38100">
            <a:solidFill>
              <a:srgbClr val="FF0000"/>
            </a:solidFill>
            <a:miter lim="800000"/>
            <a:headEnd/>
            <a:tailEnd/>
          </a:ln>
        </p:spPr>
        <p:txBody>
          <a:bodyPr lIns="92075" tIns="46038" rIns="92075" bIns="46038">
            <a:spAutoFit/>
          </a:bodyPr>
          <a:lstStyle/>
          <a:p>
            <a:pPr algn="ctr" eaLnBrk="0" hangingPunct="0"/>
            <a:r>
              <a:rPr lang="en-US" sz="2000" b="0" i="0">
                <a:latin typeface="Georgia" pitchFamily="18" charset="0"/>
              </a:rPr>
              <a:t>Descriptive</a:t>
            </a:r>
          </a:p>
          <a:p>
            <a:pPr algn="ctr" eaLnBrk="0" hangingPunct="0"/>
            <a:r>
              <a:rPr lang="en-US" sz="2000" b="0" i="0">
                <a:latin typeface="Georgia" pitchFamily="18" charset="0"/>
              </a:rPr>
              <a:t>Statistics</a:t>
            </a:r>
          </a:p>
        </p:txBody>
      </p:sp>
      <p:sp>
        <p:nvSpPr>
          <p:cNvPr id="224265" name="Rectangle 6"/>
          <p:cNvSpPr>
            <a:spLocks noChangeArrowheads="1"/>
          </p:cNvSpPr>
          <p:nvPr/>
        </p:nvSpPr>
        <p:spPr bwMode="auto">
          <a:xfrm>
            <a:off x="5867400" y="2514600"/>
            <a:ext cx="3098800" cy="954088"/>
          </a:xfrm>
          <a:prstGeom prst="rect">
            <a:avLst/>
          </a:prstGeom>
          <a:noFill/>
          <a:ln w="38100">
            <a:solidFill>
              <a:srgbClr val="0000FF"/>
            </a:solidFill>
            <a:miter lim="800000"/>
            <a:headEnd/>
            <a:tailEnd/>
          </a:ln>
        </p:spPr>
        <p:txBody>
          <a:bodyPr wrap="none" lIns="92075" tIns="46038" rIns="92075" bIns="46038">
            <a:spAutoFit/>
          </a:bodyPr>
          <a:lstStyle/>
          <a:p>
            <a:pPr algn="ctr" eaLnBrk="0" hangingPunct="0"/>
            <a:r>
              <a:rPr lang="en-US" sz="1800" i="0">
                <a:latin typeface="Georgia" pitchFamily="18" charset="0"/>
              </a:rPr>
              <a:t>Frequency Table’s</a:t>
            </a:r>
          </a:p>
          <a:p>
            <a:pPr algn="ctr" eaLnBrk="0" hangingPunct="0"/>
            <a:r>
              <a:rPr lang="en-US" sz="1800" i="0">
                <a:latin typeface="Georgia" pitchFamily="18" charset="0"/>
              </a:rPr>
              <a:t>Proportion (percentage)</a:t>
            </a:r>
          </a:p>
          <a:p>
            <a:pPr algn="ctr" eaLnBrk="0" hangingPunct="0"/>
            <a:r>
              <a:rPr lang="en-US" sz="1800" i="0">
                <a:latin typeface="Georgia" pitchFamily="18" charset="0"/>
              </a:rPr>
              <a:t>Mode</a:t>
            </a:r>
          </a:p>
        </p:txBody>
      </p:sp>
      <p:sp>
        <p:nvSpPr>
          <p:cNvPr id="224266" name="Rectangle 7"/>
          <p:cNvSpPr>
            <a:spLocks noChangeArrowheads="1"/>
          </p:cNvSpPr>
          <p:nvPr/>
        </p:nvSpPr>
        <p:spPr bwMode="auto">
          <a:xfrm>
            <a:off x="6272213" y="3657600"/>
            <a:ext cx="2287587" cy="954088"/>
          </a:xfrm>
          <a:prstGeom prst="rect">
            <a:avLst/>
          </a:prstGeom>
          <a:noFill/>
          <a:ln w="38100">
            <a:solidFill>
              <a:schemeClr val="accent2"/>
            </a:solidFill>
            <a:miter lim="800000"/>
            <a:headEnd/>
            <a:tailEnd/>
          </a:ln>
        </p:spPr>
        <p:txBody>
          <a:bodyPr wrap="none" lIns="92075" tIns="46038" rIns="92075" bIns="46038">
            <a:spAutoFit/>
          </a:bodyPr>
          <a:lstStyle/>
          <a:p>
            <a:pPr algn="ctr" eaLnBrk="0" hangingPunct="0"/>
            <a:r>
              <a:rPr lang="en-US" sz="1800" i="0">
                <a:latin typeface="Georgia" pitchFamily="18" charset="0"/>
              </a:rPr>
              <a:t>Frequency table’s</a:t>
            </a:r>
          </a:p>
          <a:p>
            <a:pPr algn="ctr" eaLnBrk="0" hangingPunct="0"/>
            <a:r>
              <a:rPr lang="en-US" sz="1800" i="0">
                <a:latin typeface="Georgia" pitchFamily="18" charset="0"/>
              </a:rPr>
              <a:t>proportion (%)</a:t>
            </a:r>
          </a:p>
          <a:p>
            <a:pPr algn="ctr" eaLnBrk="0" hangingPunct="0"/>
            <a:r>
              <a:rPr lang="en-US" sz="1800" i="0">
                <a:latin typeface="Georgia" pitchFamily="18" charset="0"/>
              </a:rPr>
              <a:t>Mode</a:t>
            </a:r>
          </a:p>
        </p:txBody>
      </p:sp>
      <p:sp>
        <p:nvSpPr>
          <p:cNvPr id="224267" name="Rectangle 8"/>
          <p:cNvSpPr>
            <a:spLocks noChangeArrowheads="1"/>
          </p:cNvSpPr>
          <p:nvPr/>
        </p:nvSpPr>
        <p:spPr bwMode="auto">
          <a:xfrm>
            <a:off x="6754813" y="4716463"/>
            <a:ext cx="2084387" cy="404812"/>
          </a:xfrm>
          <a:prstGeom prst="rect">
            <a:avLst/>
          </a:prstGeom>
          <a:noFill/>
          <a:ln w="38100">
            <a:solidFill>
              <a:schemeClr val="accent2"/>
            </a:solidFill>
            <a:miter lim="800000"/>
            <a:headEnd/>
            <a:tailEnd/>
          </a:ln>
        </p:spPr>
        <p:txBody>
          <a:bodyPr lIns="92075" tIns="46038" rIns="92075" bIns="46038">
            <a:spAutoFit/>
          </a:bodyPr>
          <a:lstStyle/>
          <a:p>
            <a:pPr algn="ctr" eaLnBrk="0" hangingPunct="0"/>
            <a:r>
              <a:rPr lang="en-US" sz="1800" i="0">
                <a:latin typeface="Georgia" pitchFamily="18" charset="0"/>
              </a:rPr>
              <a:t>Median,  mode</a:t>
            </a:r>
          </a:p>
        </p:txBody>
      </p:sp>
      <p:sp>
        <p:nvSpPr>
          <p:cNvPr id="224268" name="Rectangle 9"/>
          <p:cNvSpPr>
            <a:spLocks noChangeArrowheads="1"/>
          </p:cNvSpPr>
          <p:nvPr/>
        </p:nvSpPr>
        <p:spPr bwMode="auto">
          <a:xfrm>
            <a:off x="5334000" y="5334000"/>
            <a:ext cx="3657600" cy="954088"/>
          </a:xfrm>
          <a:prstGeom prst="rect">
            <a:avLst/>
          </a:prstGeom>
          <a:noFill/>
          <a:ln w="38100">
            <a:solidFill>
              <a:schemeClr val="accent2"/>
            </a:solidFill>
            <a:miter lim="800000"/>
            <a:headEnd/>
            <a:tailEnd/>
          </a:ln>
        </p:spPr>
        <p:txBody>
          <a:bodyPr lIns="92075" tIns="46038" rIns="92075" bIns="46038">
            <a:spAutoFit/>
          </a:bodyPr>
          <a:lstStyle/>
          <a:p>
            <a:pPr algn="ctr" eaLnBrk="0" hangingPunct="0"/>
            <a:r>
              <a:rPr lang="en-US" sz="1800" i="0">
                <a:latin typeface="Georgia" pitchFamily="18" charset="0"/>
              </a:rPr>
              <a:t>Arithmetic Mean, variance, skewness. kurtosis</a:t>
            </a:r>
          </a:p>
          <a:p>
            <a:pPr algn="ctr" eaLnBrk="0" hangingPunct="0"/>
            <a:r>
              <a:rPr lang="en-US" sz="1800" i="0">
                <a:latin typeface="Georgia" pitchFamily="18" charset="0"/>
              </a:rPr>
              <a:t>Index numbers</a:t>
            </a:r>
          </a:p>
        </p:txBody>
      </p:sp>
      <p:sp>
        <p:nvSpPr>
          <p:cNvPr id="224269" name="Rectangle 10"/>
          <p:cNvSpPr>
            <a:spLocks noChangeArrowheads="1"/>
          </p:cNvSpPr>
          <p:nvPr/>
        </p:nvSpPr>
        <p:spPr bwMode="auto">
          <a:xfrm>
            <a:off x="1143000" y="3124200"/>
            <a:ext cx="1892300" cy="495300"/>
          </a:xfrm>
          <a:prstGeom prst="rect">
            <a:avLst/>
          </a:prstGeom>
          <a:noFill/>
          <a:ln w="38100">
            <a:solidFill>
              <a:schemeClr val="accent2"/>
            </a:solidFill>
            <a:miter lim="800000"/>
            <a:headEnd/>
            <a:tailEnd/>
          </a:ln>
        </p:spPr>
        <p:txBody>
          <a:bodyPr lIns="92075" tIns="46038" rIns="92075" bIns="46038">
            <a:spAutoFit/>
          </a:bodyPr>
          <a:lstStyle/>
          <a:p>
            <a:pPr algn="ctr" eaLnBrk="0" hangingPunct="0"/>
            <a:r>
              <a:rPr lang="en-US" b="0" i="0">
                <a:latin typeface="Georgia" pitchFamily="18" charset="0"/>
              </a:rPr>
              <a:t>Nominal</a:t>
            </a:r>
          </a:p>
        </p:txBody>
      </p:sp>
      <p:sp>
        <p:nvSpPr>
          <p:cNvPr id="224270" name="Rectangle 11"/>
          <p:cNvSpPr>
            <a:spLocks noChangeArrowheads="1"/>
          </p:cNvSpPr>
          <p:nvPr/>
        </p:nvSpPr>
        <p:spPr bwMode="auto">
          <a:xfrm>
            <a:off x="1149350" y="4730750"/>
            <a:ext cx="1663700" cy="404813"/>
          </a:xfrm>
          <a:prstGeom prst="rect">
            <a:avLst/>
          </a:prstGeom>
          <a:noFill/>
          <a:ln w="38100">
            <a:solidFill>
              <a:schemeClr val="accent2"/>
            </a:solidFill>
            <a:miter lim="800000"/>
            <a:headEnd/>
            <a:tailEnd/>
          </a:ln>
        </p:spPr>
        <p:txBody>
          <a:bodyPr lIns="92075" tIns="46038" rIns="92075" bIns="46038">
            <a:spAutoFit/>
          </a:bodyPr>
          <a:lstStyle/>
          <a:p>
            <a:pPr algn="ctr" eaLnBrk="0" hangingPunct="0"/>
            <a:r>
              <a:rPr lang="en-US" sz="1800" i="0">
                <a:latin typeface="Georgia" pitchFamily="18" charset="0"/>
              </a:rPr>
              <a:t>Ordinal</a:t>
            </a:r>
          </a:p>
        </p:txBody>
      </p:sp>
      <p:sp>
        <p:nvSpPr>
          <p:cNvPr id="224271" name="Rectangle 12"/>
          <p:cNvSpPr>
            <a:spLocks noChangeArrowheads="1"/>
          </p:cNvSpPr>
          <p:nvPr/>
        </p:nvSpPr>
        <p:spPr bwMode="auto">
          <a:xfrm>
            <a:off x="1143000" y="5334000"/>
            <a:ext cx="1663700" cy="404813"/>
          </a:xfrm>
          <a:prstGeom prst="rect">
            <a:avLst/>
          </a:prstGeom>
          <a:noFill/>
          <a:ln w="38100">
            <a:solidFill>
              <a:schemeClr val="accent2"/>
            </a:solidFill>
            <a:miter lim="800000"/>
            <a:headEnd/>
            <a:tailEnd/>
          </a:ln>
        </p:spPr>
        <p:txBody>
          <a:bodyPr lIns="92075" tIns="46038" rIns="92075" bIns="46038">
            <a:spAutoFit/>
          </a:bodyPr>
          <a:lstStyle/>
          <a:p>
            <a:pPr algn="ctr" eaLnBrk="0" hangingPunct="0"/>
            <a:r>
              <a:rPr lang="en-US" sz="1800" i="0">
                <a:latin typeface="Georgia" pitchFamily="18" charset="0"/>
              </a:rPr>
              <a:t>Interval</a:t>
            </a:r>
          </a:p>
        </p:txBody>
      </p:sp>
      <p:sp>
        <p:nvSpPr>
          <p:cNvPr id="224272" name="Rectangle 13"/>
          <p:cNvSpPr>
            <a:spLocks noChangeArrowheads="1"/>
          </p:cNvSpPr>
          <p:nvPr/>
        </p:nvSpPr>
        <p:spPr bwMode="auto">
          <a:xfrm>
            <a:off x="1143000" y="5867400"/>
            <a:ext cx="1676400" cy="404813"/>
          </a:xfrm>
          <a:prstGeom prst="rect">
            <a:avLst/>
          </a:prstGeom>
          <a:noFill/>
          <a:ln w="38100">
            <a:solidFill>
              <a:schemeClr val="accent2"/>
            </a:solidFill>
            <a:miter lim="800000"/>
            <a:headEnd/>
            <a:tailEnd/>
          </a:ln>
        </p:spPr>
        <p:txBody>
          <a:bodyPr lIns="92075" tIns="46038" rIns="92075" bIns="46038">
            <a:spAutoFit/>
          </a:bodyPr>
          <a:lstStyle/>
          <a:p>
            <a:pPr algn="ctr" eaLnBrk="0" hangingPunct="0"/>
            <a:r>
              <a:rPr lang="en-US" sz="1800" i="0">
                <a:latin typeface="Georgia" pitchFamily="18" charset="0"/>
              </a:rPr>
              <a:t>Ratio</a:t>
            </a:r>
          </a:p>
        </p:txBody>
      </p:sp>
      <p:sp>
        <p:nvSpPr>
          <p:cNvPr id="224273" name="Rectangle 14"/>
          <p:cNvSpPr>
            <a:spLocks noChangeArrowheads="1"/>
          </p:cNvSpPr>
          <p:nvPr/>
        </p:nvSpPr>
        <p:spPr bwMode="auto">
          <a:xfrm>
            <a:off x="990600" y="1524000"/>
            <a:ext cx="1892300" cy="739775"/>
          </a:xfrm>
          <a:prstGeom prst="rect">
            <a:avLst/>
          </a:prstGeom>
          <a:noFill/>
          <a:ln w="38100">
            <a:solidFill>
              <a:srgbClr val="FF0000"/>
            </a:solidFill>
            <a:miter lim="800000"/>
            <a:headEnd/>
            <a:tailEnd/>
          </a:ln>
        </p:spPr>
        <p:txBody>
          <a:bodyPr lIns="92075" tIns="46038" rIns="92075" bIns="46038">
            <a:spAutoFit/>
          </a:bodyPr>
          <a:lstStyle/>
          <a:p>
            <a:pPr algn="ctr" eaLnBrk="0" hangingPunct="0"/>
            <a:r>
              <a:rPr lang="en-US" sz="2000" b="0" i="0">
                <a:latin typeface="Georgia" pitchFamily="18" charset="0"/>
              </a:rPr>
              <a:t>Type of </a:t>
            </a:r>
          </a:p>
          <a:p>
            <a:pPr algn="ctr" eaLnBrk="0" hangingPunct="0"/>
            <a:r>
              <a:rPr lang="en-US" sz="2000" b="0" i="0">
                <a:latin typeface="Georgia" pitchFamily="18" charset="0"/>
              </a:rPr>
              <a:t>measurement</a:t>
            </a:r>
            <a:endParaRPr lang="en-US" sz="1600" b="0" i="0">
              <a:latin typeface="Georgia" pitchFamily="18" charset="0"/>
            </a:endParaRPr>
          </a:p>
        </p:txBody>
      </p:sp>
      <p:sp>
        <p:nvSpPr>
          <p:cNvPr id="224274" name="Line 15"/>
          <p:cNvSpPr>
            <a:spLocks noChangeShapeType="1"/>
          </p:cNvSpPr>
          <p:nvPr/>
        </p:nvSpPr>
        <p:spPr bwMode="auto">
          <a:xfrm flipH="1">
            <a:off x="3429000" y="2819400"/>
            <a:ext cx="381000" cy="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24275" name="Line 16"/>
          <p:cNvSpPr>
            <a:spLocks noChangeShapeType="1"/>
          </p:cNvSpPr>
          <p:nvPr/>
        </p:nvSpPr>
        <p:spPr bwMode="auto">
          <a:xfrm flipH="1">
            <a:off x="3429000" y="3962400"/>
            <a:ext cx="381000" cy="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24276" name="Line 17"/>
          <p:cNvSpPr>
            <a:spLocks noChangeShapeType="1"/>
          </p:cNvSpPr>
          <p:nvPr/>
        </p:nvSpPr>
        <p:spPr bwMode="auto">
          <a:xfrm>
            <a:off x="3429000" y="2819400"/>
            <a:ext cx="0" cy="114300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24277" name="Line 18"/>
          <p:cNvSpPr>
            <a:spLocks noChangeShapeType="1"/>
          </p:cNvSpPr>
          <p:nvPr/>
        </p:nvSpPr>
        <p:spPr bwMode="auto">
          <a:xfrm>
            <a:off x="2971800" y="3352800"/>
            <a:ext cx="457200" cy="0"/>
          </a:xfrm>
          <a:prstGeom prst="line">
            <a:avLst/>
          </a:prstGeom>
          <a:noFill/>
          <a:ln w="38100">
            <a:solidFill>
              <a:schemeClr val="tx1"/>
            </a:solidFill>
            <a:round/>
            <a:headEnd type="none" w="sm" len="sm"/>
            <a:tailEnd type="none" w="sm" len="sm"/>
          </a:ln>
        </p:spPr>
        <p:txBody>
          <a:bodyPr wrap="none" anchor="ctr"/>
          <a:lstStyle/>
          <a:p>
            <a:endParaRPr lang="en-US"/>
          </a:p>
        </p:txBody>
      </p:sp>
      <p:sp>
        <p:nvSpPr>
          <p:cNvPr id="224278" name="Line 19"/>
          <p:cNvSpPr>
            <a:spLocks noChangeShapeType="1"/>
          </p:cNvSpPr>
          <p:nvPr/>
        </p:nvSpPr>
        <p:spPr bwMode="auto">
          <a:xfrm rot="10694160" flipH="1">
            <a:off x="5486400" y="4038600"/>
            <a:ext cx="381000" cy="1588"/>
          </a:xfrm>
          <a:prstGeom prst="line">
            <a:avLst/>
          </a:prstGeom>
          <a:noFill/>
          <a:ln w="38100">
            <a:solidFill>
              <a:schemeClr val="tx1"/>
            </a:solidFill>
            <a:round/>
            <a:headEnd/>
            <a:tailEnd type="triangle" w="med" len="med"/>
          </a:ln>
        </p:spPr>
        <p:txBody>
          <a:bodyPr wrap="none" anchor="ctr"/>
          <a:lstStyle/>
          <a:p>
            <a:endParaRPr lang="en-US"/>
          </a:p>
        </p:txBody>
      </p:sp>
      <p:sp>
        <p:nvSpPr>
          <p:cNvPr id="224279" name="Line 20"/>
          <p:cNvSpPr>
            <a:spLocks noChangeShapeType="1"/>
          </p:cNvSpPr>
          <p:nvPr/>
        </p:nvSpPr>
        <p:spPr bwMode="auto">
          <a:xfrm>
            <a:off x="2819400" y="4876800"/>
            <a:ext cx="3886200" cy="0"/>
          </a:xfrm>
          <a:prstGeom prst="line">
            <a:avLst/>
          </a:prstGeom>
          <a:noFill/>
          <a:ln w="38100">
            <a:solidFill>
              <a:schemeClr val="tx1"/>
            </a:solidFill>
            <a:round/>
            <a:headEnd type="none" w="sm" len="sm"/>
            <a:tailEnd type="triangle" w="med" len="med"/>
          </a:ln>
        </p:spPr>
        <p:txBody>
          <a:bodyPr wrap="none" anchor="ctr"/>
          <a:lstStyle/>
          <a:p>
            <a:endParaRPr lang="en-US"/>
          </a:p>
        </p:txBody>
      </p:sp>
      <p:sp>
        <p:nvSpPr>
          <p:cNvPr id="224280" name="Line 21"/>
          <p:cNvSpPr>
            <a:spLocks noChangeShapeType="1"/>
          </p:cNvSpPr>
          <p:nvPr/>
        </p:nvSpPr>
        <p:spPr bwMode="auto">
          <a:xfrm>
            <a:off x="2895600" y="5562600"/>
            <a:ext cx="2514600" cy="0"/>
          </a:xfrm>
          <a:prstGeom prst="line">
            <a:avLst/>
          </a:prstGeom>
          <a:noFill/>
          <a:ln w="38100">
            <a:solidFill>
              <a:schemeClr val="tx1"/>
            </a:solidFill>
            <a:round/>
            <a:headEnd type="none" w="sm" len="sm"/>
            <a:tailEnd type="triangle" w="med" len="med"/>
          </a:ln>
        </p:spPr>
        <p:txBody>
          <a:bodyPr wrap="none" anchor="ctr"/>
          <a:lstStyle/>
          <a:p>
            <a:endParaRPr lang="en-US"/>
          </a:p>
        </p:txBody>
      </p:sp>
      <p:sp>
        <p:nvSpPr>
          <p:cNvPr id="224281" name="Line 22"/>
          <p:cNvSpPr>
            <a:spLocks noChangeShapeType="1"/>
          </p:cNvSpPr>
          <p:nvPr/>
        </p:nvSpPr>
        <p:spPr bwMode="auto">
          <a:xfrm rot="-500369">
            <a:off x="2819400" y="5943600"/>
            <a:ext cx="2590800" cy="1588"/>
          </a:xfrm>
          <a:prstGeom prst="line">
            <a:avLst/>
          </a:prstGeom>
          <a:noFill/>
          <a:ln w="38100">
            <a:solidFill>
              <a:schemeClr val="tx1"/>
            </a:solidFill>
            <a:round/>
            <a:headEnd type="none" w="sm" len="sm"/>
            <a:tailEnd type="triangle" w="med" len="med"/>
          </a:ln>
        </p:spPr>
        <p:txBody>
          <a:bodyPr wrap="none" anchor="ctr"/>
          <a:lstStyle/>
          <a:p>
            <a:endParaRPr lang="en-US"/>
          </a:p>
        </p:txBody>
      </p:sp>
      <p:sp>
        <p:nvSpPr>
          <p:cNvPr id="224282" name="Line 23"/>
          <p:cNvSpPr>
            <a:spLocks noChangeShapeType="1"/>
          </p:cNvSpPr>
          <p:nvPr/>
        </p:nvSpPr>
        <p:spPr bwMode="auto">
          <a:xfrm rot="10694160" flipH="1">
            <a:off x="5486400" y="2819400"/>
            <a:ext cx="381000" cy="1588"/>
          </a:xfrm>
          <a:prstGeom prst="line">
            <a:avLst/>
          </a:prstGeom>
          <a:noFill/>
          <a:ln w="38100">
            <a:solidFill>
              <a:schemeClr val="tx1"/>
            </a:solidFill>
            <a:round/>
            <a:headEnd/>
            <a:tailEnd type="triangle" w="med" len="med"/>
          </a:ln>
        </p:spPr>
        <p:txBody>
          <a:bodyPr wrap="none" anchor="ctr"/>
          <a:lstStyle/>
          <a:p>
            <a:endParaRPr lang="en-US"/>
          </a:p>
        </p:txBody>
      </p:sp>
      <p:sp>
        <p:nvSpPr>
          <p:cNvPr id="224283" name="Text Box 2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Date Placeholder 4"/>
          <p:cNvSpPr>
            <a:spLocks noGrp="1"/>
          </p:cNvSpPr>
          <p:nvPr>
            <p:ph type="dt" sz="quarter" idx="10"/>
          </p:nvPr>
        </p:nvSpPr>
        <p:spPr>
          <a:noFill/>
        </p:spPr>
        <p:txBody>
          <a:bodyPr/>
          <a:lstStyle/>
          <a:p>
            <a:r>
              <a:rPr lang="en-US"/>
              <a:t>2011</a:t>
            </a:r>
          </a:p>
        </p:txBody>
      </p:sp>
      <p:sp>
        <p:nvSpPr>
          <p:cNvPr id="225283" name="Footer Placeholder 5"/>
          <p:cNvSpPr>
            <a:spLocks noGrp="1"/>
          </p:cNvSpPr>
          <p:nvPr>
            <p:ph type="ftr" sz="quarter" idx="11"/>
          </p:nvPr>
        </p:nvSpPr>
        <p:spPr>
          <a:noFill/>
        </p:spPr>
        <p:txBody>
          <a:bodyPr/>
          <a:lstStyle/>
          <a:p>
            <a:r>
              <a:rPr lang="en-US" smtClean="0"/>
              <a:t>Rasimah Aripin</a:t>
            </a:r>
          </a:p>
        </p:txBody>
      </p:sp>
      <p:sp>
        <p:nvSpPr>
          <p:cNvPr id="225284" name="Slide Number Placeholder 6"/>
          <p:cNvSpPr>
            <a:spLocks noGrp="1"/>
          </p:cNvSpPr>
          <p:nvPr>
            <p:ph type="sldNum" sz="quarter" idx="12"/>
          </p:nvPr>
        </p:nvSpPr>
        <p:spPr>
          <a:noFill/>
        </p:spPr>
        <p:txBody>
          <a:bodyPr/>
          <a:lstStyle/>
          <a:p>
            <a:fld id="{4D6651C8-BB6C-4E6F-8D46-75923F0F2A29}" type="slidenum">
              <a:rPr lang="en-US" smtClean="0"/>
              <a:pPr/>
              <a:t>196</a:t>
            </a:fld>
            <a:endParaRPr lang="en-US" smtClean="0"/>
          </a:p>
        </p:txBody>
      </p:sp>
      <p:sp>
        <p:nvSpPr>
          <p:cNvPr id="225285" name="Rectangle 2"/>
          <p:cNvSpPr>
            <a:spLocks noGrp="1" noChangeArrowheads="1"/>
          </p:cNvSpPr>
          <p:nvPr>
            <p:ph type="title"/>
          </p:nvPr>
        </p:nvSpPr>
        <p:spPr>
          <a:xfrm>
            <a:off x="609600" y="609600"/>
            <a:ext cx="8077200" cy="609600"/>
          </a:xfrm>
          <a:ln>
            <a:solidFill>
              <a:schemeClr val="accent2"/>
            </a:solidFill>
          </a:ln>
        </p:spPr>
        <p:txBody>
          <a:bodyPr/>
          <a:lstStyle/>
          <a:p>
            <a:pPr eaLnBrk="1" hangingPunct="1"/>
            <a:r>
              <a:rPr lang="en-US" sz="3200" smtClean="0"/>
              <a:t>Descriptive Statistics: Qualitative Variables</a:t>
            </a:r>
          </a:p>
        </p:txBody>
      </p:sp>
      <p:sp>
        <p:nvSpPr>
          <p:cNvPr id="225286" name="Rectangle 3"/>
          <p:cNvSpPr>
            <a:spLocks noGrp="1" noChangeArrowheads="1"/>
          </p:cNvSpPr>
          <p:nvPr>
            <p:ph type="body" sz="half" idx="1"/>
          </p:nvPr>
        </p:nvSpPr>
        <p:spPr>
          <a:xfrm>
            <a:off x="609600" y="1295400"/>
            <a:ext cx="7848600" cy="4648200"/>
          </a:xfrm>
        </p:spPr>
        <p:txBody>
          <a:bodyPr/>
          <a:lstStyle/>
          <a:p>
            <a:pPr eaLnBrk="1" hangingPunct="1">
              <a:lnSpc>
                <a:spcPct val="90000"/>
              </a:lnSpc>
            </a:pPr>
            <a:r>
              <a:rPr lang="en-US" sz="2800" smtClean="0"/>
              <a:t>Frequencies/percentages </a:t>
            </a:r>
          </a:p>
          <a:p>
            <a:pPr eaLnBrk="1" hangingPunct="1">
              <a:lnSpc>
                <a:spcPct val="90000"/>
              </a:lnSpc>
            </a:pPr>
            <a:r>
              <a:rPr lang="en-US" sz="2800" b="1" smtClean="0">
                <a:solidFill>
                  <a:srgbClr val="CC6600"/>
                </a:solidFill>
              </a:rPr>
              <a:t>Mode</a:t>
            </a:r>
            <a:r>
              <a:rPr lang="en-US" sz="2800" smtClean="0">
                <a:solidFill>
                  <a:srgbClr val="CC6600"/>
                </a:solidFill>
              </a:rPr>
              <a:t> </a:t>
            </a:r>
            <a:r>
              <a:rPr lang="en-US" sz="2800" smtClean="0"/>
              <a:t>– </a:t>
            </a:r>
            <a:r>
              <a:rPr lang="en-US" sz="2400" smtClean="0"/>
              <a:t>the most frequent response, i.e. the response with the highest frequency (useful for nominal and ordinal)</a:t>
            </a:r>
          </a:p>
          <a:p>
            <a:pPr eaLnBrk="1" hangingPunct="1">
              <a:lnSpc>
                <a:spcPct val="90000"/>
              </a:lnSpc>
            </a:pPr>
            <a:r>
              <a:rPr lang="en-US" sz="2800" b="1" smtClean="0">
                <a:solidFill>
                  <a:srgbClr val="CC6600"/>
                </a:solidFill>
              </a:rPr>
              <a:t>Median</a:t>
            </a:r>
            <a:r>
              <a:rPr lang="en-US" sz="2800" smtClean="0">
                <a:solidFill>
                  <a:srgbClr val="CC6600"/>
                </a:solidFill>
              </a:rPr>
              <a:t> </a:t>
            </a:r>
            <a:r>
              <a:rPr lang="en-US" sz="2800" smtClean="0"/>
              <a:t>– </a:t>
            </a:r>
            <a:r>
              <a:rPr lang="en-US" sz="2400" smtClean="0"/>
              <a:t>a value where 50% of the sample choose/take at most (or at least) that value (useful for ordinal measurement and above)</a:t>
            </a:r>
          </a:p>
          <a:p>
            <a:pPr eaLnBrk="1" hangingPunct="1">
              <a:lnSpc>
                <a:spcPct val="90000"/>
              </a:lnSpc>
            </a:pPr>
            <a:r>
              <a:rPr lang="en-US" sz="2800" b="1" smtClean="0">
                <a:solidFill>
                  <a:srgbClr val="CC6600"/>
                </a:solidFill>
              </a:rPr>
              <a:t>Percentage above/below a particular value</a:t>
            </a:r>
            <a:r>
              <a:rPr lang="en-US" sz="2800" b="1" smtClean="0"/>
              <a:t> –</a:t>
            </a:r>
            <a:r>
              <a:rPr lang="en-US" sz="2800" smtClean="0"/>
              <a:t> </a:t>
            </a:r>
            <a:r>
              <a:rPr lang="en-US" sz="2400" smtClean="0"/>
              <a:t>indicates the position of the value with respect to other responses</a:t>
            </a:r>
            <a:r>
              <a:rPr lang="en-US" sz="2800" smtClean="0"/>
              <a:t>.  </a:t>
            </a:r>
            <a:r>
              <a:rPr lang="en-US" sz="2400" smtClean="0"/>
              <a:t>For example, how many percent of customers rated TV1 as above average (</a:t>
            </a:r>
            <a:r>
              <a:rPr lang="en-US" sz="2400" i="1" smtClean="0"/>
              <a:t>Good or Very Good); </a:t>
            </a:r>
            <a:r>
              <a:rPr lang="en-US" sz="2400" smtClean="0"/>
              <a:t>How many percent of security guards has lower secondary education or less?</a:t>
            </a:r>
            <a:endParaRPr lang="en-US" sz="2400" i="1" smtClean="0"/>
          </a:p>
        </p:txBody>
      </p:sp>
      <p:sp>
        <p:nvSpPr>
          <p:cNvPr id="225287"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Date Placeholder 4"/>
          <p:cNvSpPr>
            <a:spLocks noGrp="1"/>
          </p:cNvSpPr>
          <p:nvPr>
            <p:ph type="dt" sz="quarter" idx="10"/>
          </p:nvPr>
        </p:nvSpPr>
        <p:spPr>
          <a:noFill/>
        </p:spPr>
        <p:txBody>
          <a:bodyPr/>
          <a:lstStyle/>
          <a:p>
            <a:r>
              <a:rPr lang="en-US"/>
              <a:t>2011</a:t>
            </a:r>
          </a:p>
        </p:txBody>
      </p:sp>
      <p:sp>
        <p:nvSpPr>
          <p:cNvPr id="226307" name="Footer Placeholder 5"/>
          <p:cNvSpPr>
            <a:spLocks noGrp="1"/>
          </p:cNvSpPr>
          <p:nvPr>
            <p:ph type="ftr" sz="quarter" idx="11"/>
          </p:nvPr>
        </p:nvSpPr>
        <p:spPr>
          <a:noFill/>
        </p:spPr>
        <p:txBody>
          <a:bodyPr/>
          <a:lstStyle/>
          <a:p>
            <a:r>
              <a:rPr lang="en-US" smtClean="0"/>
              <a:t>Rasimah Aripin</a:t>
            </a:r>
          </a:p>
        </p:txBody>
      </p:sp>
      <p:sp>
        <p:nvSpPr>
          <p:cNvPr id="226308" name="Slide Number Placeholder 6"/>
          <p:cNvSpPr>
            <a:spLocks noGrp="1"/>
          </p:cNvSpPr>
          <p:nvPr>
            <p:ph type="sldNum" sz="quarter" idx="12"/>
          </p:nvPr>
        </p:nvSpPr>
        <p:spPr>
          <a:noFill/>
        </p:spPr>
        <p:txBody>
          <a:bodyPr/>
          <a:lstStyle/>
          <a:p>
            <a:fld id="{0747C118-7D3D-4B7A-8B70-9E7B87D33124}" type="slidenum">
              <a:rPr lang="en-US" smtClean="0"/>
              <a:pPr/>
              <a:t>197</a:t>
            </a:fld>
            <a:endParaRPr lang="en-US" smtClean="0"/>
          </a:p>
        </p:txBody>
      </p:sp>
      <p:sp>
        <p:nvSpPr>
          <p:cNvPr id="226309" name="Rectangle 2"/>
          <p:cNvSpPr>
            <a:spLocks noGrp="1" noChangeArrowheads="1"/>
          </p:cNvSpPr>
          <p:nvPr>
            <p:ph type="title"/>
          </p:nvPr>
        </p:nvSpPr>
        <p:spPr>
          <a:xfrm>
            <a:off x="533400" y="609600"/>
            <a:ext cx="7772400" cy="762000"/>
          </a:xfrm>
          <a:ln>
            <a:solidFill>
              <a:schemeClr val="accent2"/>
            </a:solidFill>
          </a:ln>
        </p:spPr>
        <p:txBody>
          <a:bodyPr/>
          <a:lstStyle/>
          <a:p>
            <a:pPr eaLnBrk="1" hangingPunct="1"/>
            <a:r>
              <a:rPr lang="en-US" sz="3200" smtClean="0"/>
              <a:t>Illustration using the Airport Survey</a:t>
            </a:r>
          </a:p>
        </p:txBody>
      </p:sp>
      <p:sp>
        <p:nvSpPr>
          <p:cNvPr id="226310" name="Rectangle 3"/>
          <p:cNvSpPr>
            <a:spLocks noGrp="1" noChangeArrowheads="1"/>
          </p:cNvSpPr>
          <p:nvPr>
            <p:ph type="body" sz="half" idx="1"/>
          </p:nvPr>
        </p:nvSpPr>
        <p:spPr>
          <a:xfrm>
            <a:off x="228600" y="1447800"/>
            <a:ext cx="8763000" cy="4114800"/>
          </a:xfrm>
        </p:spPr>
        <p:txBody>
          <a:bodyPr/>
          <a:lstStyle/>
          <a:p>
            <a:pPr eaLnBrk="1" hangingPunct="1"/>
            <a:r>
              <a:rPr lang="en-US" sz="2000" smtClean="0"/>
              <a:t>To get the summary statistics for the overall rating of the airport, which is a qualitative/categorical variable, do the following:   </a:t>
            </a:r>
            <a:r>
              <a:rPr lang="en-US" sz="2000" b="1" i="1" smtClean="0"/>
              <a:t>Analyze &gt;&gt;&gt; Descriptive Statistics &gt;&gt;&gt; Frequencies…&gt;&gt;&gt;Statistics &gt;&gt;&gt; </a:t>
            </a:r>
            <a:r>
              <a:rPr lang="en-US" sz="2000" smtClean="0"/>
              <a:t>Choose the required statistics as shown below.</a:t>
            </a:r>
          </a:p>
        </p:txBody>
      </p:sp>
      <p:pic>
        <p:nvPicPr>
          <p:cNvPr id="226311" name="Picture 5"/>
          <p:cNvPicPr>
            <a:picLocks noChangeAspect="1" noChangeArrowheads="1"/>
          </p:cNvPicPr>
          <p:nvPr/>
        </p:nvPicPr>
        <p:blipFill>
          <a:blip r:embed="rId3"/>
          <a:srcRect/>
          <a:stretch>
            <a:fillRect/>
          </a:stretch>
        </p:blipFill>
        <p:spPr bwMode="auto">
          <a:xfrm>
            <a:off x="2286000" y="2590800"/>
            <a:ext cx="5867400" cy="3556000"/>
          </a:xfrm>
          <a:prstGeom prst="rect">
            <a:avLst/>
          </a:prstGeom>
          <a:noFill/>
          <a:ln w="9525">
            <a:noFill/>
            <a:miter lim="800000"/>
            <a:headEnd/>
            <a:tailEnd/>
          </a:ln>
        </p:spPr>
      </p:pic>
      <p:sp>
        <p:nvSpPr>
          <p:cNvPr id="226312" name="Text Box 6"/>
          <p:cNvSpPr txBox="1">
            <a:spLocks noChangeArrowheads="1"/>
          </p:cNvSpPr>
          <p:nvPr/>
        </p:nvSpPr>
        <p:spPr bwMode="auto">
          <a:xfrm>
            <a:off x="3810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Date Placeholder 4"/>
          <p:cNvSpPr>
            <a:spLocks noGrp="1"/>
          </p:cNvSpPr>
          <p:nvPr>
            <p:ph type="dt" sz="quarter" idx="10"/>
          </p:nvPr>
        </p:nvSpPr>
        <p:spPr>
          <a:noFill/>
        </p:spPr>
        <p:txBody>
          <a:bodyPr/>
          <a:lstStyle/>
          <a:p>
            <a:r>
              <a:rPr lang="en-US"/>
              <a:t>2011</a:t>
            </a:r>
          </a:p>
        </p:txBody>
      </p:sp>
      <p:sp>
        <p:nvSpPr>
          <p:cNvPr id="227331" name="Footer Placeholder 5"/>
          <p:cNvSpPr>
            <a:spLocks noGrp="1"/>
          </p:cNvSpPr>
          <p:nvPr>
            <p:ph type="ftr" sz="quarter" idx="11"/>
          </p:nvPr>
        </p:nvSpPr>
        <p:spPr>
          <a:noFill/>
        </p:spPr>
        <p:txBody>
          <a:bodyPr/>
          <a:lstStyle/>
          <a:p>
            <a:r>
              <a:rPr lang="en-US" smtClean="0"/>
              <a:t>Rasimah Aripin</a:t>
            </a:r>
          </a:p>
        </p:txBody>
      </p:sp>
      <p:sp>
        <p:nvSpPr>
          <p:cNvPr id="227332" name="Slide Number Placeholder 6"/>
          <p:cNvSpPr>
            <a:spLocks noGrp="1"/>
          </p:cNvSpPr>
          <p:nvPr>
            <p:ph type="sldNum" sz="quarter" idx="12"/>
          </p:nvPr>
        </p:nvSpPr>
        <p:spPr>
          <a:noFill/>
        </p:spPr>
        <p:txBody>
          <a:bodyPr/>
          <a:lstStyle/>
          <a:p>
            <a:fld id="{40A81B0A-EAAD-4AC8-A34B-C05E6FFCC47B}" type="slidenum">
              <a:rPr lang="en-US" smtClean="0"/>
              <a:pPr/>
              <a:t>198</a:t>
            </a:fld>
            <a:endParaRPr lang="en-US" smtClean="0"/>
          </a:p>
        </p:txBody>
      </p:sp>
      <p:sp>
        <p:nvSpPr>
          <p:cNvPr id="227333" name="Rectangle 2"/>
          <p:cNvSpPr>
            <a:spLocks noGrp="1" noChangeArrowheads="1"/>
          </p:cNvSpPr>
          <p:nvPr>
            <p:ph type="title"/>
          </p:nvPr>
        </p:nvSpPr>
        <p:spPr>
          <a:xfrm>
            <a:off x="533400" y="609600"/>
            <a:ext cx="7772400" cy="609600"/>
          </a:xfrm>
          <a:ln>
            <a:solidFill>
              <a:schemeClr val="accent2"/>
            </a:solidFill>
          </a:ln>
        </p:spPr>
        <p:txBody>
          <a:bodyPr/>
          <a:lstStyle/>
          <a:p>
            <a:pPr eaLnBrk="1" hangingPunct="1"/>
            <a:r>
              <a:rPr lang="en-US" sz="3200" smtClean="0"/>
              <a:t>Illustration: Airport Survey</a:t>
            </a:r>
          </a:p>
        </p:txBody>
      </p:sp>
      <p:sp>
        <p:nvSpPr>
          <p:cNvPr id="227334" name="Rectangle 7"/>
          <p:cNvSpPr>
            <a:spLocks noGrp="1" noChangeArrowheads="1"/>
          </p:cNvSpPr>
          <p:nvPr>
            <p:ph type="body" sz="half" idx="1"/>
          </p:nvPr>
        </p:nvSpPr>
        <p:spPr/>
        <p:txBody>
          <a:bodyPr/>
          <a:lstStyle/>
          <a:p>
            <a:pPr eaLnBrk="1" hangingPunct="1"/>
            <a:endParaRPr lang="en-US" sz="2800" b="1" smtClean="0"/>
          </a:p>
          <a:p>
            <a:pPr eaLnBrk="1" hangingPunct="1"/>
            <a:endParaRPr lang="en-US" sz="2800" b="1" smtClean="0"/>
          </a:p>
          <a:p>
            <a:pPr eaLnBrk="1" hangingPunct="1"/>
            <a:endParaRPr lang="en-US" sz="2800" smtClean="0"/>
          </a:p>
        </p:txBody>
      </p:sp>
      <p:sp>
        <p:nvSpPr>
          <p:cNvPr id="227335" name="Text Box 1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pic>
        <p:nvPicPr>
          <p:cNvPr id="227336" name="Picture 18"/>
          <p:cNvPicPr>
            <a:picLocks noChangeAspect="1" noChangeArrowheads="1"/>
          </p:cNvPicPr>
          <p:nvPr/>
        </p:nvPicPr>
        <p:blipFill>
          <a:blip r:embed="rId3"/>
          <a:srcRect/>
          <a:stretch>
            <a:fillRect/>
          </a:stretch>
        </p:blipFill>
        <p:spPr bwMode="auto">
          <a:xfrm>
            <a:off x="152400" y="1295400"/>
            <a:ext cx="4419600" cy="2921000"/>
          </a:xfrm>
          <a:prstGeom prst="rect">
            <a:avLst/>
          </a:prstGeom>
          <a:noFill/>
          <a:ln w="9525">
            <a:solidFill>
              <a:schemeClr val="tx1"/>
            </a:solidFill>
            <a:miter lim="800000"/>
            <a:headEnd/>
            <a:tailEnd/>
          </a:ln>
        </p:spPr>
      </p:pic>
      <p:pic>
        <p:nvPicPr>
          <p:cNvPr id="227337" name="Picture 12"/>
          <p:cNvPicPr>
            <a:picLocks noChangeAspect="1" noChangeArrowheads="1"/>
          </p:cNvPicPr>
          <p:nvPr/>
        </p:nvPicPr>
        <p:blipFill>
          <a:blip r:embed="rId4"/>
          <a:srcRect t="6465" r="4655" b="6262"/>
          <a:stretch>
            <a:fillRect/>
          </a:stretch>
        </p:blipFill>
        <p:spPr bwMode="auto">
          <a:xfrm>
            <a:off x="3200400" y="2971800"/>
            <a:ext cx="5943600" cy="2819400"/>
          </a:xfrm>
          <a:prstGeom prst="rect">
            <a:avLst/>
          </a:prstGeom>
          <a:noFill/>
          <a:ln w="12700">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Date Placeholder 4"/>
          <p:cNvSpPr>
            <a:spLocks noGrp="1"/>
          </p:cNvSpPr>
          <p:nvPr>
            <p:ph type="dt" sz="quarter" idx="10"/>
          </p:nvPr>
        </p:nvSpPr>
        <p:spPr>
          <a:noFill/>
        </p:spPr>
        <p:txBody>
          <a:bodyPr/>
          <a:lstStyle/>
          <a:p>
            <a:r>
              <a:rPr lang="en-US"/>
              <a:t>2011</a:t>
            </a:r>
          </a:p>
        </p:txBody>
      </p:sp>
      <p:sp>
        <p:nvSpPr>
          <p:cNvPr id="228355" name="Footer Placeholder 5"/>
          <p:cNvSpPr>
            <a:spLocks noGrp="1"/>
          </p:cNvSpPr>
          <p:nvPr>
            <p:ph type="ftr" sz="quarter" idx="11"/>
          </p:nvPr>
        </p:nvSpPr>
        <p:spPr>
          <a:noFill/>
        </p:spPr>
        <p:txBody>
          <a:bodyPr/>
          <a:lstStyle/>
          <a:p>
            <a:r>
              <a:rPr lang="en-US" smtClean="0"/>
              <a:t>Rasimah Aripin</a:t>
            </a:r>
          </a:p>
        </p:txBody>
      </p:sp>
      <p:sp>
        <p:nvSpPr>
          <p:cNvPr id="228356" name="Slide Number Placeholder 6"/>
          <p:cNvSpPr>
            <a:spLocks noGrp="1"/>
          </p:cNvSpPr>
          <p:nvPr>
            <p:ph type="sldNum" sz="quarter" idx="12"/>
          </p:nvPr>
        </p:nvSpPr>
        <p:spPr>
          <a:noFill/>
        </p:spPr>
        <p:txBody>
          <a:bodyPr/>
          <a:lstStyle/>
          <a:p>
            <a:fld id="{E041C792-2442-4235-BEBA-D2E220FB72A0}" type="slidenum">
              <a:rPr lang="en-US" smtClean="0"/>
              <a:pPr/>
              <a:t>199</a:t>
            </a:fld>
            <a:endParaRPr lang="en-US" smtClean="0"/>
          </a:p>
        </p:txBody>
      </p:sp>
      <p:sp>
        <p:nvSpPr>
          <p:cNvPr id="228357" name="Rectangle 2"/>
          <p:cNvSpPr>
            <a:spLocks noGrp="1" noChangeArrowheads="1"/>
          </p:cNvSpPr>
          <p:nvPr>
            <p:ph type="title"/>
          </p:nvPr>
        </p:nvSpPr>
        <p:spPr>
          <a:xfrm>
            <a:off x="609600" y="609600"/>
            <a:ext cx="7772400" cy="685800"/>
          </a:xfrm>
          <a:ln>
            <a:solidFill>
              <a:schemeClr val="accent2"/>
            </a:solidFill>
          </a:ln>
        </p:spPr>
        <p:txBody>
          <a:bodyPr/>
          <a:lstStyle/>
          <a:p>
            <a:pPr eaLnBrk="1" hangingPunct="1"/>
            <a:r>
              <a:rPr lang="en-US" sz="3200" smtClean="0"/>
              <a:t>Illustration: Interpretation of Output</a:t>
            </a:r>
          </a:p>
        </p:txBody>
      </p:sp>
      <p:sp>
        <p:nvSpPr>
          <p:cNvPr id="228358" name="Rectangle 4"/>
          <p:cNvSpPr>
            <a:spLocks noGrp="1" noChangeArrowheads="1"/>
          </p:cNvSpPr>
          <p:nvPr>
            <p:ph type="body" sz="half" idx="1"/>
          </p:nvPr>
        </p:nvSpPr>
        <p:spPr/>
        <p:txBody>
          <a:bodyPr/>
          <a:lstStyle/>
          <a:p>
            <a:pPr eaLnBrk="1" hangingPunct="1"/>
            <a:endParaRPr lang="en-US" sz="2400" b="1" smtClean="0"/>
          </a:p>
          <a:p>
            <a:pPr eaLnBrk="1" hangingPunct="1"/>
            <a:endParaRPr lang="en-US" sz="2400" b="1" smtClean="0"/>
          </a:p>
          <a:p>
            <a:pPr eaLnBrk="1" hangingPunct="1"/>
            <a:endParaRPr lang="en-US" sz="2400" smtClean="0"/>
          </a:p>
        </p:txBody>
      </p:sp>
      <p:sp>
        <p:nvSpPr>
          <p:cNvPr id="228359" name="Rectangle 9"/>
          <p:cNvSpPr>
            <a:spLocks noGrp="1" noChangeArrowheads="1"/>
          </p:cNvSpPr>
          <p:nvPr>
            <p:ph type="body" sz="half" idx="2"/>
          </p:nvPr>
        </p:nvSpPr>
        <p:spPr>
          <a:xfrm>
            <a:off x="609600" y="1371600"/>
            <a:ext cx="7848600" cy="4419600"/>
          </a:xfrm>
        </p:spPr>
        <p:txBody>
          <a:bodyPr/>
          <a:lstStyle/>
          <a:p>
            <a:pPr eaLnBrk="1" hangingPunct="1">
              <a:lnSpc>
                <a:spcPct val="90000"/>
              </a:lnSpc>
            </a:pPr>
            <a:r>
              <a:rPr lang="en-US" b="1" i="1" smtClean="0"/>
              <a:t>Mode = 4 </a:t>
            </a:r>
            <a:r>
              <a:rPr lang="en-US" smtClean="0"/>
              <a:t>means  most of the respondents rated the two airports as </a:t>
            </a:r>
            <a:r>
              <a:rPr lang="en-US" b="1" i="1" smtClean="0"/>
              <a:t>Very Good</a:t>
            </a:r>
            <a:r>
              <a:rPr lang="en-US" smtClean="0"/>
              <a:t>;</a:t>
            </a:r>
          </a:p>
          <a:p>
            <a:pPr eaLnBrk="1" hangingPunct="1">
              <a:lnSpc>
                <a:spcPct val="90000"/>
              </a:lnSpc>
            </a:pPr>
            <a:r>
              <a:rPr lang="en-US" b="1" i="1" smtClean="0"/>
              <a:t>Median = 4 </a:t>
            </a:r>
            <a:r>
              <a:rPr lang="en-US" smtClean="0"/>
              <a:t>means </a:t>
            </a:r>
            <a:r>
              <a:rPr lang="en-US" i="1" smtClean="0"/>
              <a:t>50% </a:t>
            </a:r>
            <a:r>
              <a:rPr lang="en-US" smtClean="0"/>
              <a:t>gave an overall rating of Very Good or Excellent, or majority rated the airports as above average.</a:t>
            </a:r>
          </a:p>
          <a:p>
            <a:pPr eaLnBrk="1" hangingPunct="1">
              <a:lnSpc>
                <a:spcPct val="90000"/>
              </a:lnSpc>
            </a:pPr>
            <a:r>
              <a:rPr lang="en-US" b="1" i="1" smtClean="0"/>
              <a:t>5</a:t>
            </a:r>
            <a:r>
              <a:rPr lang="en-US" b="1" i="1" baseline="30000" smtClean="0"/>
              <a:t>th</a:t>
            </a:r>
            <a:r>
              <a:rPr lang="en-US" b="1" i="1" smtClean="0"/>
              <a:t> percentile = 2 </a:t>
            </a:r>
            <a:r>
              <a:rPr lang="en-US" smtClean="0"/>
              <a:t>means only 5% rated the airports as fair or poor: That means, more than 90% rated the airports as Good and better.</a:t>
            </a:r>
          </a:p>
          <a:p>
            <a:pPr eaLnBrk="1" hangingPunct="1">
              <a:lnSpc>
                <a:spcPct val="90000"/>
              </a:lnSpc>
            </a:pPr>
            <a:r>
              <a:rPr lang="en-US" smtClean="0"/>
              <a:t>Less than 1% is dissatisfied</a:t>
            </a:r>
            <a:r>
              <a:rPr lang="en-US" b="1" i="1" smtClean="0"/>
              <a:t> (0.9% gave an overall poor rating)</a:t>
            </a:r>
          </a:p>
          <a:p>
            <a:pPr eaLnBrk="1" hangingPunct="1">
              <a:lnSpc>
                <a:spcPct val="90000"/>
              </a:lnSpc>
            </a:pPr>
            <a:endParaRPr lang="en-US" b="1" i="1" smtClean="0">
              <a:solidFill>
                <a:srgbClr val="FF9900"/>
              </a:solidFill>
            </a:endParaRPr>
          </a:p>
        </p:txBody>
      </p:sp>
      <p:sp>
        <p:nvSpPr>
          <p:cNvPr id="228360" name="Text Box 10"/>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762000" y="1524000"/>
            <a:ext cx="7772400" cy="1143000"/>
          </a:xfrm>
        </p:spPr>
        <p:txBody>
          <a:bodyPr/>
          <a:lstStyle/>
          <a:p>
            <a:pPr eaLnBrk="1" hangingPunct="1"/>
            <a:r>
              <a:rPr lang="en-US" sz="5400" b="1" smtClean="0"/>
              <a:t>SECTION I</a:t>
            </a:r>
          </a:p>
        </p:txBody>
      </p:sp>
      <p:sp>
        <p:nvSpPr>
          <p:cNvPr id="31747" name="Subtitle 2"/>
          <p:cNvSpPr>
            <a:spLocks noGrp="1"/>
          </p:cNvSpPr>
          <p:nvPr>
            <p:ph idx="1"/>
          </p:nvPr>
        </p:nvSpPr>
        <p:spPr>
          <a:xfrm>
            <a:off x="685800" y="3200400"/>
            <a:ext cx="7772400" cy="2514600"/>
          </a:xfrm>
        </p:spPr>
        <p:txBody>
          <a:bodyPr/>
          <a:lstStyle/>
          <a:p>
            <a:pPr algn="ctr" eaLnBrk="1" hangingPunct="1">
              <a:buFontTx/>
              <a:buNone/>
            </a:pPr>
            <a:r>
              <a:rPr lang="en-US" sz="4000" b="1" smtClean="0"/>
              <a:t>REVIEW  OF BASIC CONCEPTS AND GETTING STARTED WITH SPSS</a:t>
            </a:r>
            <a:endParaRPr lang="en-US" sz="4000" smtClean="0"/>
          </a:p>
        </p:txBody>
      </p:sp>
      <p:sp>
        <p:nvSpPr>
          <p:cNvPr id="31748" name="Date Placeholder 3"/>
          <p:cNvSpPr>
            <a:spLocks noGrp="1"/>
          </p:cNvSpPr>
          <p:nvPr>
            <p:ph type="dt" sz="quarter" idx="10"/>
          </p:nvPr>
        </p:nvSpPr>
        <p:spPr>
          <a:noFill/>
        </p:spPr>
        <p:txBody>
          <a:bodyPr/>
          <a:lstStyle/>
          <a:p>
            <a:r>
              <a:rPr lang="en-US"/>
              <a:t>2011</a:t>
            </a:r>
          </a:p>
        </p:txBody>
      </p:sp>
      <p:sp>
        <p:nvSpPr>
          <p:cNvPr id="31749" name="Footer Placeholder 4"/>
          <p:cNvSpPr>
            <a:spLocks noGrp="1"/>
          </p:cNvSpPr>
          <p:nvPr>
            <p:ph type="ftr" sz="quarter" idx="11"/>
          </p:nvPr>
        </p:nvSpPr>
        <p:spPr>
          <a:noFill/>
        </p:spPr>
        <p:txBody>
          <a:bodyPr/>
          <a:lstStyle/>
          <a:p>
            <a:r>
              <a:rPr lang="en-US" smtClean="0"/>
              <a:t>Rasimah Aripin</a:t>
            </a:r>
          </a:p>
        </p:txBody>
      </p:sp>
      <p:sp>
        <p:nvSpPr>
          <p:cNvPr id="31750" name="Slide Number Placeholder 5"/>
          <p:cNvSpPr>
            <a:spLocks noGrp="1"/>
          </p:cNvSpPr>
          <p:nvPr>
            <p:ph type="sldNum" sz="quarter" idx="12"/>
          </p:nvPr>
        </p:nvSpPr>
        <p:spPr>
          <a:noFill/>
        </p:spPr>
        <p:txBody>
          <a:bodyPr/>
          <a:lstStyle/>
          <a:p>
            <a:fld id="{91429EF1-46C9-446D-8F4B-F89BFF8C0BC1}" type="slidenum">
              <a:rPr lang="en-US" smtClean="0"/>
              <a:pPr/>
              <a:t>2</a:t>
            </a:fld>
            <a:endParaRPr lang="en-US" smtClean="0"/>
          </a:p>
        </p:txBody>
      </p:sp>
      <p:sp>
        <p:nvSpPr>
          <p:cNvPr id="31751" name="Text Box 19"/>
          <p:cNvSpPr txBox="1">
            <a:spLocks noChangeArrowheads="1"/>
          </p:cNvSpPr>
          <p:nvPr/>
        </p:nvSpPr>
        <p:spPr bwMode="auto">
          <a:xfrm>
            <a:off x="0" y="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a:noFill/>
        </p:spPr>
        <p:txBody>
          <a:bodyPr/>
          <a:lstStyle/>
          <a:p>
            <a:r>
              <a:rPr lang="en-US"/>
              <a:t>2011</a:t>
            </a:r>
          </a:p>
        </p:txBody>
      </p:sp>
      <p:sp>
        <p:nvSpPr>
          <p:cNvPr id="50179" name="Footer Placeholder 4"/>
          <p:cNvSpPr>
            <a:spLocks noGrp="1"/>
          </p:cNvSpPr>
          <p:nvPr>
            <p:ph type="ftr" sz="quarter" idx="11"/>
          </p:nvPr>
        </p:nvSpPr>
        <p:spPr>
          <a:noFill/>
        </p:spPr>
        <p:txBody>
          <a:bodyPr/>
          <a:lstStyle/>
          <a:p>
            <a:r>
              <a:rPr lang="en-US" smtClean="0"/>
              <a:t>Rasimah Aripin</a:t>
            </a:r>
          </a:p>
        </p:txBody>
      </p:sp>
      <p:sp>
        <p:nvSpPr>
          <p:cNvPr id="50180" name="Slide Number Placeholder 5"/>
          <p:cNvSpPr>
            <a:spLocks noGrp="1"/>
          </p:cNvSpPr>
          <p:nvPr>
            <p:ph type="sldNum" sz="quarter" idx="12"/>
          </p:nvPr>
        </p:nvSpPr>
        <p:spPr>
          <a:noFill/>
        </p:spPr>
        <p:txBody>
          <a:bodyPr/>
          <a:lstStyle/>
          <a:p>
            <a:fld id="{480E7577-32D1-49FA-82DF-ED9B12592328}" type="slidenum">
              <a:rPr lang="en-US" smtClean="0"/>
              <a:pPr/>
              <a:t>20</a:t>
            </a:fld>
            <a:endParaRPr lang="en-US" smtClean="0"/>
          </a:p>
        </p:txBody>
      </p:sp>
      <p:sp>
        <p:nvSpPr>
          <p:cNvPr id="50181" name="Rectangle 2"/>
          <p:cNvSpPr>
            <a:spLocks noGrp="1" noChangeArrowheads="1"/>
          </p:cNvSpPr>
          <p:nvPr>
            <p:ph type="title"/>
          </p:nvPr>
        </p:nvSpPr>
        <p:spPr>
          <a:xfrm>
            <a:off x="457200" y="533400"/>
            <a:ext cx="8229600" cy="609600"/>
          </a:xfrm>
          <a:ln>
            <a:solidFill>
              <a:schemeClr val="accent2"/>
            </a:solidFill>
          </a:ln>
        </p:spPr>
        <p:txBody>
          <a:bodyPr/>
          <a:lstStyle/>
          <a:p>
            <a:pPr eaLnBrk="1" hangingPunct="1"/>
            <a:r>
              <a:rPr lang="en-US" sz="3200" smtClean="0"/>
              <a:t>Variable View: Description of the Variables</a:t>
            </a:r>
          </a:p>
        </p:txBody>
      </p:sp>
      <p:sp>
        <p:nvSpPr>
          <p:cNvPr id="50182" name="Rectangle 3"/>
          <p:cNvSpPr>
            <a:spLocks noGrp="1" noChangeArrowheads="1"/>
          </p:cNvSpPr>
          <p:nvPr>
            <p:ph type="body" idx="1"/>
          </p:nvPr>
        </p:nvSpPr>
        <p:spPr>
          <a:xfrm>
            <a:off x="381000" y="1371600"/>
            <a:ext cx="8382000" cy="609600"/>
          </a:xfrm>
        </p:spPr>
        <p:txBody>
          <a:bodyPr/>
          <a:lstStyle/>
          <a:p>
            <a:pPr eaLnBrk="1" hangingPunct="1">
              <a:buFontTx/>
              <a:buNone/>
            </a:pPr>
            <a:r>
              <a:rPr lang="en-US" sz="2800" smtClean="0"/>
              <a:t>Click the </a:t>
            </a:r>
            <a:r>
              <a:rPr lang="en-US" sz="2800" b="1" smtClean="0">
                <a:solidFill>
                  <a:schemeClr val="accent2"/>
                </a:solidFill>
              </a:rPr>
              <a:t>Variable View Tab</a:t>
            </a:r>
            <a:r>
              <a:rPr lang="en-US" sz="2800" smtClean="0"/>
              <a:t> (or </a:t>
            </a:r>
            <a:r>
              <a:rPr lang="en-US" sz="2800" b="1" smtClean="0">
                <a:solidFill>
                  <a:schemeClr val="accent2"/>
                </a:solidFill>
              </a:rPr>
              <a:t>View&gt;&gt;&gt;Variables</a:t>
            </a:r>
            <a:r>
              <a:rPr lang="en-US" sz="2800" smtClean="0"/>
              <a:t>)</a:t>
            </a:r>
          </a:p>
        </p:txBody>
      </p:sp>
      <p:sp>
        <p:nvSpPr>
          <p:cNvPr id="50183" name="Text Box 5"/>
          <p:cNvSpPr txBox="1">
            <a:spLocks noChangeArrowheads="1"/>
          </p:cNvSpPr>
          <p:nvPr/>
        </p:nvSpPr>
        <p:spPr bwMode="auto">
          <a:xfrm>
            <a:off x="381000" y="4343400"/>
            <a:ext cx="8534400" cy="1917700"/>
          </a:xfrm>
          <a:prstGeom prst="rect">
            <a:avLst/>
          </a:prstGeom>
          <a:noFill/>
          <a:ln w="9525">
            <a:noFill/>
            <a:miter lim="800000"/>
            <a:headEnd/>
            <a:tailEnd/>
          </a:ln>
        </p:spPr>
        <p:txBody>
          <a:bodyPr>
            <a:spAutoFit/>
          </a:bodyPr>
          <a:lstStyle/>
          <a:p>
            <a:r>
              <a:rPr lang="en-US" i="0">
                <a:solidFill>
                  <a:schemeClr val="accent2"/>
                </a:solidFill>
              </a:rPr>
              <a:t>Note:</a:t>
            </a:r>
            <a:r>
              <a:rPr lang="en-US" b="0" i="0"/>
              <a:t>  All variables are defined as numeric even though not all are ratio/interval variables.  This is because many procedures in SPSS require numeric codes instead of string categories as input (e.g. male, female).  However, the codes must be labeled for easy reference (see the column </a:t>
            </a:r>
            <a:r>
              <a:rPr lang="en-US" i="0">
                <a:solidFill>
                  <a:schemeClr val="accent2"/>
                </a:solidFill>
              </a:rPr>
              <a:t>Values</a:t>
            </a:r>
            <a:r>
              <a:rPr lang="en-US" sz="2000" b="0" i="0"/>
              <a:t>)</a:t>
            </a:r>
          </a:p>
        </p:txBody>
      </p:sp>
      <p:sp>
        <p:nvSpPr>
          <p:cNvPr id="50184" name="Text Box 1034"/>
          <p:cNvSpPr txBox="1">
            <a:spLocks noChangeArrowheads="1"/>
          </p:cNvSpPr>
          <p:nvPr/>
        </p:nvSpPr>
        <p:spPr bwMode="auto">
          <a:xfrm>
            <a:off x="228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pic>
        <p:nvPicPr>
          <p:cNvPr id="50185" name="Picture 1038"/>
          <p:cNvPicPr>
            <a:picLocks noChangeAspect="1" noChangeArrowheads="1"/>
          </p:cNvPicPr>
          <p:nvPr/>
        </p:nvPicPr>
        <p:blipFill>
          <a:blip r:embed="rId3"/>
          <a:srcRect t="9302" r="32500" b="64857"/>
          <a:stretch>
            <a:fillRect/>
          </a:stretch>
        </p:blipFill>
        <p:spPr bwMode="auto">
          <a:xfrm>
            <a:off x="228600" y="1905000"/>
            <a:ext cx="8686800" cy="23622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Date Placeholder 4"/>
          <p:cNvSpPr>
            <a:spLocks noGrp="1"/>
          </p:cNvSpPr>
          <p:nvPr>
            <p:ph type="dt" sz="quarter" idx="10"/>
          </p:nvPr>
        </p:nvSpPr>
        <p:spPr>
          <a:noFill/>
        </p:spPr>
        <p:txBody>
          <a:bodyPr/>
          <a:lstStyle/>
          <a:p>
            <a:r>
              <a:rPr lang="en-US"/>
              <a:t>2011</a:t>
            </a:r>
          </a:p>
        </p:txBody>
      </p:sp>
      <p:sp>
        <p:nvSpPr>
          <p:cNvPr id="229379" name="Footer Placeholder 5"/>
          <p:cNvSpPr>
            <a:spLocks noGrp="1"/>
          </p:cNvSpPr>
          <p:nvPr>
            <p:ph type="ftr" sz="quarter" idx="11"/>
          </p:nvPr>
        </p:nvSpPr>
        <p:spPr>
          <a:noFill/>
        </p:spPr>
        <p:txBody>
          <a:bodyPr/>
          <a:lstStyle/>
          <a:p>
            <a:r>
              <a:rPr lang="en-US" smtClean="0"/>
              <a:t>Rasimah Aripin</a:t>
            </a:r>
          </a:p>
        </p:txBody>
      </p:sp>
      <p:sp>
        <p:nvSpPr>
          <p:cNvPr id="229380" name="Slide Number Placeholder 6"/>
          <p:cNvSpPr>
            <a:spLocks noGrp="1"/>
          </p:cNvSpPr>
          <p:nvPr>
            <p:ph type="sldNum" sz="quarter" idx="12"/>
          </p:nvPr>
        </p:nvSpPr>
        <p:spPr>
          <a:noFill/>
        </p:spPr>
        <p:txBody>
          <a:bodyPr/>
          <a:lstStyle/>
          <a:p>
            <a:fld id="{45CDF665-9390-4919-8DAD-46EF6E5646F9}" type="slidenum">
              <a:rPr lang="en-US" smtClean="0"/>
              <a:pPr/>
              <a:t>200</a:t>
            </a:fld>
            <a:endParaRPr lang="en-US" smtClean="0"/>
          </a:p>
        </p:txBody>
      </p:sp>
      <p:sp>
        <p:nvSpPr>
          <p:cNvPr id="229381" name="Rectangle 2"/>
          <p:cNvSpPr>
            <a:spLocks noGrp="1" noChangeArrowheads="1"/>
          </p:cNvSpPr>
          <p:nvPr>
            <p:ph type="title"/>
          </p:nvPr>
        </p:nvSpPr>
        <p:spPr>
          <a:xfrm>
            <a:off x="457200" y="685800"/>
            <a:ext cx="8229600" cy="685800"/>
          </a:xfrm>
          <a:ln>
            <a:solidFill>
              <a:schemeClr val="accent2"/>
            </a:solidFill>
          </a:ln>
        </p:spPr>
        <p:txBody>
          <a:bodyPr/>
          <a:lstStyle/>
          <a:p>
            <a:pPr eaLnBrk="1" hangingPunct="1"/>
            <a:r>
              <a:rPr lang="en-US" sz="3200" smtClean="0"/>
              <a:t>Qualitative variables: Class Exercise</a:t>
            </a:r>
          </a:p>
        </p:txBody>
      </p:sp>
      <p:sp>
        <p:nvSpPr>
          <p:cNvPr id="229382" name="Rectangle 3"/>
          <p:cNvSpPr>
            <a:spLocks noGrp="1" noChangeArrowheads="1"/>
          </p:cNvSpPr>
          <p:nvPr>
            <p:ph type="body" sz="half" idx="1"/>
          </p:nvPr>
        </p:nvSpPr>
        <p:spPr>
          <a:xfrm>
            <a:off x="457200" y="1600200"/>
            <a:ext cx="8001000" cy="4572000"/>
          </a:xfrm>
        </p:spPr>
        <p:txBody>
          <a:bodyPr/>
          <a:lstStyle/>
          <a:p>
            <a:pPr marL="457200" indent="-457200" eaLnBrk="1" hangingPunct="1">
              <a:buFontTx/>
              <a:buNone/>
            </a:pPr>
            <a:r>
              <a:rPr lang="en-US" sz="2400" smtClean="0"/>
              <a:t>Refer to the Graduate Employment data</a:t>
            </a:r>
          </a:p>
          <a:p>
            <a:pPr marL="457200" indent="-457200" eaLnBrk="1" hangingPunct="1">
              <a:buFontTx/>
              <a:buAutoNum type="arabicPeriod"/>
            </a:pPr>
            <a:r>
              <a:rPr lang="en-US" sz="2400" smtClean="0"/>
              <a:t>Which group is the majority among the graduates? Males or females?</a:t>
            </a:r>
          </a:p>
          <a:p>
            <a:pPr marL="457200" indent="-457200" eaLnBrk="1" hangingPunct="1">
              <a:buFontTx/>
              <a:buAutoNum type="arabicPeriod"/>
            </a:pPr>
            <a:r>
              <a:rPr lang="en-US" sz="2400" smtClean="0"/>
              <a:t>Which group of graduates has the most representation in the sample? Diploma or bachelor degree graduates?</a:t>
            </a:r>
          </a:p>
          <a:p>
            <a:pPr marL="457200" indent="-457200" eaLnBrk="1" hangingPunct="1">
              <a:buFontTx/>
              <a:buAutoNum type="arabicPeriod"/>
            </a:pPr>
            <a:r>
              <a:rPr lang="en-US" sz="2400" smtClean="0"/>
              <a:t>Among the diploma students, which is the biggest group? S&amp;T, management science or humanities graduates?</a:t>
            </a:r>
          </a:p>
          <a:p>
            <a:pPr marL="457200" indent="-457200" eaLnBrk="1" hangingPunct="1">
              <a:buFontTx/>
              <a:buAutoNum type="arabicPeriod"/>
            </a:pPr>
            <a:r>
              <a:rPr lang="en-US" sz="2400" smtClean="0"/>
              <a:t>Among the degree graduates, which is the biggest group? S&amp;T, management science or humanities graduates?</a:t>
            </a:r>
          </a:p>
        </p:txBody>
      </p:sp>
      <p:sp>
        <p:nvSpPr>
          <p:cNvPr id="229383"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Date Placeholder 4"/>
          <p:cNvSpPr>
            <a:spLocks noGrp="1"/>
          </p:cNvSpPr>
          <p:nvPr>
            <p:ph type="dt" sz="quarter" idx="10"/>
          </p:nvPr>
        </p:nvSpPr>
        <p:spPr>
          <a:noFill/>
        </p:spPr>
        <p:txBody>
          <a:bodyPr/>
          <a:lstStyle/>
          <a:p>
            <a:r>
              <a:rPr lang="en-US"/>
              <a:t>2011</a:t>
            </a:r>
          </a:p>
        </p:txBody>
      </p:sp>
      <p:sp>
        <p:nvSpPr>
          <p:cNvPr id="230403" name="Footer Placeholder 5"/>
          <p:cNvSpPr>
            <a:spLocks noGrp="1"/>
          </p:cNvSpPr>
          <p:nvPr>
            <p:ph type="ftr" sz="quarter" idx="11"/>
          </p:nvPr>
        </p:nvSpPr>
        <p:spPr>
          <a:noFill/>
        </p:spPr>
        <p:txBody>
          <a:bodyPr/>
          <a:lstStyle/>
          <a:p>
            <a:r>
              <a:rPr lang="en-US" smtClean="0"/>
              <a:t>Rasimah Aripin</a:t>
            </a:r>
          </a:p>
        </p:txBody>
      </p:sp>
      <p:sp>
        <p:nvSpPr>
          <p:cNvPr id="230404" name="Slide Number Placeholder 6"/>
          <p:cNvSpPr>
            <a:spLocks noGrp="1"/>
          </p:cNvSpPr>
          <p:nvPr>
            <p:ph type="sldNum" sz="quarter" idx="12"/>
          </p:nvPr>
        </p:nvSpPr>
        <p:spPr>
          <a:noFill/>
        </p:spPr>
        <p:txBody>
          <a:bodyPr/>
          <a:lstStyle/>
          <a:p>
            <a:fld id="{6448F0E0-0290-43E0-9D58-669EB5FB4541}" type="slidenum">
              <a:rPr lang="en-US" smtClean="0"/>
              <a:pPr/>
              <a:t>201</a:t>
            </a:fld>
            <a:endParaRPr lang="en-US" smtClean="0"/>
          </a:p>
        </p:txBody>
      </p:sp>
      <p:sp>
        <p:nvSpPr>
          <p:cNvPr id="230405" name="Rectangle 2"/>
          <p:cNvSpPr>
            <a:spLocks noGrp="1" noChangeArrowheads="1"/>
          </p:cNvSpPr>
          <p:nvPr>
            <p:ph type="title"/>
          </p:nvPr>
        </p:nvSpPr>
        <p:spPr>
          <a:xfrm>
            <a:off x="381000" y="609600"/>
            <a:ext cx="8534400" cy="685800"/>
          </a:xfrm>
          <a:ln>
            <a:solidFill>
              <a:schemeClr val="accent2"/>
            </a:solidFill>
          </a:ln>
        </p:spPr>
        <p:txBody>
          <a:bodyPr/>
          <a:lstStyle/>
          <a:p>
            <a:pPr eaLnBrk="1" hangingPunct="1"/>
            <a:r>
              <a:rPr lang="en-US" sz="3200" smtClean="0"/>
              <a:t>Descriptive Statistics for Quantitative Variables</a:t>
            </a:r>
          </a:p>
        </p:txBody>
      </p:sp>
      <p:sp>
        <p:nvSpPr>
          <p:cNvPr id="230406" name="Rectangle 3"/>
          <p:cNvSpPr>
            <a:spLocks noGrp="1" noChangeArrowheads="1"/>
          </p:cNvSpPr>
          <p:nvPr>
            <p:ph type="body" sz="half" idx="1"/>
          </p:nvPr>
        </p:nvSpPr>
        <p:spPr>
          <a:xfrm>
            <a:off x="457200" y="1371600"/>
            <a:ext cx="8458200" cy="4876800"/>
          </a:xfrm>
        </p:spPr>
        <p:txBody>
          <a:bodyPr/>
          <a:lstStyle/>
          <a:p>
            <a:pPr eaLnBrk="1" hangingPunct="1">
              <a:buFontTx/>
              <a:buNone/>
            </a:pPr>
            <a:r>
              <a:rPr lang="en-US" sz="2400" b="1" smtClean="0">
                <a:solidFill>
                  <a:srgbClr val="CC6600"/>
                </a:solidFill>
              </a:rPr>
              <a:t>Measures of Central Tendency</a:t>
            </a:r>
            <a:r>
              <a:rPr lang="en-US" sz="2400" smtClean="0"/>
              <a:t>: A measure to represent the average of the whole distribution.</a:t>
            </a:r>
          </a:p>
          <a:p>
            <a:pPr eaLnBrk="1" hangingPunct="1"/>
            <a:r>
              <a:rPr lang="en-US" sz="2400" smtClean="0"/>
              <a:t>Mean – for numeric variables with symmetric distribution </a:t>
            </a:r>
          </a:p>
          <a:p>
            <a:pPr eaLnBrk="1" hangingPunct="1"/>
            <a:r>
              <a:rPr lang="en-US" sz="2400" smtClean="0"/>
              <a:t>Median – for ordinal variables and numeric variables with skewed distribution.  It is more robust compared to the mean (not sensitive to extreme values)</a:t>
            </a:r>
          </a:p>
          <a:p>
            <a:pPr eaLnBrk="1" hangingPunct="1"/>
            <a:r>
              <a:rPr lang="en-US" sz="2400" smtClean="0"/>
              <a:t>Mode – the most frequent value (not as useful as for nominal and ordinal)</a:t>
            </a:r>
          </a:p>
          <a:p>
            <a:pPr eaLnBrk="1" hangingPunct="1"/>
            <a:r>
              <a:rPr lang="en-US" sz="2400" smtClean="0"/>
              <a:t>Geometric mean – for variables measured on a logarithmic scale</a:t>
            </a:r>
          </a:p>
          <a:p>
            <a:pPr eaLnBrk="1" hangingPunct="1"/>
            <a:r>
              <a:rPr lang="en-US" sz="2400" smtClean="0"/>
              <a:t>Harmonic mean – used to find the average rate.  Example, what is  the average speed of a car traveling at different speeds over a distance of k kilometers?</a:t>
            </a:r>
          </a:p>
        </p:txBody>
      </p:sp>
      <p:sp>
        <p:nvSpPr>
          <p:cNvPr id="230407" name="Text Box 7"/>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Date Placeholder 5"/>
          <p:cNvSpPr>
            <a:spLocks noGrp="1"/>
          </p:cNvSpPr>
          <p:nvPr>
            <p:ph type="dt" sz="quarter" idx="10"/>
          </p:nvPr>
        </p:nvSpPr>
        <p:spPr>
          <a:noFill/>
        </p:spPr>
        <p:txBody>
          <a:bodyPr/>
          <a:lstStyle/>
          <a:p>
            <a:r>
              <a:rPr lang="en-US"/>
              <a:t>2011</a:t>
            </a:r>
          </a:p>
        </p:txBody>
      </p:sp>
      <p:sp>
        <p:nvSpPr>
          <p:cNvPr id="6150" name="Footer Placeholder 6"/>
          <p:cNvSpPr>
            <a:spLocks noGrp="1"/>
          </p:cNvSpPr>
          <p:nvPr>
            <p:ph type="ftr" sz="quarter" idx="11"/>
          </p:nvPr>
        </p:nvSpPr>
        <p:spPr>
          <a:noFill/>
        </p:spPr>
        <p:txBody>
          <a:bodyPr/>
          <a:lstStyle/>
          <a:p>
            <a:r>
              <a:rPr lang="en-US" smtClean="0"/>
              <a:t>Rasimah Aripin</a:t>
            </a:r>
          </a:p>
        </p:txBody>
      </p:sp>
      <p:sp>
        <p:nvSpPr>
          <p:cNvPr id="6151" name="Slide Number Placeholder 7"/>
          <p:cNvSpPr>
            <a:spLocks noGrp="1"/>
          </p:cNvSpPr>
          <p:nvPr>
            <p:ph type="sldNum" sz="quarter" idx="12"/>
          </p:nvPr>
        </p:nvSpPr>
        <p:spPr>
          <a:noFill/>
        </p:spPr>
        <p:txBody>
          <a:bodyPr/>
          <a:lstStyle/>
          <a:p>
            <a:fld id="{58C66F64-659D-4E48-AAC2-6972E6C6D42F}" type="slidenum">
              <a:rPr lang="en-US" smtClean="0"/>
              <a:pPr/>
              <a:t>202</a:t>
            </a:fld>
            <a:endParaRPr lang="en-US" smtClean="0"/>
          </a:p>
        </p:txBody>
      </p:sp>
      <p:sp>
        <p:nvSpPr>
          <p:cNvPr id="6152" name="Rectangle 2"/>
          <p:cNvSpPr>
            <a:spLocks noGrp="1" noChangeArrowheads="1"/>
          </p:cNvSpPr>
          <p:nvPr>
            <p:ph type="title"/>
          </p:nvPr>
        </p:nvSpPr>
        <p:spPr>
          <a:xfrm>
            <a:off x="533400" y="609600"/>
            <a:ext cx="7772400" cy="533400"/>
          </a:xfrm>
          <a:ln>
            <a:solidFill>
              <a:schemeClr val="accent2"/>
            </a:solidFill>
          </a:ln>
        </p:spPr>
        <p:txBody>
          <a:bodyPr/>
          <a:lstStyle/>
          <a:p>
            <a:pPr eaLnBrk="1" hangingPunct="1"/>
            <a:r>
              <a:rPr lang="en-US" sz="2800" smtClean="0"/>
              <a:t>Mean of a Quantitative Variable</a:t>
            </a:r>
          </a:p>
        </p:txBody>
      </p:sp>
      <p:sp>
        <p:nvSpPr>
          <p:cNvPr id="6153" name="Rectangle 3"/>
          <p:cNvSpPr>
            <a:spLocks noGrp="1" noChangeArrowheads="1"/>
          </p:cNvSpPr>
          <p:nvPr>
            <p:ph type="body" sz="half" idx="1"/>
          </p:nvPr>
        </p:nvSpPr>
        <p:spPr>
          <a:xfrm>
            <a:off x="381000" y="1295400"/>
            <a:ext cx="7924800" cy="4495800"/>
          </a:xfrm>
        </p:spPr>
        <p:txBody>
          <a:bodyPr/>
          <a:lstStyle/>
          <a:p>
            <a:pPr marL="1314450" indent="-1314450" eaLnBrk="1" hangingPunct="1">
              <a:lnSpc>
                <a:spcPct val="80000"/>
              </a:lnSpc>
              <a:buFontTx/>
              <a:buNone/>
            </a:pPr>
            <a:endParaRPr lang="en-US" sz="2400" smtClean="0"/>
          </a:p>
          <a:p>
            <a:pPr marL="1314450" indent="-1314450" eaLnBrk="1" hangingPunct="1">
              <a:lnSpc>
                <a:spcPct val="80000"/>
              </a:lnSpc>
              <a:buFontTx/>
              <a:buNone/>
            </a:pPr>
            <a:r>
              <a:rPr lang="en-US" sz="2400" smtClean="0"/>
              <a:t>Mean of a variable </a:t>
            </a:r>
            <a:r>
              <a:rPr lang="en-US" sz="2400" i="1" smtClean="0"/>
              <a:t>X</a:t>
            </a:r>
            <a:r>
              <a:rPr lang="en-US" sz="2400" smtClean="0"/>
              <a:t> with n observations =</a:t>
            </a:r>
          </a:p>
          <a:p>
            <a:pPr marL="1314450" indent="-1314450" eaLnBrk="1" hangingPunct="1">
              <a:lnSpc>
                <a:spcPct val="80000"/>
              </a:lnSpc>
              <a:buFontTx/>
              <a:buNone/>
            </a:pPr>
            <a:endParaRPr lang="en-US" sz="2400" smtClean="0"/>
          </a:p>
          <a:p>
            <a:pPr marL="1314450" indent="-1314450" eaLnBrk="1" hangingPunct="1">
              <a:lnSpc>
                <a:spcPct val="80000"/>
              </a:lnSpc>
              <a:buFontTx/>
              <a:buNone/>
            </a:pPr>
            <a:r>
              <a:rPr lang="en-US" sz="2400" smtClean="0"/>
              <a:t>Example:  Find the mean waiting time (minutes) of a random sample of 10 patients of an outpatient clinic at a government hospital given below:</a:t>
            </a:r>
          </a:p>
          <a:p>
            <a:pPr marL="1314450" indent="-1314450" eaLnBrk="1" hangingPunct="1">
              <a:lnSpc>
                <a:spcPct val="80000"/>
              </a:lnSpc>
              <a:buFontTx/>
              <a:buNone/>
            </a:pPr>
            <a:r>
              <a:rPr lang="en-US" sz="2400" smtClean="0"/>
              <a:t>	23, 34, 32, 12, 31, 45, 65, 67, 53, 44</a:t>
            </a:r>
          </a:p>
          <a:p>
            <a:pPr marL="1314450" indent="-1314450" eaLnBrk="1" hangingPunct="1">
              <a:lnSpc>
                <a:spcPct val="80000"/>
              </a:lnSpc>
              <a:buFontTx/>
              <a:buNone/>
            </a:pPr>
            <a:endParaRPr lang="en-US" sz="2400" smtClean="0"/>
          </a:p>
          <a:p>
            <a:pPr marL="1314450" indent="-1314450" eaLnBrk="1" hangingPunct="1">
              <a:lnSpc>
                <a:spcPct val="80000"/>
              </a:lnSpc>
              <a:buFontTx/>
              <a:buNone/>
            </a:pPr>
            <a:r>
              <a:rPr lang="en-US" sz="2400" smtClean="0"/>
              <a:t>Solution: </a:t>
            </a:r>
            <a:endParaRPr lang="en-US" sz="2400" i="1" smtClean="0"/>
          </a:p>
        </p:txBody>
      </p:sp>
      <p:graphicFrame>
        <p:nvGraphicFramePr>
          <p:cNvPr id="6146" name="Object 4"/>
          <p:cNvGraphicFramePr>
            <a:graphicFrameLocks noChangeAspect="1"/>
          </p:cNvGraphicFramePr>
          <p:nvPr>
            <p:ph sz="quarter" idx="2"/>
          </p:nvPr>
        </p:nvGraphicFramePr>
        <p:xfrm>
          <a:off x="5867400" y="1371600"/>
          <a:ext cx="1600200" cy="989013"/>
        </p:xfrm>
        <a:graphic>
          <a:graphicData uri="http://schemas.openxmlformats.org/presentationml/2006/ole">
            <p:oleObj spid="_x0000_s6146" name="Equation" r:id="rId4" imgW="698400" imgH="431640" progId="Equation.3">
              <p:embed/>
            </p:oleObj>
          </a:graphicData>
        </a:graphic>
      </p:graphicFrame>
      <p:sp>
        <p:nvSpPr>
          <p:cNvPr id="6154" name="Text Box 7"/>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graphicFrame>
        <p:nvGraphicFramePr>
          <p:cNvPr id="6147" name="Object 9"/>
          <p:cNvGraphicFramePr>
            <a:graphicFrameLocks noChangeAspect="1"/>
          </p:cNvGraphicFramePr>
          <p:nvPr>
            <p:ph sz="quarter" idx="3"/>
          </p:nvPr>
        </p:nvGraphicFramePr>
        <p:xfrm>
          <a:off x="1905000" y="3962400"/>
          <a:ext cx="4800600" cy="1082675"/>
        </p:xfrm>
        <a:graphic>
          <a:graphicData uri="http://schemas.openxmlformats.org/presentationml/2006/ole">
            <p:oleObj spid="_x0000_s6147" name="Equation" r:id="rId5" imgW="1917360" imgH="431640" progId="Equation.3">
              <p:embed/>
            </p:oleObj>
          </a:graphicData>
        </a:graphic>
      </p:graphicFrame>
      <p:graphicFrame>
        <p:nvGraphicFramePr>
          <p:cNvPr id="6148" name="Object 11"/>
          <p:cNvGraphicFramePr>
            <a:graphicFrameLocks noChangeAspect="1"/>
          </p:cNvGraphicFramePr>
          <p:nvPr/>
        </p:nvGraphicFramePr>
        <p:xfrm>
          <a:off x="1909763" y="5029200"/>
          <a:ext cx="4486275" cy="1066800"/>
        </p:xfrm>
        <a:graphic>
          <a:graphicData uri="http://schemas.openxmlformats.org/presentationml/2006/ole">
            <p:oleObj spid="_x0000_s6148" name="Equation" r:id="rId6" imgW="1815840" imgH="431640" progId="Equation.3">
              <p:embed/>
            </p:oleObj>
          </a:graphicData>
        </a:graphic>
      </p:graphicFrame>
    </p:spTree>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Date Placeholder 5"/>
          <p:cNvSpPr>
            <a:spLocks noGrp="1"/>
          </p:cNvSpPr>
          <p:nvPr>
            <p:ph type="dt" sz="quarter" idx="10"/>
          </p:nvPr>
        </p:nvSpPr>
        <p:spPr>
          <a:noFill/>
        </p:spPr>
        <p:txBody>
          <a:bodyPr/>
          <a:lstStyle/>
          <a:p>
            <a:r>
              <a:rPr lang="en-US"/>
              <a:t>2011</a:t>
            </a:r>
          </a:p>
        </p:txBody>
      </p:sp>
      <p:sp>
        <p:nvSpPr>
          <p:cNvPr id="7173" name="Footer Placeholder 6"/>
          <p:cNvSpPr>
            <a:spLocks noGrp="1"/>
          </p:cNvSpPr>
          <p:nvPr>
            <p:ph type="ftr" sz="quarter" idx="11"/>
          </p:nvPr>
        </p:nvSpPr>
        <p:spPr>
          <a:noFill/>
        </p:spPr>
        <p:txBody>
          <a:bodyPr/>
          <a:lstStyle/>
          <a:p>
            <a:r>
              <a:rPr lang="en-US" smtClean="0"/>
              <a:t>Rasimah Aripin</a:t>
            </a:r>
          </a:p>
        </p:txBody>
      </p:sp>
      <p:sp>
        <p:nvSpPr>
          <p:cNvPr id="7174" name="Slide Number Placeholder 7"/>
          <p:cNvSpPr>
            <a:spLocks noGrp="1"/>
          </p:cNvSpPr>
          <p:nvPr>
            <p:ph type="sldNum" sz="quarter" idx="12"/>
          </p:nvPr>
        </p:nvSpPr>
        <p:spPr>
          <a:noFill/>
        </p:spPr>
        <p:txBody>
          <a:bodyPr/>
          <a:lstStyle/>
          <a:p>
            <a:fld id="{8137FAEA-986B-4F9A-9A4A-C2A6CE46CC90}" type="slidenum">
              <a:rPr lang="en-US" smtClean="0"/>
              <a:pPr/>
              <a:t>203</a:t>
            </a:fld>
            <a:endParaRPr lang="en-US" smtClean="0"/>
          </a:p>
        </p:txBody>
      </p:sp>
      <p:sp>
        <p:nvSpPr>
          <p:cNvPr id="7175" name="Rectangle 2"/>
          <p:cNvSpPr>
            <a:spLocks noGrp="1" noChangeArrowheads="1"/>
          </p:cNvSpPr>
          <p:nvPr>
            <p:ph type="title"/>
          </p:nvPr>
        </p:nvSpPr>
        <p:spPr>
          <a:xfrm>
            <a:off x="533400" y="609600"/>
            <a:ext cx="7772400" cy="533400"/>
          </a:xfrm>
          <a:ln>
            <a:solidFill>
              <a:schemeClr val="accent2"/>
            </a:solidFill>
          </a:ln>
        </p:spPr>
        <p:txBody>
          <a:bodyPr/>
          <a:lstStyle/>
          <a:p>
            <a:pPr eaLnBrk="1" hangingPunct="1"/>
            <a:r>
              <a:rPr lang="en-US" sz="2800" smtClean="0"/>
              <a:t>Median of a Quantitative Variable</a:t>
            </a:r>
          </a:p>
        </p:txBody>
      </p:sp>
      <p:sp>
        <p:nvSpPr>
          <p:cNvPr id="7176" name="Rectangle 3"/>
          <p:cNvSpPr>
            <a:spLocks noGrp="1" noChangeArrowheads="1"/>
          </p:cNvSpPr>
          <p:nvPr>
            <p:ph type="body" sz="half" idx="1"/>
          </p:nvPr>
        </p:nvSpPr>
        <p:spPr>
          <a:xfrm>
            <a:off x="381000" y="1295400"/>
            <a:ext cx="7924800" cy="4495800"/>
          </a:xfrm>
        </p:spPr>
        <p:txBody>
          <a:bodyPr/>
          <a:lstStyle/>
          <a:p>
            <a:pPr marL="0" indent="0" eaLnBrk="1" hangingPunct="1">
              <a:lnSpc>
                <a:spcPct val="80000"/>
              </a:lnSpc>
            </a:pPr>
            <a:r>
              <a:rPr lang="en-US" sz="2400" smtClean="0"/>
              <a:t>The median of a variable </a:t>
            </a:r>
            <a:r>
              <a:rPr lang="en-US" sz="2400" i="1" smtClean="0"/>
              <a:t>X </a:t>
            </a:r>
            <a:r>
              <a:rPr lang="en-US" sz="2400" smtClean="0"/>
              <a:t>with n (odd) number of values (sample size=n) is </a:t>
            </a:r>
          </a:p>
          <a:p>
            <a:pPr marL="0" indent="0" eaLnBrk="1" hangingPunct="1">
              <a:lnSpc>
                <a:spcPct val="80000"/>
              </a:lnSpc>
            </a:pPr>
            <a:endParaRPr lang="en-US" sz="2400" smtClean="0"/>
          </a:p>
          <a:p>
            <a:pPr marL="0" indent="0" eaLnBrk="1" hangingPunct="1">
              <a:lnSpc>
                <a:spcPct val="80000"/>
              </a:lnSpc>
            </a:pPr>
            <a:endParaRPr lang="en-US" sz="2400" smtClean="0"/>
          </a:p>
          <a:p>
            <a:pPr marL="0" indent="0" eaLnBrk="1" hangingPunct="1">
              <a:lnSpc>
                <a:spcPct val="80000"/>
              </a:lnSpc>
            </a:pPr>
            <a:r>
              <a:rPr lang="en-US" sz="2400" smtClean="0"/>
              <a:t>If n is even: </a:t>
            </a:r>
          </a:p>
          <a:p>
            <a:pPr marL="0" indent="0" eaLnBrk="1" hangingPunct="1">
              <a:lnSpc>
                <a:spcPct val="80000"/>
              </a:lnSpc>
              <a:buFontTx/>
              <a:buNone/>
            </a:pPr>
            <a:endParaRPr lang="en-US" sz="2400" smtClean="0"/>
          </a:p>
          <a:p>
            <a:pPr marL="0" indent="0" eaLnBrk="1" hangingPunct="1">
              <a:lnSpc>
                <a:spcPct val="80000"/>
              </a:lnSpc>
              <a:buFontTx/>
              <a:buNone/>
            </a:pPr>
            <a:endParaRPr lang="en-US" sz="2400" smtClean="0"/>
          </a:p>
          <a:p>
            <a:pPr marL="0" indent="0" eaLnBrk="1" hangingPunct="1">
              <a:lnSpc>
                <a:spcPct val="80000"/>
              </a:lnSpc>
              <a:buFontTx/>
              <a:buNone/>
            </a:pPr>
            <a:r>
              <a:rPr lang="en-US" sz="2400" smtClean="0"/>
              <a:t>Example:  Data:           </a:t>
            </a:r>
            <a:r>
              <a:rPr lang="en-US" sz="2400" i="1" smtClean="0"/>
              <a:t>3,4,2,6,7,3,3,4,5,1;  n = 10</a:t>
            </a:r>
          </a:p>
          <a:p>
            <a:pPr marL="0" indent="0" eaLnBrk="1" hangingPunct="1">
              <a:lnSpc>
                <a:spcPct val="80000"/>
              </a:lnSpc>
              <a:buFontTx/>
              <a:buNone/>
            </a:pPr>
            <a:r>
              <a:rPr lang="en-US" sz="2400" i="1" smtClean="0"/>
              <a:t>                 </a:t>
            </a:r>
            <a:r>
              <a:rPr lang="en-US" sz="2400" smtClean="0"/>
              <a:t>Sorted data: </a:t>
            </a:r>
            <a:r>
              <a:rPr lang="en-US" sz="2400" i="1" smtClean="0"/>
              <a:t>1,2,3,3,3,4,4,5,6,7</a:t>
            </a:r>
          </a:p>
          <a:p>
            <a:pPr marL="0" indent="0" eaLnBrk="1" hangingPunct="1">
              <a:lnSpc>
                <a:spcPct val="80000"/>
              </a:lnSpc>
              <a:buFontTx/>
              <a:buNone/>
            </a:pPr>
            <a:r>
              <a:rPr lang="en-US" sz="2400" smtClean="0"/>
              <a:t>                  Median:      (3+4)/2 = 3.5</a:t>
            </a:r>
          </a:p>
          <a:p>
            <a:pPr marL="0" indent="0" eaLnBrk="1" hangingPunct="1">
              <a:lnSpc>
                <a:spcPct val="80000"/>
              </a:lnSpc>
              <a:buFontTx/>
              <a:buNone/>
            </a:pPr>
            <a:endParaRPr lang="en-US" sz="2400" smtClean="0"/>
          </a:p>
          <a:p>
            <a:pPr marL="0" indent="0" eaLnBrk="1" hangingPunct="1">
              <a:lnSpc>
                <a:spcPct val="80000"/>
              </a:lnSpc>
              <a:buFontTx/>
              <a:buNone/>
            </a:pPr>
            <a:r>
              <a:rPr lang="en-US" sz="2400" smtClean="0"/>
              <a:t>Exercise:   Find the median of the following sample data:</a:t>
            </a:r>
          </a:p>
          <a:p>
            <a:pPr marL="0" indent="0" eaLnBrk="1" hangingPunct="1">
              <a:lnSpc>
                <a:spcPct val="80000"/>
              </a:lnSpc>
              <a:buFontTx/>
              <a:buNone/>
            </a:pPr>
            <a:r>
              <a:rPr lang="en-US" sz="2400" smtClean="0"/>
              <a:t>                  </a:t>
            </a:r>
            <a:r>
              <a:rPr lang="en-US" sz="2400" i="1" smtClean="0"/>
              <a:t>0, 2, -4.3, 7.1, -4.5, 8.7, 9, -10, 5.5, 13.0, 9.75</a:t>
            </a:r>
          </a:p>
        </p:txBody>
      </p:sp>
      <p:graphicFrame>
        <p:nvGraphicFramePr>
          <p:cNvPr id="7170" name="Object 4"/>
          <p:cNvGraphicFramePr>
            <a:graphicFrameLocks noChangeAspect="1"/>
          </p:cNvGraphicFramePr>
          <p:nvPr>
            <p:ph sz="quarter" idx="2"/>
          </p:nvPr>
        </p:nvGraphicFramePr>
        <p:xfrm>
          <a:off x="3124200" y="1752600"/>
          <a:ext cx="2133600" cy="758825"/>
        </p:xfrm>
        <a:graphic>
          <a:graphicData uri="http://schemas.openxmlformats.org/presentationml/2006/ole">
            <p:oleObj spid="_x0000_s7170" name="Equation" r:id="rId4" imgW="749160" imgH="266400" progId="Equation.3">
              <p:embed/>
            </p:oleObj>
          </a:graphicData>
        </a:graphic>
      </p:graphicFrame>
      <p:graphicFrame>
        <p:nvGraphicFramePr>
          <p:cNvPr id="7171" name="Object 5"/>
          <p:cNvGraphicFramePr>
            <a:graphicFrameLocks noChangeAspect="1"/>
          </p:cNvGraphicFramePr>
          <p:nvPr>
            <p:ph sz="quarter" idx="3"/>
          </p:nvPr>
        </p:nvGraphicFramePr>
        <p:xfrm>
          <a:off x="2438400" y="2695575"/>
          <a:ext cx="2438400" cy="728663"/>
        </p:xfrm>
        <a:graphic>
          <a:graphicData uri="http://schemas.openxmlformats.org/presentationml/2006/ole">
            <p:oleObj spid="_x0000_s7171" name="Equation" r:id="rId5" imgW="1231560" imgH="368280" progId="Equation.3">
              <p:embed/>
            </p:oleObj>
          </a:graphicData>
        </a:graphic>
      </p:graphicFrame>
      <p:sp>
        <p:nvSpPr>
          <p:cNvPr id="7177"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Date Placeholder 4"/>
          <p:cNvSpPr>
            <a:spLocks noGrp="1"/>
          </p:cNvSpPr>
          <p:nvPr>
            <p:ph type="dt" sz="quarter" idx="10"/>
          </p:nvPr>
        </p:nvSpPr>
        <p:spPr>
          <a:noFill/>
        </p:spPr>
        <p:txBody>
          <a:bodyPr/>
          <a:lstStyle/>
          <a:p>
            <a:r>
              <a:rPr lang="en-US"/>
              <a:t>2011</a:t>
            </a:r>
          </a:p>
        </p:txBody>
      </p:sp>
      <p:sp>
        <p:nvSpPr>
          <p:cNvPr id="8196" name="Footer Placeholder 5"/>
          <p:cNvSpPr>
            <a:spLocks noGrp="1"/>
          </p:cNvSpPr>
          <p:nvPr>
            <p:ph type="ftr" sz="quarter" idx="11"/>
          </p:nvPr>
        </p:nvSpPr>
        <p:spPr>
          <a:noFill/>
        </p:spPr>
        <p:txBody>
          <a:bodyPr/>
          <a:lstStyle/>
          <a:p>
            <a:r>
              <a:rPr lang="en-US" smtClean="0"/>
              <a:t>Rasimah Aripin</a:t>
            </a:r>
          </a:p>
        </p:txBody>
      </p:sp>
      <p:sp>
        <p:nvSpPr>
          <p:cNvPr id="8197" name="Slide Number Placeholder 6"/>
          <p:cNvSpPr>
            <a:spLocks noGrp="1"/>
          </p:cNvSpPr>
          <p:nvPr>
            <p:ph type="sldNum" sz="quarter" idx="12"/>
          </p:nvPr>
        </p:nvSpPr>
        <p:spPr>
          <a:noFill/>
        </p:spPr>
        <p:txBody>
          <a:bodyPr/>
          <a:lstStyle/>
          <a:p>
            <a:fld id="{2D3348F0-9FB4-4F45-88F4-6C8E5F712E8D}" type="slidenum">
              <a:rPr lang="en-US" smtClean="0"/>
              <a:pPr/>
              <a:t>204</a:t>
            </a:fld>
            <a:endParaRPr lang="en-US" smtClean="0"/>
          </a:p>
        </p:txBody>
      </p:sp>
      <p:sp>
        <p:nvSpPr>
          <p:cNvPr id="8198" name="Rectangle 2"/>
          <p:cNvSpPr>
            <a:spLocks noGrp="1" noChangeArrowheads="1"/>
          </p:cNvSpPr>
          <p:nvPr>
            <p:ph type="title"/>
          </p:nvPr>
        </p:nvSpPr>
        <p:spPr>
          <a:xfrm>
            <a:off x="609600" y="609600"/>
            <a:ext cx="7772400" cy="533400"/>
          </a:xfrm>
          <a:ln>
            <a:solidFill>
              <a:schemeClr val="accent2"/>
            </a:solidFill>
          </a:ln>
        </p:spPr>
        <p:txBody>
          <a:bodyPr/>
          <a:lstStyle/>
          <a:p>
            <a:pPr eaLnBrk="1" hangingPunct="1"/>
            <a:r>
              <a:rPr lang="en-US" sz="2800" smtClean="0"/>
              <a:t>Measures of spread and variability</a:t>
            </a:r>
          </a:p>
        </p:txBody>
      </p:sp>
      <p:sp>
        <p:nvSpPr>
          <p:cNvPr id="8199" name="Rectangle 3"/>
          <p:cNvSpPr>
            <a:spLocks noGrp="1" noChangeArrowheads="1"/>
          </p:cNvSpPr>
          <p:nvPr>
            <p:ph type="body" sz="half" idx="1"/>
          </p:nvPr>
        </p:nvSpPr>
        <p:spPr>
          <a:xfrm>
            <a:off x="533400" y="1219200"/>
            <a:ext cx="8305800" cy="4876800"/>
          </a:xfrm>
        </p:spPr>
        <p:txBody>
          <a:bodyPr/>
          <a:lstStyle/>
          <a:p>
            <a:pPr marL="266700" indent="-266700" eaLnBrk="1" hangingPunct="1">
              <a:lnSpc>
                <a:spcPct val="90000"/>
              </a:lnSpc>
            </a:pPr>
            <a:r>
              <a:rPr lang="en-US" sz="2400" b="1" i="1" smtClean="0"/>
              <a:t>Range</a:t>
            </a:r>
            <a:r>
              <a:rPr lang="en-US" sz="2400" smtClean="0"/>
              <a:t> – the difference between the lowest and the highest or just state the minimum and maximum values.</a:t>
            </a:r>
          </a:p>
          <a:p>
            <a:pPr marL="266700" indent="-266700" eaLnBrk="1" hangingPunct="1">
              <a:lnSpc>
                <a:spcPct val="90000"/>
              </a:lnSpc>
            </a:pPr>
            <a:r>
              <a:rPr lang="en-US" sz="2400" b="1" i="1" smtClean="0"/>
              <a:t>Standard deviation</a:t>
            </a:r>
            <a:r>
              <a:rPr lang="en-US" sz="2400" smtClean="0"/>
              <a:t> – describe how observations cluster around the mean</a:t>
            </a:r>
          </a:p>
          <a:p>
            <a:pPr marL="266700" indent="-266700" eaLnBrk="1" hangingPunct="1">
              <a:lnSpc>
                <a:spcPct val="90000"/>
              </a:lnSpc>
            </a:pPr>
            <a:r>
              <a:rPr lang="en-US" sz="2400" b="1" i="1" smtClean="0"/>
              <a:t>Coefficient of Variation (CV)-</a:t>
            </a:r>
            <a:r>
              <a:rPr lang="en-US" sz="2400" smtClean="0"/>
              <a:t> measures relative spread of the data with respect to the mean which is useful to compare the spread of two or more variables</a:t>
            </a:r>
          </a:p>
          <a:p>
            <a:pPr marL="266700" indent="-266700" eaLnBrk="1" hangingPunct="1">
              <a:lnSpc>
                <a:spcPct val="90000"/>
              </a:lnSpc>
              <a:buFontTx/>
              <a:buNone/>
            </a:pPr>
            <a:r>
              <a:rPr lang="en-US" sz="2400" smtClean="0"/>
              <a:t>						</a:t>
            </a:r>
          </a:p>
          <a:p>
            <a:pPr marL="266700" indent="-266700" eaLnBrk="1" hangingPunct="1">
              <a:lnSpc>
                <a:spcPct val="90000"/>
              </a:lnSpc>
            </a:pPr>
            <a:r>
              <a:rPr lang="en-US" sz="2400" b="1" i="1" smtClean="0"/>
              <a:t>Measures of Location:</a:t>
            </a:r>
            <a:r>
              <a:rPr lang="en-US" sz="2400" smtClean="0"/>
              <a:t>	</a:t>
            </a:r>
          </a:p>
          <a:p>
            <a:pPr marL="828675" lvl="1" indent="-382588" eaLnBrk="1" hangingPunct="1">
              <a:lnSpc>
                <a:spcPct val="90000"/>
              </a:lnSpc>
              <a:buFontTx/>
              <a:buAutoNum type="romanLcParenBoth"/>
            </a:pPr>
            <a:r>
              <a:rPr lang="en-US" sz="2000" smtClean="0"/>
              <a:t>Percentiles - divide the ordered observations into 100 groups of equal size;</a:t>
            </a:r>
          </a:p>
          <a:p>
            <a:pPr marL="828675" lvl="1" indent="-382588" eaLnBrk="1" hangingPunct="1">
              <a:lnSpc>
                <a:spcPct val="90000"/>
              </a:lnSpc>
              <a:buFontTx/>
              <a:buAutoNum type="romanLcParenBoth"/>
            </a:pPr>
            <a:r>
              <a:rPr lang="en-US" sz="2000" smtClean="0"/>
              <a:t>Quartiles (the 25th, 50th, and 75th percentiles) divide the observations into four groups of equal size;	  </a:t>
            </a:r>
          </a:p>
          <a:p>
            <a:pPr marL="828675" lvl="1" indent="-382588" eaLnBrk="1" hangingPunct="1">
              <a:lnSpc>
                <a:spcPct val="90000"/>
              </a:lnSpc>
              <a:buFontTx/>
              <a:buAutoNum type="romanLcParenBoth"/>
            </a:pPr>
            <a:r>
              <a:rPr lang="en-US" sz="2000" smtClean="0"/>
              <a:t>Deciles divide the distribution into 10 equal groups.</a:t>
            </a:r>
          </a:p>
        </p:txBody>
      </p:sp>
      <p:sp>
        <p:nvSpPr>
          <p:cNvPr id="8200" name="Text Box 6"/>
          <p:cNvSpPr txBox="1">
            <a:spLocks noChangeArrowheads="1"/>
          </p:cNvSpPr>
          <p:nvPr/>
        </p:nvSpPr>
        <p:spPr bwMode="auto">
          <a:xfrm>
            <a:off x="3810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graphicFrame>
        <p:nvGraphicFramePr>
          <p:cNvPr id="8194" name="Object 7"/>
          <p:cNvGraphicFramePr>
            <a:graphicFrameLocks noChangeAspect="1"/>
          </p:cNvGraphicFramePr>
          <p:nvPr>
            <p:ph sz="quarter" idx="2"/>
          </p:nvPr>
        </p:nvGraphicFramePr>
        <p:xfrm>
          <a:off x="5105400" y="3429000"/>
          <a:ext cx="2133600" cy="863600"/>
        </p:xfrm>
        <a:graphic>
          <a:graphicData uri="http://schemas.openxmlformats.org/presentationml/2006/ole">
            <p:oleObj spid="_x0000_s8194" name="Equation" r:id="rId4" imgW="1066680" imgH="431640" progId="Equation.3">
              <p:embed/>
            </p:oleObj>
          </a:graphicData>
        </a:graphic>
      </p:graphicFrame>
    </p:spTree>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Date Placeholder 4"/>
          <p:cNvSpPr>
            <a:spLocks noGrp="1"/>
          </p:cNvSpPr>
          <p:nvPr>
            <p:ph type="dt" sz="quarter" idx="10"/>
          </p:nvPr>
        </p:nvSpPr>
        <p:spPr>
          <a:noFill/>
        </p:spPr>
        <p:txBody>
          <a:bodyPr/>
          <a:lstStyle/>
          <a:p>
            <a:r>
              <a:rPr lang="en-US"/>
              <a:t>2011</a:t>
            </a:r>
          </a:p>
        </p:txBody>
      </p:sp>
      <p:sp>
        <p:nvSpPr>
          <p:cNvPr id="231427" name="Footer Placeholder 5"/>
          <p:cNvSpPr>
            <a:spLocks noGrp="1"/>
          </p:cNvSpPr>
          <p:nvPr>
            <p:ph type="ftr" sz="quarter" idx="11"/>
          </p:nvPr>
        </p:nvSpPr>
        <p:spPr>
          <a:noFill/>
        </p:spPr>
        <p:txBody>
          <a:bodyPr/>
          <a:lstStyle/>
          <a:p>
            <a:r>
              <a:rPr lang="en-US" smtClean="0"/>
              <a:t>Rasimah Aripin</a:t>
            </a:r>
          </a:p>
        </p:txBody>
      </p:sp>
      <p:sp>
        <p:nvSpPr>
          <p:cNvPr id="231428" name="Slide Number Placeholder 6"/>
          <p:cNvSpPr>
            <a:spLocks noGrp="1"/>
          </p:cNvSpPr>
          <p:nvPr>
            <p:ph type="sldNum" sz="quarter" idx="12"/>
          </p:nvPr>
        </p:nvSpPr>
        <p:spPr>
          <a:noFill/>
        </p:spPr>
        <p:txBody>
          <a:bodyPr/>
          <a:lstStyle/>
          <a:p>
            <a:fld id="{C76D94C7-54E7-446D-B125-3EC8AAC8DC24}" type="slidenum">
              <a:rPr lang="en-US" smtClean="0"/>
              <a:pPr/>
              <a:t>205</a:t>
            </a:fld>
            <a:endParaRPr lang="en-US" smtClean="0"/>
          </a:p>
        </p:txBody>
      </p:sp>
      <p:sp>
        <p:nvSpPr>
          <p:cNvPr id="231429" name="Rectangle 2"/>
          <p:cNvSpPr>
            <a:spLocks noGrp="1" noChangeArrowheads="1"/>
          </p:cNvSpPr>
          <p:nvPr>
            <p:ph type="title"/>
          </p:nvPr>
        </p:nvSpPr>
        <p:spPr>
          <a:xfrm>
            <a:off x="609600" y="685800"/>
            <a:ext cx="7772400" cy="914400"/>
          </a:xfrm>
          <a:ln>
            <a:solidFill>
              <a:schemeClr val="accent2"/>
            </a:solidFill>
          </a:ln>
        </p:spPr>
        <p:txBody>
          <a:bodyPr/>
          <a:lstStyle/>
          <a:p>
            <a:pPr eaLnBrk="1" hangingPunct="1"/>
            <a:r>
              <a:rPr lang="en-US" sz="2800" smtClean="0"/>
              <a:t>Explore the average price of ikan kembong (Ikan Kembong Price)</a:t>
            </a:r>
          </a:p>
        </p:txBody>
      </p:sp>
      <p:sp>
        <p:nvSpPr>
          <p:cNvPr id="231430" name="Rectangle 4"/>
          <p:cNvSpPr>
            <a:spLocks noGrp="1" noChangeArrowheads="1"/>
          </p:cNvSpPr>
          <p:nvPr>
            <p:ph type="body" sz="half" idx="1"/>
          </p:nvPr>
        </p:nvSpPr>
        <p:spPr>
          <a:xfrm>
            <a:off x="685800" y="1676400"/>
            <a:ext cx="7924800" cy="4267200"/>
          </a:xfrm>
        </p:spPr>
        <p:txBody>
          <a:bodyPr/>
          <a:lstStyle/>
          <a:p>
            <a:pPr eaLnBrk="1" hangingPunct="1">
              <a:buFontTx/>
              <a:buNone/>
            </a:pPr>
            <a:r>
              <a:rPr lang="en-US" sz="2400" b="1" i="1" smtClean="0">
                <a:solidFill>
                  <a:schemeClr val="accent2"/>
                </a:solidFill>
              </a:rPr>
              <a:t>Analyze &gt;&gt;&gt; Descriptive Statistics &gt;&gt;&gt; Explore</a:t>
            </a:r>
            <a:r>
              <a:rPr lang="en-US" sz="2400" i="1" smtClean="0"/>
              <a:t>…</a:t>
            </a:r>
          </a:p>
        </p:txBody>
      </p:sp>
      <p:pic>
        <p:nvPicPr>
          <p:cNvPr id="231431" name="Picture 5"/>
          <p:cNvPicPr>
            <a:picLocks noChangeAspect="1" noChangeArrowheads="1"/>
          </p:cNvPicPr>
          <p:nvPr/>
        </p:nvPicPr>
        <p:blipFill>
          <a:blip r:embed="rId3"/>
          <a:srcRect/>
          <a:stretch>
            <a:fillRect/>
          </a:stretch>
        </p:blipFill>
        <p:spPr bwMode="auto">
          <a:xfrm>
            <a:off x="533400" y="2208213"/>
            <a:ext cx="7924800" cy="3925887"/>
          </a:xfrm>
          <a:prstGeom prst="rect">
            <a:avLst/>
          </a:prstGeom>
          <a:noFill/>
          <a:ln w="9525">
            <a:noFill/>
            <a:miter lim="800000"/>
            <a:headEnd/>
            <a:tailEnd/>
          </a:ln>
        </p:spPr>
      </p:pic>
      <p:sp>
        <p:nvSpPr>
          <p:cNvPr id="231432"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Date Placeholder 4"/>
          <p:cNvSpPr>
            <a:spLocks noGrp="1"/>
          </p:cNvSpPr>
          <p:nvPr>
            <p:ph type="dt" sz="quarter" idx="10"/>
          </p:nvPr>
        </p:nvSpPr>
        <p:spPr>
          <a:noFill/>
        </p:spPr>
        <p:txBody>
          <a:bodyPr/>
          <a:lstStyle/>
          <a:p>
            <a:r>
              <a:rPr lang="en-US"/>
              <a:t>2011</a:t>
            </a:r>
          </a:p>
        </p:txBody>
      </p:sp>
      <p:sp>
        <p:nvSpPr>
          <p:cNvPr id="232451" name="Footer Placeholder 5"/>
          <p:cNvSpPr>
            <a:spLocks noGrp="1"/>
          </p:cNvSpPr>
          <p:nvPr>
            <p:ph type="ftr" sz="quarter" idx="11"/>
          </p:nvPr>
        </p:nvSpPr>
        <p:spPr>
          <a:noFill/>
        </p:spPr>
        <p:txBody>
          <a:bodyPr/>
          <a:lstStyle/>
          <a:p>
            <a:r>
              <a:rPr lang="en-US" smtClean="0"/>
              <a:t>Rasimah Aripin</a:t>
            </a:r>
          </a:p>
        </p:txBody>
      </p:sp>
      <p:sp>
        <p:nvSpPr>
          <p:cNvPr id="232452" name="Slide Number Placeholder 6"/>
          <p:cNvSpPr>
            <a:spLocks noGrp="1"/>
          </p:cNvSpPr>
          <p:nvPr>
            <p:ph type="sldNum" sz="quarter" idx="12"/>
          </p:nvPr>
        </p:nvSpPr>
        <p:spPr>
          <a:noFill/>
        </p:spPr>
        <p:txBody>
          <a:bodyPr/>
          <a:lstStyle/>
          <a:p>
            <a:fld id="{0482EFF6-3A71-4A27-AFC4-A9E4000BB012}" type="slidenum">
              <a:rPr lang="en-US" smtClean="0"/>
              <a:pPr/>
              <a:t>206</a:t>
            </a:fld>
            <a:endParaRPr lang="en-US" smtClean="0"/>
          </a:p>
        </p:txBody>
      </p:sp>
      <p:sp>
        <p:nvSpPr>
          <p:cNvPr id="232453" name="Rectangle 2"/>
          <p:cNvSpPr>
            <a:spLocks noGrp="1" noChangeArrowheads="1"/>
          </p:cNvSpPr>
          <p:nvPr>
            <p:ph type="title"/>
          </p:nvPr>
        </p:nvSpPr>
        <p:spPr>
          <a:xfrm>
            <a:off x="838200" y="609600"/>
            <a:ext cx="7772400" cy="609600"/>
          </a:xfrm>
          <a:ln>
            <a:solidFill>
              <a:schemeClr val="accent2"/>
            </a:solidFill>
          </a:ln>
        </p:spPr>
        <p:txBody>
          <a:bodyPr/>
          <a:lstStyle/>
          <a:p>
            <a:pPr eaLnBrk="1" hangingPunct="1"/>
            <a:r>
              <a:rPr lang="en-US" sz="3200" smtClean="0"/>
              <a:t>Explore:  Illustration</a:t>
            </a:r>
          </a:p>
        </p:txBody>
      </p:sp>
      <p:sp>
        <p:nvSpPr>
          <p:cNvPr id="232454" name="Rectangle 3"/>
          <p:cNvSpPr>
            <a:spLocks noGrp="1" noChangeArrowheads="1"/>
          </p:cNvSpPr>
          <p:nvPr>
            <p:ph type="body" sz="half" idx="1"/>
          </p:nvPr>
        </p:nvSpPr>
        <p:spPr>
          <a:xfrm>
            <a:off x="762000" y="1295400"/>
            <a:ext cx="7924800" cy="914400"/>
          </a:xfrm>
        </p:spPr>
        <p:txBody>
          <a:bodyPr/>
          <a:lstStyle/>
          <a:p>
            <a:pPr marL="0" indent="0" eaLnBrk="1" hangingPunct="1">
              <a:lnSpc>
                <a:spcPct val="90000"/>
              </a:lnSpc>
              <a:buFontTx/>
              <a:buNone/>
            </a:pPr>
            <a:r>
              <a:rPr lang="en-US" sz="2800" smtClean="0"/>
              <a:t>Select </a:t>
            </a:r>
            <a:r>
              <a:rPr lang="en-US" sz="2800" i="1" smtClean="0">
                <a:solidFill>
                  <a:schemeClr val="accent2"/>
                </a:solidFill>
              </a:rPr>
              <a:t>Statistics </a:t>
            </a:r>
            <a:r>
              <a:rPr lang="en-US" sz="2800" smtClean="0"/>
              <a:t>for additional statistics and</a:t>
            </a:r>
            <a:r>
              <a:rPr lang="en-US" sz="2800" smtClean="0">
                <a:solidFill>
                  <a:schemeClr val="accent2"/>
                </a:solidFill>
              </a:rPr>
              <a:t> </a:t>
            </a:r>
            <a:r>
              <a:rPr lang="en-US" sz="2800" i="1" smtClean="0">
                <a:solidFill>
                  <a:schemeClr val="accent2"/>
                </a:solidFill>
              </a:rPr>
              <a:t>plots</a:t>
            </a:r>
            <a:r>
              <a:rPr lang="en-US" sz="2800" smtClean="0">
                <a:solidFill>
                  <a:schemeClr val="accent2"/>
                </a:solidFill>
              </a:rPr>
              <a:t> </a:t>
            </a:r>
            <a:r>
              <a:rPr lang="en-US" sz="2800" smtClean="0"/>
              <a:t>to select plots</a:t>
            </a:r>
          </a:p>
        </p:txBody>
      </p:sp>
      <p:pic>
        <p:nvPicPr>
          <p:cNvPr id="232455" name="Picture 5"/>
          <p:cNvPicPr>
            <a:picLocks noChangeAspect="1" noChangeArrowheads="1"/>
          </p:cNvPicPr>
          <p:nvPr/>
        </p:nvPicPr>
        <p:blipFill>
          <a:blip r:embed="rId3"/>
          <a:srcRect/>
          <a:stretch>
            <a:fillRect/>
          </a:stretch>
        </p:blipFill>
        <p:spPr bwMode="auto">
          <a:xfrm>
            <a:off x="152400" y="2362200"/>
            <a:ext cx="4114800" cy="3159125"/>
          </a:xfrm>
          <a:prstGeom prst="rect">
            <a:avLst/>
          </a:prstGeom>
          <a:noFill/>
          <a:ln w="9525">
            <a:noFill/>
            <a:miter lim="800000"/>
            <a:headEnd/>
            <a:tailEnd/>
          </a:ln>
        </p:spPr>
      </p:pic>
      <p:pic>
        <p:nvPicPr>
          <p:cNvPr id="232456" name="Picture 6"/>
          <p:cNvPicPr>
            <a:picLocks noChangeAspect="1" noChangeArrowheads="1"/>
          </p:cNvPicPr>
          <p:nvPr/>
        </p:nvPicPr>
        <p:blipFill>
          <a:blip r:embed="rId4"/>
          <a:srcRect/>
          <a:stretch>
            <a:fillRect/>
          </a:stretch>
        </p:blipFill>
        <p:spPr bwMode="auto">
          <a:xfrm>
            <a:off x="4191000" y="2133600"/>
            <a:ext cx="4800600" cy="4114800"/>
          </a:xfrm>
          <a:prstGeom prst="rect">
            <a:avLst/>
          </a:prstGeom>
          <a:noFill/>
          <a:ln w="9525">
            <a:noFill/>
            <a:miter lim="800000"/>
            <a:headEnd/>
            <a:tailEnd/>
          </a:ln>
        </p:spPr>
      </p:pic>
      <p:sp>
        <p:nvSpPr>
          <p:cNvPr id="232457" name="Text Box 7"/>
          <p:cNvSpPr txBox="1">
            <a:spLocks noChangeArrowheads="1"/>
          </p:cNvSpPr>
          <p:nvPr/>
        </p:nvSpPr>
        <p:spPr bwMode="auto">
          <a:xfrm>
            <a:off x="6096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Date Placeholder 3"/>
          <p:cNvSpPr>
            <a:spLocks noGrp="1"/>
          </p:cNvSpPr>
          <p:nvPr>
            <p:ph type="dt" sz="quarter" idx="10"/>
          </p:nvPr>
        </p:nvSpPr>
        <p:spPr>
          <a:noFill/>
        </p:spPr>
        <p:txBody>
          <a:bodyPr/>
          <a:lstStyle/>
          <a:p>
            <a:r>
              <a:rPr lang="en-US"/>
              <a:t>2011</a:t>
            </a:r>
          </a:p>
        </p:txBody>
      </p:sp>
      <p:sp>
        <p:nvSpPr>
          <p:cNvPr id="233475" name="Footer Placeholder 4"/>
          <p:cNvSpPr>
            <a:spLocks noGrp="1"/>
          </p:cNvSpPr>
          <p:nvPr>
            <p:ph type="ftr" sz="quarter" idx="11"/>
          </p:nvPr>
        </p:nvSpPr>
        <p:spPr>
          <a:noFill/>
        </p:spPr>
        <p:txBody>
          <a:bodyPr/>
          <a:lstStyle/>
          <a:p>
            <a:r>
              <a:rPr lang="en-US" smtClean="0"/>
              <a:t>Rasimah Aripin</a:t>
            </a:r>
          </a:p>
        </p:txBody>
      </p:sp>
      <p:sp>
        <p:nvSpPr>
          <p:cNvPr id="233476" name="Slide Number Placeholder 5"/>
          <p:cNvSpPr>
            <a:spLocks noGrp="1"/>
          </p:cNvSpPr>
          <p:nvPr>
            <p:ph type="sldNum" sz="quarter" idx="12"/>
          </p:nvPr>
        </p:nvSpPr>
        <p:spPr>
          <a:noFill/>
        </p:spPr>
        <p:txBody>
          <a:bodyPr/>
          <a:lstStyle/>
          <a:p>
            <a:fld id="{AD66BDD8-45C1-4E68-AE3D-8E81E6599146}" type="slidenum">
              <a:rPr lang="en-US" smtClean="0"/>
              <a:pPr/>
              <a:t>207</a:t>
            </a:fld>
            <a:endParaRPr lang="en-US" smtClean="0"/>
          </a:p>
        </p:txBody>
      </p:sp>
      <p:sp>
        <p:nvSpPr>
          <p:cNvPr id="233477" name="Rectangle 2"/>
          <p:cNvSpPr>
            <a:spLocks noGrp="1" noChangeArrowheads="1"/>
          </p:cNvSpPr>
          <p:nvPr>
            <p:ph type="title"/>
          </p:nvPr>
        </p:nvSpPr>
        <p:spPr>
          <a:xfrm>
            <a:off x="609600" y="609600"/>
            <a:ext cx="8153400" cy="609600"/>
          </a:xfrm>
          <a:ln>
            <a:solidFill>
              <a:schemeClr val="accent2"/>
            </a:solidFill>
          </a:ln>
        </p:spPr>
        <p:txBody>
          <a:bodyPr/>
          <a:lstStyle/>
          <a:p>
            <a:pPr eaLnBrk="1" hangingPunct="1"/>
            <a:r>
              <a:rPr lang="en-US" sz="2800" b="1" smtClean="0"/>
              <a:t>Explore Output: </a:t>
            </a:r>
            <a:r>
              <a:rPr lang="en-US" sz="2400" b="1" smtClean="0"/>
              <a:t>The average price of </a:t>
            </a:r>
            <a:r>
              <a:rPr lang="en-US" sz="2400" b="1" i="1" smtClean="0"/>
              <a:t>ikan kembong</a:t>
            </a:r>
          </a:p>
        </p:txBody>
      </p:sp>
      <p:pic>
        <p:nvPicPr>
          <p:cNvPr id="233478" name="Picture 4"/>
          <p:cNvPicPr>
            <a:picLocks noChangeAspect="1" noChangeArrowheads="1"/>
          </p:cNvPicPr>
          <p:nvPr/>
        </p:nvPicPr>
        <p:blipFill>
          <a:blip r:embed="rId3"/>
          <a:srcRect l="981" t="2997" r="4903" b="5589"/>
          <a:stretch>
            <a:fillRect/>
          </a:stretch>
        </p:blipFill>
        <p:spPr bwMode="auto">
          <a:xfrm>
            <a:off x="914400" y="1301750"/>
            <a:ext cx="7543800" cy="4794250"/>
          </a:xfrm>
          <a:prstGeom prst="rect">
            <a:avLst/>
          </a:prstGeom>
          <a:noFill/>
          <a:ln w="9525">
            <a:noFill/>
            <a:miter lim="800000"/>
            <a:headEnd/>
            <a:tailEnd/>
          </a:ln>
        </p:spPr>
      </p:pic>
      <p:sp>
        <p:nvSpPr>
          <p:cNvPr id="233479" name="Text Box 5"/>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Date Placeholder 4"/>
          <p:cNvSpPr>
            <a:spLocks noGrp="1"/>
          </p:cNvSpPr>
          <p:nvPr>
            <p:ph type="dt" sz="quarter" idx="10"/>
          </p:nvPr>
        </p:nvSpPr>
        <p:spPr>
          <a:noFill/>
        </p:spPr>
        <p:txBody>
          <a:bodyPr/>
          <a:lstStyle/>
          <a:p>
            <a:r>
              <a:rPr lang="en-US"/>
              <a:t>2011</a:t>
            </a:r>
          </a:p>
        </p:txBody>
      </p:sp>
      <p:sp>
        <p:nvSpPr>
          <p:cNvPr id="9220" name="Footer Placeholder 5"/>
          <p:cNvSpPr>
            <a:spLocks noGrp="1"/>
          </p:cNvSpPr>
          <p:nvPr>
            <p:ph type="ftr" sz="quarter" idx="11"/>
          </p:nvPr>
        </p:nvSpPr>
        <p:spPr>
          <a:noFill/>
        </p:spPr>
        <p:txBody>
          <a:bodyPr/>
          <a:lstStyle/>
          <a:p>
            <a:r>
              <a:rPr lang="en-US" smtClean="0"/>
              <a:t>Rasimah Aripin</a:t>
            </a:r>
          </a:p>
        </p:txBody>
      </p:sp>
      <p:sp>
        <p:nvSpPr>
          <p:cNvPr id="9221" name="Slide Number Placeholder 6"/>
          <p:cNvSpPr>
            <a:spLocks noGrp="1"/>
          </p:cNvSpPr>
          <p:nvPr>
            <p:ph type="sldNum" sz="quarter" idx="12"/>
          </p:nvPr>
        </p:nvSpPr>
        <p:spPr>
          <a:noFill/>
        </p:spPr>
        <p:txBody>
          <a:bodyPr/>
          <a:lstStyle/>
          <a:p>
            <a:fld id="{F7BE12D1-F706-40D9-9C63-5AFEBD4A4A2C}" type="slidenum">
              <a:rPr lang="en-US" smtClean="0"/>
              <a:pPr/>
              <a:t>208</a:t>
            </a:fld>
            <a:endParaRPr lang="en-US" smtClean="0"/>
          </a:p>
        </p:txBody>
      </p:sp>
      <p:sp>
        <p:nvSpPr>
          <p:cNvPr id="9222" name="Rectangle 2"/>
          <p:cNvSpPr>
            <a:spLocks noGrp="1" noChangeArrowheads="1"/>
          </p:cNvSpPr>
          <p:nvPr>
            <p:ph type="title"/>
          </p:nvPr>
        </p:nvSpPr>
        <p:spPr>
          <a:xfrm>
            <a:off x="685800" y="762000"/>
            <a:ext cx="7772400" cy="838200"/>
          </a:xfrm>
          <a:ln>
            <a:solidFill>
              <a:schemeClr val="accent2"/>
            </a:solidFill>
          </a:ln>
        </p:spPr>
        <p:txBody>
          <a:bodyPr/>
          <a:lstStyle/>
          <a:p>
            <a:pPr eaLnBrk="1" hangingPunct="1"/>
            <a:r>
              <a:rPr lang="en-US" sz="2800" b="1" smtClean="0"/>
              <a:t>Explore Output: Interpretation</a:t>
            </a:r>
          </a:p>
        </p:txBody>
      </p:sp>
      <p:sp>
        <p:nvSpPr>
          <p:cNvPr id="9223" name="Rectangle 5"/>
          <p:cNvSpPr>
            <a:spLocks noGrp="1" noChangeArrowheads="1"/>
          </p:cNvSpPr>
          <p:nvPr>
            <p:ph type="body" sz="half" idx="1"/>
          </p:nvPr>
        </p:nvSpPr>
        <p:spPr>
          <a:xfrm>
            <a:off x="762000" y="1905000"/>
            <a:ext cx="7848600" cy="3962400"/>
          </a:xfrm>
        </p:spPr>
        <p:txBody>
          <a:bodyPr/>
          <a:lstStyle/>
          <a:p>
            <a:pPr eaLnBrk="1" hangingPunct="1"/>
            <a:r>
              <a:rPr lang="en-US" sz="2400" smtClean="0"/>
              <a:t>On the average (   ), </a:t>
            </a:r>
            <a:r>
              <a:rPr lang="en-US" sz="2400" i="1" smtClean="0"/>
              <a:t>ikan kembong</a:t>
            </a:r>
            <a:r>
              <a:rPr lang="en-US" sz="2400" smtClean="0"/>
              <a:t> was sold at RM8.92 per kg during the study period with a standard deviation (</a:t>
            </a:r>
            <a:r>
              <a:rPr lang="en-US" sz="2400" i="1" smtClean="0"/>
              <a:t>s</a:t>
            </a:r>
            <a:r>
              <a:rPr lang="en-US" sz="2400" smtClean="0"/>
              <a:t>) of RM0.75.</a:t>
            </a:r>
          </a:p>
          <a:p>
            <a:pPr eaLnBrk="1" hangingPunct="1"/>
            <a:r>
              <a:rPr lang="en-US" sz="2400" smtClean="0"/>
              <a:t>The price ranges from RM6.08 to RM12.00.</a:t>
            </a:r>
          </a:p>
          <a:p>
            <a:pPr eaLnBrk="1" hangingPunct="1"/>
            <a:r>
              <a:rPr lang="en-US" sz="2400" smtClean="0"/>
              <a:t>It is estimated that on the average, the price of </a:t>
            </a:r>
            <a:r>
              <a:rPr lang="en-US" sz="2400" i="1" smtClean="0"/>
              <a:t>ikan kembong</a:t>
            </a:r>
            <a:r>
              <a:rPr lang="en-US" sz="2400" smtClean="0"/>
              <a:t> is between RM8.82 and RM9.02 at the 95% level of confidence.</a:t>
            </a:r>
          </a:p>
          <a:p>
            <a:pPr eaLnBrk="1" hangingPunct="1"/>
            <a:r>
              <a:rPr lang="en-US" sz="2400" smtClean="0"/>
              <a:t>The negative value for the coefficient of skewness (-0.355) indicates that the distribution of the price is slightly skewed to the left due to the presence of low prices.</a:t>
            </a:r>
          </a:p>
          <a:p>
            <a:pPr eaLnBrk="1" hangingPunct="1"/>
            <a:endParaRPr lang="en-US" sz="2400" smtClean="0"/>
          </a:p>
        </p:txBody>
      </p:sp>
      <p:sp>
        <p:nvSpPr>
          <p:cNvPr id="9224" name="Text Box 4"/>
          <p:cNvSpPr txBox="1">
            <a:spLocks noChangeArrowheads="1"/>
          </p:cNvSpPr>
          <p:nvPr/>
        </p:nvSpPr>
        <p:spPr bwMode="auto">
          <a:xfrm>
            <a:off x="5334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graphicFrame>
        <p:nvGraphicFramePr>
          <p:cNvPr id="9218" name="Object 6"/>
          <p:cNvGraphicFramePr>
            <a:graphicFrameLocks noChangeAspect="1"/>
          </p:cNvGraphicFramePr>
          <p:nvPr>
            <p:ph sz="half" idx="2"/>
          </p:nvPr>
        </p:nvGraphicFramePr>
        <p:xfrm>
          <a:off x="3124200" y="1905000"/>
          <a:ext cx="414338" cy="442913"/>
        </p:xfrm>
        <a:graphic>
          <a:graphicData uri="http://schemas.openxmlformats.org/presentationml/2006/ole">
            <p:oleObj spid="_x0000_s9218" name="Equation" r:id="rId4" imgW="177480" imgH="190440" progId="Equation.3">
              <p:embed/>
            </p:oleObj>
          </a:graphicData>
        </a:graphic>
      </p:graphicFrame>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Date Placeholder 4"/>
          <p:cNvSpPr>
            <a:spLocks noGrp="1"/>
          </p:cNvSpPr>
          <p:nvPr>
            <p:ph type="dt" sz="quarter" idx="10"/>
          </p:nvPr>
        </p:nvSpPr>
        <p:spPr>
          <a:noFill/>
        </p:spPr>
        <p:txBody>
          <a:bodyPr/>
          <a:lstStyle/>
          <a:p>
            <a:r>
              <a:rPr lang="en-US"/>
              <a:t>2011</a:t>
            </a:r>
          </a:p>
        </p:txBody>
      </p:sp>
      <p:sp>
        <p:nvSpPr>
          <p:cNvPr id="234499" name="Footer Placeholder 5"/>
          <p:cNvSpPr>
            <a:spLocks noGrp="1"/>
          </p:cNvSpPr>
          <p:nvPr>
            <p:ph type="ftr" sz="quarter" idx="11"/>
          </p:nvPr>
        </p:nvSpPr>
        <p:spPr>
          <a:noFill/>
        </p:spPr>
        <p:txBody>
          <a:bodyPr/>
          <a:lstStyle/>
          <a:p>
            <a:r>
              <a:rPr lang="en-US" smtClean="0"/>
              <a:t>Rasimah Aripin</a:t>
            </a:r>
          </a:p>
        </p:txBody>
      </p:sp>
      <p:sp>
        <p:nvSpPr>
          <p:cNvPr id="234500" name="Slide Number Placeholder 6"/>
          <p:cNvSpPr>
            <a:spLocks noGrp="1"/>
          </p:cNvSpPr>
          <p:nvPr>
            <p:ph type="sldNum" sz="quarter" idx="12"/>
          </p:nvPr>
        </p:nvSpPr>
        <p:spPr>
          <a:noFill/>
        </p:spPr>
        <p:txBody>
          <a:bodyPr/>
          <a:lstStyle/>
          <a:p>
            <a:fld id="{36ACABA1-9DC1-495C-887D-FD87E781299F}" type="slidenum">
              <a:rPr lang="en-US" smtClean="0"/>
              <a:pPr/>
              <a:t>209</a:t>
            </a:fld>
            <a:endParaRPr lang="en-US" smtClean="0"/>
          </a:p>
        </p:txBody>
      </p:sp>
      <p:sp>
        <p:nvSpPr>
          <p:cNvPr id="234501" name="Rectangle 2"/>
          <p:cNvSpPr>
            <a:spLocks noGrp="1" noChangeArrowheads="1"/>
          </p:cNvSpPr>
          <p:nvPr>
            <p:ph type="title"/>
          </p:nvPr>
        </p:nvSpPr>
        <p:spPr>
          <a:xfrm>
            <a:off x="609600" y="609600"/>
            <a:ext cx="8534400" cy="609600"/>
          </a:xfrm>
          <a:ln>
            <a:solidFill>
              <a:schemeClr val="accent2"/>
            </a:solidFill>
          </a:ln>
        </p:spPr>
        <p:txBody>
          <a:bodyPr/>
          <a:lstStyle/>
          <a:p>
            <a:pPr eaLnBrk="1" hangingPunct="1"/>
            <a:r>
              <a:rPr lang="en-US" sz="3200" smtClean="0"/>
              <a:t>Interpretation of Percentiles</a:t>
            </a:r>
          </a:p>
        </p:txBody>
      </p:sp>
      <p:pic>
        <p:nvPicPr>
          <p:cNvPr id="234502" name="Picture 3"/>
          <p:cNvPicPr>
            <a:picLocks noChangeAspect="1" noChangeArrowheads="1"/>
          </p:cNvPicPr>
          <p:nvPr>
            <p:ph sz="half" idx="1"/>
          </p:nvPr>
        </p:nvPicPr>
        <p:blipFill>
          <a:blip r:embed="rId3"/>
          <a:srcRect t="3160" r="4411" b="5643"/>
          <a:stretch>
            <a:fillRect/>
          </a:stretch>
        </p:blipFill>
        <p:spPr>
          <a:xfrm>
            <a:off x="228600" y="1600200"/>
            <a:ext cx="5410200" cy="4398963"/>
          </a:xfrm>
          <a:noFill/>
        </p:spPr>
      </p:pic>
      <p:sp>
        <p:nvSpPr>
          <p:cNvPr id="234503" name="Text Box 4"/>
          <p:cNvSpPr txBox="1">
            <a:spLocks noChangeArrowheads="1"/>
          </p:cNvSpPr>
          <p:nvPr/>
        </p:nvSpPr>
        <p:spPr bwMode="auto">
          <a:xfrm>
            <a:off x="762000" y="5486400"/>
            <a:ext cx="7772400" cy="396875"/>
          </a:xfrm>
          <a:prstGeom prst="rect">
            <a:avLst/>
          </a:prstGeom>
          <a:noFill/>
          <a:ln w="9525">
            <a:noFill/>
            <a:miter lim="800000"/>
            <a:headEnd/>
            <a:tailEnd/>
          </a:ln>
        </p:spPr>
        <p:txBody>
          <a:bodyPr>
            <a:spAutoFit/>
          </a:bodyPr>
          <a:lstStyle/>
          <a:p>
            <a:endParaRPr lang="ms-MY" sz="2000" b="0" i="0">
              <a:latin typeface="Tahoma" pitchFamily="34" charset="0"/>
            </a:endParaRPr>
          </a:p>
        </p:txBody>
      </p:sp>
      <p:sp>
        <p:nvSpPr>
          <p:cNvPr id="234504" name="Text Box 5"/>
          <p:cNvSpPr txBox="1">
            <a:spLocks noChangeArrowheads="1"/>
          </p:cNvSpPr>
          <p:nvPr/>
        </p:nvSpPr>
        <p:spPr bwMode="auto">
          <a:xfrm>
            <a:off x="5638800" y="1295400"/>
            <a:ext cx="3276600" cy="4586288"/>
          </a:xfrm>
          <a:prstGeom prst="rect">
            <a:avLst/>
          </a:prstGeom>
          <a:noFill/>
          <a:ln w="9525">
            <a:solidFill>
              <a:schemeClr val="tx1"/>
            </a:solidFill>
            <a:miter lim="800000"/>
            <a:headEnd/>
            <a:tailEnd/>
          </a:ln>
        </p:spPr>
        <p:txBody>
          <a:bodyPr>
            <a:spAutoFit/>
          </a:bodyPr>
          <a:lstStyle/>
          <a:p>
            <a:pPr>
              <a:lnSpc>
                <a:spcPct val="85000"/>
              </a:lnSpc>
              <a:spcBef>
                <a:spcPct val="20000"/>
              </a:spcBef>
              <a:spcAft>
                <a:spcPct val="15000"/>
              </a:spcAft>
              <a:buClr>
                <a:srgbClr val="0066FF"/>
              </a:buClr>
              <a:buFont typeface="Wingdings" pitchFamily="2" charset="2"/>
              <a:buChar char="ü"/>
            </a:pPr>
            <a:r>
              <a:rPr lang="en-US" b="0" i="0"/>
              <a:t>Half of the markets  surveyed were selling </a:t>
            </a:r>
            <a:r>
              <a:rPr lang="en-US" b="0"/>
              <a:t>ikan kembong</a:t>
            </a:r>
            <a:r>
              <a:rPr lang="en-US" b="0" i="0"/>
              <a:t> at an average price of at least RM9.00 per kg (50</a:t>
            </a:r>
            <a:r>
              <a:rPr lang="en-US" b="0" i="0" baseline="30000"/>
              <a:t>th</a:t>
            </a:r>
            <a:r>
              <a:rPr lang="en-US" b="0" i="0"/>
              <a:t> percentile or median) (or at most RM9.00 per kg) during the study period.</a:t>
            </a:r>
          </a:p>
          <a:p>
            <a:pPr>
              <a:lnSpc>
                <a:spcPct val="85000"/>
              </a:lnSpc>
              <a:spcBef>
                <a:spcPct val="20000"/>
              </a:spcBef>
              <a:spcAft>
                <a:spcPct val="15000"/>
              </a:spcAft>
              <a:buClr>
                <a:srgbClr val="0066FF"/>
              </a:buClr>
              <a:buFont typeface="Wingdings" pitchFamily="2" charset="2"/>
              <a:buChar char="ü"/>
            </a:pPr>
            <a:r>
              <a:rPr lang="en-US" b="0" i="0"/>
              <a:t>10% of the markets were selling the fish below RM7.90 per kg while another 10% were selling it an average of at least RM9.74/kg</a:t>
            </a:r>
          </a:p>
        </p:txBody>
      </p:sp>
      <p:sp>
        <p:nvSpPr>
          <p:cNvPr id="234505" name="Text Box 7"/>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3"/>
          <p:cNvSpPr>
            <a:spLocks noGrp="1"/>
          </p:cNvSpPr>
          <p:nvPr>
            <p:ph type="dt" sz="quarter" idx="10"/>
          </p:nvPr>
        </p:nvSpPr>
        <p:spPr>
          <a:noFill/>
        </p:spPr>
        <p:txBody>
          <a:bodyPr/>
          <a:lstStyle/>
          <a:p>
            <a:r>
              <a:rPr lang="en-US"/>
              <a:t>2011</a:t>
            </a:r>
          </a:p>
        </p:txBody>
      </p:sp>
      <p:sp>
        <p:nvSpPr>
          <p:cNvPr id="51203" name="Footer Placeholder 4"/>
          <p:cNvSpPr>
            <a:spLocks noGrp="1"/>
          </p:cNvSpPr>
          <p:nvPr>
            <p:ph type="ftr" sz="quarter" idx="11"/>
          </p:nvPr>
        </p:nvSpPr>
        <p:spPr>
          <a:noFill/>
        </p:spPr>
        <p:txBody>
          <a:bodyPr/>
          <a:lstStyle/>
          <a:p>
            <a:r>
              <a:rPr lang="en-US" smtClean="0"/>
              <a:t>Rasimah Aripin</a:t>
            </a:r>
          </a:p>
        </p:txBody>
      </p:sp>
      <p:sp>
        <p:nvSpPr>
          <p:cNvPr id="51204" name="Slide Number Placeholder 5"/>
          <p:cNvSpPr>
            <a:spLocks noGrp="1"/>
          </p:cNvSpPr>
          <p:nvPr>
            <p:ph type="sldNum" sz="quarter" idx="12"/>
          </p:nvPr>
        </p:nvSpPr>
        <p:spPr>
          <a:noFill/>
        </p:spPr>
        <p:txBody>
          <a:bodyPr/>
          <a:lstStyle/>
          <a:p>
            <a:fld id="{0BFC5E72-2BC4-4452-AB8A-807F4AF64CB5}" type="slidenum">
              <a:rPr lang="en-US" smtClean="0"/>
              <a:pPr/>
              <a:t>21</a:t>
            </a:fld>
            <a:endParaRPr lang="en-US" smtClean="0"/>
          </a:p>
        </p:txBody>
      </p:sp>
      <p:sp>
        <p:nvSpPr>
          <p:cNvPr id="51205" name="Rectangle 1031"/>
          <p:cNvSpPr>
            <a:spLocks noGrp="1" noChangeArrowheads="1"/>
          </p:cNvSpPr>
          <p:nvPr>
            <p:ph type="title"/>
          </p:nvPr>
        </p:nvSpPr>
        <p:spPr>
          <a:xfrm>
            <a:off x="381000" y="533400"/>
            <a:ext cx="8305800" cy="685800"/>
          </a:xfrm>
          <a:ln>
            <a:solidFill>
              <a:schemeClr val="accent2"/>
            </a:solidFill>
          </a:ln>
        </p:spPr>
        <p:txBody>
          <a:bodyPr/>
          <a:lstStyle/>
          <a:p>
            <a:pPr eaLnBrk="1" hangingPunct="1"/>
            <a:r>
              <a:rPr lang="en-US" sz="3600" smtClean="0">
                <a:latin typeface="Georgia" pitchFamily="18" charset="0"/>
              </a:rPr>
              <a:t>Variable View: Names of variables</a:t>
            </a:r>
            <a:endParaRPr lang="en-US" sz="2400" smtClean="0"/>
          </a:p>
        </p:txBody>
      </p:sp>
      <p:sp>
        <p:nvSpPr>
          <p:cNvPr id="51206" name="Rectangle 1032"/>
          <p:cNvSpPr>
            <a:spLocks noGrp="1" noChangeArrowheads="1"/>
          </p:cNvSpPr>
          <p:nvPr>
            <p:ph type="body" idx="1"/>
          </p:nvPr>
        </p:nvSpPr>
        <p:spPr>
          <a:xfrm>
            <a:off x="381000" y="1295400"/>
            <a:ext cx="8382000" cy="4876800"/>
          </a:xfrm>
        </p:spPr>
        <p:txBody>
          <a:bodyPr/>
          <a:lstStyle/>
          <a:p>
            <a:pPr marL="609600" indent="-609600" eaLnBrk="1" hangingPunct="1">
              <a:lnSpc>
                <a:spcPct val="80000"/>
              </a:lnSpc>
              <a:spcAft>
                <a:spcPct val="20000"/>
              </a:spcAft>
              <a:buFontTx/>
              <a:buNone/>
            </a:pPr>
            <a:r>
              <a:rPr lang="en-US" sz="2800" smtClean="0">
                <a:latin typeface="Georgia" pitchFamily="18" charset="0"/>
              </a:rPr>
              <a:t>Rules on naming the variables :</a:t>
            </a:r>
          </a:p>
          <a:p>
            <a:pPr marL="609600" indent="-609600" eaLnBrk="1" hangingPunct="1">
              <a:lnSpc>
                <a:spcPct val="80000"/>
              </a:lnSpc>
              <a:spcBef>
                <a:spcPct val="10000"/>
              </a:spcBef>
              <a:spcAft>
                <a:spcPct val="10000"/>
              </a:spcAft>
              <a:buFontTx/>
              <a:buAutoNum type="arabicPeriod"/>
            </a:pPr>
            <a:r>
              <a:rPr lang="en-US" sz="2400" smtClean="0">
                <a:latin typeface="Georgia" pitchFamily="18" charset="0"/>
              </a:rPr>
              <a:t>Each variable name is unique, i.e. no duplication is allowed.</a:t>
            </a:r>
          </a:p>
          <a:p>
            <a:pPr marL="609600" indent="-609600" eaLnBrk="1" hangingPunct="1">
              <a:lnSpc>
                <a:spcPct val="80000"/>
              </a:lnSpc>
              <a:spcBef>
                <a:spcPct val="10000"/>
              </a:spcBef>
              <a:spcAft>
                <a:spcPct val="10000"/>
              </a:spcAft>
              <a:buFontTx/>
              <a:buAutoNum type="arabicPeriod"/>
            </a:pPr>
            <a:r>
              <a:rPr lang="en-US" sz="2400" smtClean="0">
                <a:latin typeface="Georgia" pitchFamily="18" charset="0"/>
              </a:rPr>
              <a:t>The length of the variable can be between 1 to 64 characters.</a:t>
            </a:r>
          </a:p>
          <a:p>
            <a:pPr marL="609600" indent="-609600" eaLnBrk="1" hangingPunct="1">
              <a:lnSpc>
                <a:spcPct val="80000"/>
              </a:lnSpc>
              <a:spcBef>
                <a:spcPct val="10000"/>
              </a:spcBef>
              <a:spcAft>
                <a:spcPct val="10000"/>
              </a:spcAft>
              <a:buFontTx/>
              <a:buAutoNum type="arabicPeriod"/>
            </a:pPr>
            <a:r>
              <a:rPr lang="en-US" sz="2400" smtClean="0">
                <a:latin typeface="Georgia" pitchFamily="18" charset="0"/>
              </a:rPr>
              <a:t>The name must begin with a letter and the remaining characters can be any letter, any digit, a period, or the symbols @, #, _ or $.</a:t>
            </a:r>
          </a:p>
          <a:p>
            <a:pPr marL="609600" indent="-609600" eaLnBrk="1" hangingPunct="1">
              <a:lnSpc>
                <a:spcPct val="80000"/>
              </a:lnSpc>
              <a:spcBef>
                <a:spcPct val="10000"/>
              </a:spcBef>
              <a:spcAft>
                <a:spcPct val="10000"/>
              </a:spcAft>
              <a:buFontTx/>
              <a:buAutoNum type="arabicPeriod"/>
            </a:pPr>
            <a:r>
              <a:rPr lang="en-US" sz="2400" smtClean="0">
                <a:latin typeface="Georgia" pitchFamily="18" charset="0"/>
              </a:rPr>
              <a:t>Cannot end with a period.</a:t>
            </a:r>
          </a:p>
          <a:p>
            <a:pPr marL="609600" indent="-609600" eaLnBrk="1" hangingPunct="1">
              <a:lnSpc>
                <a:spcPct val="80000"/>
              </a:lnSpc>
              <a:spcBef>
                <a:spcPct val="10000"/>
              </a:spcBef>
              <a:spcAft>
                <a:spcPct val="10000"/>
              </a:spcAft>
              <a:buFontTx/>
              <a:buAutoNum type="arabicPeriod"/>
            </a:pPr>
            <a:r>
              <a:rPr lang="en-US" sz="2400" smtClean="0">
                <a:latin typeface="Georgia" pitchFamily="18" charset="0"/>
              </a:rPr>
              <a:t>Cannot contain blanks or special characters such as: !, ?, &amp;, (, ) and *.</a:t>
            </a:r>
          </a:p>
          <a:p>
            <a:pPr marL="609600" indent="-609600" eaLnBrk="1" hangingPunct="1">
              <a:lnSpc>
                <a:spcPct val="80000"/>
              </a:lnSpc>
              <a:spcBef>
                <a:spcPct val="10000"/>
              </a:spcBef>
              <a:spcAft>
                <a:spcPct val="10000"/>
              </a:spcAft>
              <a:buFontTx/>
              <a:buAutoNum type="arabicPeriod"/>
            </a:pPr>
            <a:r>
              <a:rPr lang="en-US" sz="2400" smtClean="0">
                <a:latin typeface="Georgia" pitchFamily="18" charset="0"/>
              </a:rPr>
              <a:t>Can be a mixture of uppercase and lowercase letters.</a:t>
            </a:r>
          </a:p>
          <a:p>
            <a:pPr marL="609600" indent="-609600" eaLnBrk="1" hangingPunct="1">
              <a:lnSpc>
                <a:spcPct val="80000"/>
              </a:lnSpc>
              <a:spcBef>
                <a:spcPct val="10000"/>
              </a:spcBef>
              <a:spcAft>
                <a:spcPct val="10000"/>
              </a:spcAft>
              <a:buFontTx/>
              <a:buAutoNum type="arabicPeriod"/>
            </a:pPr>
            <a:r>
              <a:rPr lang="en-US" sz="2400" smtClean="0">
                <a:latin typeface="Georgia" pitchFamily="18" charset="0"/>
              </a:rPr>
              <a:t>Cannot use reserved words: ALL, AND, BY, EQ, GE, GT, LE, LT, NE, NOT, OR, TO, and WITH.</a:t>
            </a:r>
          </a:p>
        </p:txBody>
      </p:sp>
      <p:sp>
        <p:nvSpPr>
          <p:cNvPr id="51207" name="Text Box 4"/>
          <p:cNvSpPr txBox="1">
            <a:spLocks noChangeArrowheads="1"/>
          </p:cNvSpPr>
          <p:nvPr/>
        </p:nvSpPr>
        <p:spPr bwMode="auto">
          <a:xfrm>
            <a:off x="228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Date Placeholder 4"/>
          <p:cNvSpPr>
            <a:spLocks noGrp="1"/>
          </p:cNvSpPr>
          <p:nvPr>
            <p:ph type="dt" sz="quarter" idx="10"/>
          </p:nvPr>
        </p:nvSpPr>
        <p:spPr>
          <a:noFill/>
        </p:spPr>
        <p:txBody>
          <a:bodyPr/>
          <a:lstStyle/>
          <a:p>
            <a:r>
              <a:rPr lang="en-US"/>
              <a:t>2011</a:t>
            </a:r>
          </a:p>
        </p:txBody>
      </p:sp>
      <p:sp>
        <p:nvSpPr>
          <p:cNvPr id="235523" name="Footer Placeholder 5"/>
          <p:cNvSpPr>
            <a:spLocks noGrp="1"/>
          </p:cNvSpPr>
          <p:nvPr>
            <p:ph type="ftr" sz="quarter" idx="11"/>
          </p:nvPr>
        </p:nvSpPr>
        <p:spPr>
          <a:noFill/>
        </p:spPr>
        <p:txBody>
          <a:bodyPr/>
          <a:lstStyle/>
          <a:p>
            <a:r>
              <a:rPr lang="en-US" smtClean="0"/>
              <a:t>Rasimah Aripin</a:t>
            </a:r>
          </a:p>
        </p:txBody>
      </p:sp>
      <p:sp>
        <p:nvSpPr>
          <p:cNvPr id="235524" name="Slide Number Placeholder 6"/>
          <p:cNvSpPr>
            <a:spLocks noGrp="1"/>
          </p:cNvSpPr>
          <p:nvPr>
            <p:ph type="sldNum" sz="quarter" idx="12"/>
          </p:nvPr>
        </p:nvSpPr>
        <p:spPr>
          <a:noFill/>
        </p:spPr>
        <p:txBody>
          <a:bodyPr/>
          <a:lstStyle/>
          <a:p>
            <a:fld id="{EFA0230B-500D-45D9-966E-DA3D1C5DEF50}" type="slidenum">
              <a:rPr lang="en-US" smtClean="0"/>
              <a:pPr/>
              <a:t>210</a:t>
            </a:fld>
            <a:endParaRPr lang="en-US" smtClean="0"/>
          </a:p>
        </p:txBody>
      </p:sp>
      <p:sp>
        <p:nvSpPr>
          <p:cNvPr id="235525" name="Rectangle 2"/>
          <p:cNvSpPr>
            <a:spLocks noGrp="1" noChangeArrowheads="1"/>
          </p:cNvSpPr>
          <p:nvPr>
            <p:ph type="title"/>
          </p:nvPr>
        </p:nvSpPr>
        <p:spPr>
          <a:xfrm>
            <a:off x="609600" y="609600"/>
            <a:ext cx="7772400" cy="762000"/>
          </a:xfrm>
          <a:ln>
            <a:solidFill>
              <a:schemeClr val="accent2"/>
            </a:solidFill>
          </a:ln>
        </p:spPr>
        <p:txBody>
          <a:bodyPr/>
          <a:lstStyle/>
          <a:p>
            <a:pPr eaLnBrk="1" hangingPunct="1"/>
            <a:r>
              <a:rPr lang="en-US" sz="3200" smtClean="0"/>
              <a:t>Extreme Values</a:t>
            </a:r>
          </a:p>
        </p:txBody>
      </p:sp>
      <p:pic>
        <p:nvPicPr>
          <p:cNvPr id="235526" name="Picture 3"/>
          <p:cNvPicPr>
            <a:picLocks noChangeAspect="1" noChangeArrowheads="1"/>
          </p:cNvPicPr>
          <p:nvPr>
            <p:ph sz="half" idx="1"/>
          </p:nvPr>
        </p:nvPicPr>
        <p:blipFill>
          <a:blip r:embed="rId3"/>
          <a:srcRect t="3477" r="4819" b="6120"/>
          <a:stretch>
            <a:fillRect/>
          </a:stretch>
        </p:blipFill>
        <p:spPr>
          <a:xfrm>
            <a:off x="0" y="1524000"/>
            <a:ext cx="6019800" cy="3962400"/>
          </a:xfrm>
          <a:noFill/>
        </p:spPr>
      </p:pic>
      <p:sp>
        <p:nvSpPr>
          <p:cNvPr id="235527" name="Text Box 4"/>
          <p:cNvSpPr txBox="1">
            <a:spLocks noChangeArrowheads="1"/>
          </p:cNvSpPr>
          <p:nvPr/>
        </p:nvSpPr>
        <p:spPr bwMode="auto">
          <a:xfrm>
            <a:off x="6172200" y="1447800"/>
            <a:ext cx="2590800" cy="4665663"/>
          </a:xfrm>
          <a:prstGeom prst="rect">
            <a:avLst/>
          </a:prstGeom>
          <a:noFill/>
          <a:ln w="9525">
            <a:solidFill>
              <a:schemeClr val="tx1"/>
            </a:solidFill>
            <a:miter lim="800000"/>
            <a:headEnd/>
            <a:tailEnd/>
          </a:ln>
        </p:spPr>
        <p:txBody>
          <a:bodyPr>
            <a:spAutoFit/>
          </a:bodyPr>
          <a:lstStyle/>
          <a:p>
            <a:pPr>
              <a:spcBef>
                <a:spcPct val="50000"/>
              </a:spcBef>
            </a:pPr>
            <a:r>
              <a:rPr lang="en-US" b="0" i="0"/>
              <a:t>The table shows the top 5 and bottom 5 extreme values and identified by the case number in the data set.</a:t>
            </a:r>
          </a:p>
          <a:p>
            <a:pPr>
              <a:spcBef>
                <a:spcPct val="50000"/>
              </a:spcBef>
            </a:pPr>
            <a:r>
              <a:rPr lang="en-US" b="0" i="0"/>
              <a:t>This may not be useful because extreme values may occur at one tail only</a:t>
            </a:r>
          </a:p>
        </p:txBody>
      </p:sp>
      <p:sp>
        <p:nvSpPr>
          <p:cNvPr id="235528" name="Text Box 5"/>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Date Placeholder 4"/>
          <p:cNvSpPr>
            <a:spLocks noGrp="1"/>
          </p:cNvSpPr>
          <p:nvPr>
            <p:ph type="dt" sz="quarter" idx="10"/>
          </p:nvPr>
        </p:nvSpPr>
        <p:spPr>
          <a:noFill/>
        </p:spPr>
        <p:txBody>
          <a:bodyPr/>
          <a:lstStyle/>
          <a:p>
            <a:r>
              <a:rPr lang="en-US"/>
              <a:t>2011</a:t>
            </a:r>
          </a:p>
        </p:txBody>
      </p:sp>
      <p:sp>
        <p:nvSpPr>
          <p:cNvPr id="236547" name="Footer Placeholder 5"/>
          <p:cNvSpPr>
            <a:spLocks noGrp="1"/>
          </p:cNvSpPr>
          <p:nvPr>
            <p:ph type="ftr" sz="quarter" idx="11"/>
          </p:nvPr>
        </p:nvSpPr>
        <p:spPr>
          <a:noFill/>
        </p:spPr>
        <p:txBody>
          <a:bodyPr/>
          <a:lstStyle/>
          <a:p>
            <a:r>
              <a:rPr lang="en-US" smtClean="0"/>
              <a:t>Rasimah Aripin</a:t>
            </a:r>
          </a:p>
        </p:txBody>
      </p:sp>
      <p:sp>
        <p:nvSpPr>
          <p:cNvPr id="236548" name="Slide Number Placeholder 6"/>
          <p:cNvSpPr>
            <a:spLocks noGrp="1"/>
          </p:cNvSpPr>
          <p:nvPr>
            <p:ph type="sldNum" sz="quarter" idx="12"/>
          </p:nvPr>
        </p:nvSpPr>
        <p:spPr>
          <a:noFill/>
        </p:spPr>
        <p:txBody>
          <a:bodyPr/>
          <a:lstStyle/>
          <a:p>
            <a:fld id="{CF63990E-992F-43AB-A295-3747EE547DC4}" type="slidenum">
              <a:rPr lang="en-US" smtClean="0"/>
              <a:pPr/>
              <a:t>211</a:t>
            </a:fld>
            <a:endParaRPr lang="en-US" smtClean="0"/>
          </a:p>
        </p:txBody>
      </p:sp>
      <p:sp>
        <p:nvSpPr>
          <p:cNvPr id="236549" name="Rectangle 2"/>
          <p:cNvSpPr>
            <a:spLocks noGrp="1" noChangeArrowheads="1"/>
          </p:cNvSpPr>
          <p:nvPr>
            <p:ph type="title"/>
          </p:nvPr>
        </p:nvSpPr>
        <p:spPr>
          <a:xfrm>
            <a:off x="685800" y="914400"/>
            <a:ext cx="7772400" cy="457200"/>
          </a:xfrm>
          <a:ln w="12700">
            <a:solidFill>
              <a:schemeClr val="tx1"/>
            </a:solidFill>
          </a:ln>
        </p:spPr>
        <p:txBody>
          <a:bodyPr/>
          <a:lstStyle/>
          <a:p>
            <a:pPr eaLnBrk="1" hangingPunct="1"/>
            <a:r>
              <a:rPr lang="en-US" sz="2800" smtClean="0"/>
              <a:t>Summary Statistics Using </a:t>
            </a:r>
            <a:r>
              <a:rPr lang="en-US" sz="2800" b="1" i="1" smtClean="0"/>
              <a:t>Compare Means</a:t>
            </a:r>
            <a:r>
              <a:rPr lang="en-US" sz="3200" smtClean="0"/>
              <a:t> </a:t>
            </a:r>
          </a:p>
        </p:txBody>
      </p:sp>
      <p:sp>
        <p:nvSpPr>
          <p:cNvPr id="236550" name="Rectangle 8"/>
          <p:cNvSpPr>
            <a:spLocks noGrp="1" noChangeArrowheads="1"/>
          </p:cNvSpPr>
          <p:nvPr>
            <p:ph type="body" sz="half" idx="1"/>
          </p:nvPr>
        </p:nvSpPr>
        <p:spPr>
          <a:xfrm>
            <a:off x="609600" y="1524000"/>
            <a:ext cx="7696200" cy="4114800"/>
          </a:xfrm>
        </p:spPr>
        <p:txBody>
          <a:bodyPr/>
          <a:lstStyle/>
          <a:p>
            <a:pPr eaLnBrk="1" hangingPunct="1"/>
            <a:r>
              <a:rPr lang="en-US" sz="2400" smtClean="0"/>
              <a:t>To select certain summary statistics only to be displayed as well as to make comparisons between groups, the Compare Means procedure is more efficient than Explore.</a:t>
            </a:r>
          </a:p>
          <a:p>
            <a:pPr eaLnBrk="1" hangingPunct="1"/>
            <a:r>
              <a:rPr lang="en-US" sz="2400" smtClean="0"/>
              <a:t>For illustration, refer to the Insurance Claim data set</a:t>
            </a:r>
          </a:p>
          <a:p>
            <a:pPr eaLnBrk="1" hangingPunct="1"/>
            <a:r>
              <a:rPr lang="en-US" sz="2400" smtClean="0"/>
              <a:t>To produce selected statistics on the amount of insurance claim made by males and females separately, do as follows</a:t>
            </a:r>
          </a:p>
          <a:p>
            <a:pPr eaLnBrk="1" hangingPunct="1">
              <a:buFontTx/>
              <a:buNone/>
            </a:pPr>
            <a:r>
              <a:rPr lang="en-US" sz="2400" smtClean="0"/>
              <a:t>		</a:t>
            </a:r>
            <a:r>
              <a:rPr lang="en-US" sz="2400" b="1" i="1" smtClean="0"/>
              <a:t>Analyze&gt;&gt;&gt;Compare Means&gt;&gt;&gt;Means…</a:t>
            </a:r>
          </a:p>
          <a:p>
            <a:pPr eaLnBrk="1" hangingPunct="1"/>
            <a:r>
              <a:rPr lang="en-US" sz="2400" smtClean="0"/>
              <a:t>Select the mean, minimum, maximum and standard deviation of the amount of claim.</a:t>
            </a:r>
          </a:p>
        </p:txBody>
      </p:sp>
      <p:sp>
        <p:nvSpPr>
          <p:cNvPr id="236551"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Date Placeholder 4"/>
          <p:cNvSpPr>
            <a:spLocks noGrp="1"/>
          </p:cNvSpPr>
          <p:nvPr>
            <p:ph type="dt" sz="quarter" idx="10"/>
          </p:nvPr>
        </p:nvSpPr>
        <p:spPr>
          <a:noFill/>
        </p:spPr>
        <p:txBody>
          <a:bodyPr/>
          <a:lstStyle/>
          <a:p>
            <a:r>
              <a:rPr lang="en-US"/>
              <a:t>2011</a:t>
            </a:r>
          </a:p>
        </p:txBody>
      </p:sp>
      <p:sp>
        <p:nvSpPr>
          <p:cNvPr id="237571" name="Footer Placeholder 5"/>
          <p:cNvSpPr>
            <a:spLocks noGrp="1"/>
          </p:cNvSpPr>
          <p:nvPr>
            <p:ph type="ftr" sz="quarter" idx="11"/>
          </p:nvPr>
        </p:nvSpPr>
        <p:spPr>
          <a:noFill/>
        </p:spPr>
        <p:txBody>
          <a:bodyPr/>
          <a:lstStyle/>
          <a:p>
            <a:r>
              <a:rPr lang="en-US" smtClean="0"/>
              <a:t>Rasimah Aripin</a:t>
            </a:r>
          </a:p>
        </p:txBody>
      </p:sp>
      <p:sp>
        <p:nvSpPr>
          <p:cNvPr id="237572" name="Slide Number Placeholder 6"/>
          <p:cNvSpPr>
            <a:spLocks noGrp="1"/>
          </p:cNvSpPr>
          <p:nvPr>
            <p:ph type="sldNum" sz="quarter" idx="12"/>
          </p:nvPr>
        </p:nvSpPr>
        <p:spPr>
          <a:noFill/>
        </p:spPr>
        <p:txBody>
          <a:bodyPr/>
          <a:lstStyle/>
          <a:p>
            <a:fld id="{AA639447-1D2A-4BA8-84F5-6A37784BC3A9}" type="slidenum">
              <a:rPr lang="en-US" smtClean="0"/>
              <a:pPr/>
              <a:t>212</a:t>
            </a:fld>
            <a:endParaRPr lang="en-US" smtClean="0"/>
          </a:p>
        </p:txBody>
      </p:sp>
      <p:sp>
        <p:nvSpPr>
          <p:cNvPr id="237573" name="Rectangle 2"/>
          <p:cNvSpPr>
            <a:spLocks noGrp="1" noChangeArrowheads="1"/>
          </p:cNvSpPr>
          <p:nvPr>
            <p:ph type="title"/>
          </p:nvPr>
        </p:nvSpPr>
        <p:spPr>
          <a:xfrm>
            <a:off x="609600" y="609600"/>
            <a:ext cx="7467600" cy="533400"/>
          </a:xfrm>
          <a:ln>
            <a:solidFill>
              <a:schemeClr val="accent2"/>
            </a:solidFill>
          </a:ln>
        </p:spPr>
        <p:txBody>
          <a:bodyPr/>
          <a:lstStyle/>
          <a:p>
            <a:pPr eaLnBrk="1" hangingPunct="1"/>
            <a:r>
              <a:rPr lang="en-US" sz="2800" smtClean="0"/>
              <a:t>Table of Summary Statistics</a:t>
            </a:r>
          </a:p>
        </p:txBody>
      </p:sp>
      <p:sp>
        <p:nvSpPr>
          <p:cNvPr id="237574" name="Rectangle 1028"/>
          <p:cNvSpPr>
            <a:spLocks noGrp="1" noChangeArrowheads="1"/>
          </p:cNvSpPr>
          <p:nvPr>
            <p:ph sz="half" idx="1"/>
          </p:nvPr>
        </p:nvSpPr>
        <p:spPr>
          <a:xfrm>
            <a:off x="609600" y="1143000"/>
            <a:ext cx="8229600" cy="1905000"/>
          </a:xfrm>
        </p:spPr>
        <p:txBody>
          <a:bodyPr/>
          <a:lstStyle/>
          <a:p>
            <a:pPr marL="290513" indent="-290513" eaLnBrk="1" hangingPunct="1">
              <a:lnSpc>
                <a:spcPct val="85000"/>
              </a:lnSpc>
              <a:buFont typeface="Wingdings" pitchFamily="2" charset="2"/>
              <a:buChar char="§"/>
            </a:pPr>
            <a:r>
              <a:rPr lang="en-US" sz="2400" smtClean="0"/>
              <a:t>Refer to the data set </a:t>
            </a:r>
            <a:r>
              <a:rPr lang="en-US" sz="2400" i="1" smtClean="0"/>
              <a:t>Ikan Kembong Price.</a:t>
            </a:r>
          </a:p>
          <a:p>
            <a:pPr marL="290513" indent="-290513" eaLnBrk="1" hangingPunct="1">
              <a:lnSpc>
                <a:spcPct val="85000"/>
              </a:lnSpc>
              <a:buFont typeface="Wingdings" pitchFamily="2" charset="2"/>
              <a:buChar char="§"/>
            </a:pPr>
            <a:r>
              <a:rPr lang="en-US" sz="2400" smtClean="0"/>
              <a:t>To compare summary statistics by a categorical variable, for example gender, location, type, etc, do the following:</a:t>
            </a:r>
          </a:p>
          <a:p>
            <a:pPr marL="290513" indent="-290513" eaLnBrk="1" hangingPunct="1">
              <a:lnSpc>
                <a:spcPct val="85000"/>
              </a:lnSpc>
              <a:buFont typeface="Wingdings" pitchFamily="2" charset="2"/>
              <a:buNone/>
            </a:pPr>
            <a:r>
              <a:rPr lang="en-US" sz="2400" smtClean="0"/>
              <a:t>          </a:t>
            </a:r>
            <a:r>
              <a:rPr lang="en-US" sz="2400" b="1" i="1" smtClean="0">
                <a:solidFill>
                  <a:schemeClr val="accent2"/>
                </a:solidFill>
              </a:rPr>
              <a:t>Analyze &gt;&gt;&gt;  Compare Means &gt;&gt;&gt; Means…</a:t>
            </a:r>
          </a:p>
          <a:p>
            <a:pPr marL="290513" indent="-290513" eaLnBrk="1" hangingPunct="1">
              <a:lnSpc>
                <a:spcPct val="85000"/>
              </a:lnSpc>
              <a:buFont typeface="Wingdings" pitchFamily="2" charset="2"/>
              <a:buChar char="§"/>
            </a:pPr>
            <a:r>
              <a:rPr lang="en-US" sz="2400" smtClean="0"/>
              <a:t>Select</a:t>
            </a:r>
            <a:r>
              <a:rPr lang="en-US" sz="2400" i="1" smtClean="0">
                <a:solidFill>
                  <a:schemeClr val="accent2"/>
                </a:solidFill>
              </a:rPr>
              <a:t> </a:t>
            </a:r>
            <a:r>
              <a:rPr lang="en-US" sz="2400" b="1" i="1" smtClean="0">
                <a:solidFill>
                  <a:schemeClr val="accent2"/>
                </a:solidFill>
              </a:rPr>
              <a:t>Options… </a:t>
            </a:r>
            <a:r>
              <a:rPr lang="en-US" sz="2400" smtClean="0"/>
              <a:t>to choose the required statistics</a:t>
            </a:r>
          </a:p>
        </p:txBody>
      </p:sp>
      <p:sp>
        <p:nvSpPr>
          <p:cNvPr id="237575" name="Text Box 1031"/>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pic>
        <p:nvPicPr>
          <p:cNvPr id="237576" name="Picture 1033"/>
          <p:cNvPicPr>
            <a:picLocks noChangeAspect="1" noChangeArrowheads="1"/>
          </p:cNvPicPr>
          <p:nvPr/>
        </p:nvPicPr>
        <p:blipFill>
          <a:blip r:embed="rId3"/>
          <a:srcRect/>
          <a:stretch>
            <a:fillRect/>
          </a:stretch>
        </p:blipFill>
        <p:spPr bwMode="auto">
          <a:xfrm>
            <a:off x="304800" y="3048000"/>
            <a:ext cx="6248400" cy="3160713"/>
          </a:xfrm>
          <a:prstGeom prst="rect">
            <a:avLst/>
          </a:prstGeom>
          <a:noFill/>
          <a:ln w="9525">
            <a:noFill/>
            <a:miter lim="800000"/>
            <a:headEnd/>
            <a:tailEnd/>
          </a:ln>
        </p:spPr>
      </p:pic>
      <p:sp>
        <p:nvSpPr>
          <p:cNvPr id="237577" name="Text Box 1034"/>
          <p:cNvSpPr txBox="1">
            <a:spLocks noChangeArrowheads="1"/>
          </p:cNvSpPr>
          <p:nvPr/>
        </p:nvSpPr>
        <p:spPr bwMode="auto">
          <a:xfrm>
            <a:off x="6781800" y="4419600"/>
            <a:ext cx="1905000" cy="1019175"/>
          </a:xfrm>
          <a:prstGeom prst="rect">
            <a:avLst/>
          </a:prstGeom>
          <a:noFill/>
          <a:ln w="12700">
            <a:solidFill>
              <a:schemeClr val="tx1"/>
            </a:solidFill>
            <a:miter lim="800000"/>
            <a:headEnd/>
            <a:tailEnd/>
          </a:ln>
        </p:spPr>
        <p:txBody>
          <a:bodyPr>
            <a:spAutoFit/>
          </a:bodyPr>
          <a:lstStyle/>
          <a:p>
            <a:pPr>
              <a:spcBef>
                <a:spcPct val="50000"/>
              </a:spcBef>
            </a:pPr>
            <a:r>
              <a:rPr lang="en-US" sz="2000" b="0" i="0"/>
              <a:t>Use Next if you want another sub-category</a:t>
            </a:r>
          </a:p>
        </p:txBody>
      </p:sp>
      <p:sp>
        <p:nvSpPr>
          <p:cNvPr id="237578" name="Line 1035"/>
          <p:cNvSpPr>
            <a:spLocks noChangeShapeType="1"/>
          </p:cNvSpPr>
          <p:nvPr/>
        </p:nvSpPr>
        <p:spPr bwMode="auto">
          <a:xfrm flipH="1">
            <a:off x="4724400" y="4800600"/>
            <a:ext cx="2057400" cy="0"/>
          </a:xfrm>
          <a:prstGeom prst="line">
            <a:avLst/>
          </a:prstGeom>
          <a:noFill/>
          <a:ln w="9525">
            <a:solidFill>
              <a:schemeClr val="tx1"/>
            </a:solidFill>
            <a:round/>
            <a:headEnd/>
            <a:tailEnd type="triangle" w="med" len="med"/>
          </a:ln>
        </p:spPr>
        <p:txBody>
          <a:bodyPr wrap="none"/>
          <a:lstStyle/>
          <a:p>
            <a:endParaRPr lang="en-US"/>
          </a:p>
        </p:txBody>
      </p:sp>
    </p:spTree>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Date Placeholder 4"/>
          <p:cNvSpPr>
            <a:spLocks noGrp="1"/>
          </p:cNvSpPr>
          <p:nvPr>
            <p:ph type="dt" sz="quarter" idx="10"/>
          </p:nvPr>
        </p:nvSpPr>
        <p:spPr>
          <a:noFill/>
        </p:spPr>
        <p:txBody>
          <a:bodyPr/>
          <a:lstStyle/>
          <a:p>
            <a:r>
              <a:rPr lang="en-US"/>
              <a:t>2011</a:t>
            </a:r>
          </a:p>
        </p:txBody>
      </p:sp>
      <p:sp>
        <p:nvSpPr>
          <p:cNvPr id="238595" name="Footer Placeholder 5"/>
          <p:cNvSpPr>
            <a:spLocks noGrp="1"/>
          </p:cNvSpPr>
          <p:nvPr>
            <p:ph type="ftr" sz="quarter" idx="11"/>
          </p:nvPr>
        </p:nvSpPr>
        <p:spPr>
          <a:noFill/>
        </p:spPr>
        <p:txBody>
          <a:bodyPr/>
          <a:lstStyle/>
          <a:p>
            <a:r>
              <a:rPr lang="en-US" smtClean="0"/>
              <a:t>Rasimah Aripin</a:t>
            </a:r>
          </a:p>
        </p:txBody>
      </p:sp>
      <p:sp>
        <p:nvSpPr>
          <p:cNvPr id="238596" name="Slide Number Placeholder 6"/>
          <p:cNvSpPr>
            <a:spLocks noGrp="1"/>
          </p:cNvSpPr>
          <p:nvPr>
            <p:ph type="sldNum" sz="quarter" idx="12"/>
          </p:nvPr>
        </p:nvSpPr>
        <p:spPr>
          <a:noFill/>
        </p:spPr>
        <p:txBody>
          <a:bodyPr/>
          <a:lstStyle/>
          <a:p>
            <a:fld id="{9345577E-9CCD-4F3A-8572-19333DD73603}" type="slidenum">
              <a:rPr lang="en-US" smtClean="0"/>
              <a:pPr/>
              <a:t>213</a:t>
            </a:fld>
            <a:endParaRPr lang="en-US" smtClean="0"/>
          </a:p>
        </p:txBody>
      </p:sp>
      <p:sp>
        <p:nvSpPr>
          <p:cNvPr id="238597" name="Rectangle 2"/>
          <p:cNvSpPr>
            <a:spLocks noGrp="1" noChangeArrowheads="1"/>
          </p:cNvSpPr>
          <p:nvPr>
            <p:ph type="title"/>
          </p:nvPr>
        </p:nvSpPr>
        <p:spPr>
          <a:xfrm>
            <a:off x="609600" y="609600"/>
            <a:ext cx="7772400" cy="609600"/>
          </a:xfrm>
          <a:ln>
            <a:solidFill>
              <a:schemeClr val="accent2"/>
            </a:solidFill>
          </a:ln>
        </p:spPr>
        <p:txBody>
          <a:bodyPr/>
          <a:lstStyle/>
          <a:p>
            <a:pPr eaLnBrk="1" hangingPunct="1"/>
            <a:r>
              <a:rPr lang="en-US" sz="2800" smtClean="0"/>
              <a:t>Table of Summary Statistics (Cont.)</a:t>
            </a:r>
          </a:p>
        </p:txBody>
      </p:sp>
      <p:pic>
        <p:nvPicPr>
          <p:cNvPr id="238598" name="Picture 7"/>
          <p:cNvPicPr>
            <a:picLocks noChangeAspect="1" noChangeArrowheads="1"/>
          </p:cNvPicPr>
          <p:nvPr/>
        </p:nvPicPr>
        <p:blipFill>
          <a:blip r:embed="rId3"/>
          <a:srcRect/>
          <a:stretch>
            <a:fillRect/>
          </a:stretch>
        </p:blipFill>
        <p:spPr bwMode="auto">
          <a:xfrm>
            <a:off x="1600200" y="1295400"/>
            <a:ext cx="6553200" cy="4929188"/>
          </a:xfrm>
          <a:prstGeom prst="rect">
            <a:avLst/>
          </a:prstGeom>
          <a:noFill/>
          <a:ln w="9525">
            <a:noFill/>
            <a:miter lim="800000"/>
            <a:headEnd/>
            <a:tailEnd/>
          </a:ln>
        </p:spPr>
      </p:pic>
      <p:sp>
        <p:nvSpPr>
          <p:cNvPr id="238599" name="Text Box 10"/>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Date Placeholder 4"/>
          <p:cNvSpPr>
            <a:spLocks noGrp="1"/>
          </p:cNvSpPr>
          <p:nvPr>
            <p:ph type="dt" sz="quarter" idx="10"/>
          </p:nvPr>
        </p:nvSpPr>
        <p:spPr>
          <a:noFill/>
        </p:spPr>
        <p:txBody>
          <a:bodyPr/>
          <a:lstStyle/>
          <a:p>
            <a:r>
              <a:rPr lang="en-US"/>
              <a:t>2011</a:t>
            </a:r>
          </a:p>
        </p:txBody>
      </p:sp>
      <p:sp>
        <p:nvSpPr>
          <p:cNvPr id="239619" name="Footer Placeholder 5"/>
          <p:cNvSpPr>
            <a:spLocks noGrp="1"/>
          </p:cNvSpPr>
          <p:nvPr>
            <p:ph type="ftr" sz="quarter" idx="11"/>
          </p:nvPr>
        </p:nvSpPr>
        <p:spPr>
          <a:noFill/>
        </p:spPr>
        <p:txBody>
          <a:bodyPr/>
          <a:lstStyle/>
          <a:p>
            <a:r>
              <a:rPr lang="en-US" smtClean="0"/>
              <a:t>Rasimah Aripin</a:t>
            </a:r>
          </a:p>
        </p:txBody>
      </p:sp>
      <p:sp>
        <p:nvSpPr>
          <p:cNvPr id="239620" name="Slide Number Placeholder 6"/>
          <p:cNvSpPr>
            <a:spLocks noGrp="1"/>
          </p:cNvSpPr>
          <p:nvPr>
            <p:ph type="sldNum" sz="quarter" idx="12"/>
          </p:nvPr>
        </p:nvSpPr>
        <p:spPr>
          <a:noFill/>
        </p:spPr>
        <p:txBody>
          <a:bodyPr/>
          <a:lstStyle/>
          <a:p>
            <a:fld id="{12572120-093E-4ACB-B9DF-267D938B6CFE}" type="slidenum">
              <a:rPr lang="en-US" smtClean="0"/>
              <a:pPr/>
              <a:t>214</a:t>
            </a:fld>
            <a:endParaRPr lang="en-US" smtClean="0"/>
          </a:p>
        </p:txBody>
      </p:sp>
      <p:sp>
        <p:nvSpPr>
          <p:cNvPr id="239621" name="Rectangle 2"/>
          <p:cNvSpPr>
            <a:spLocks noGrp="1" noChangeArrowheads="1"/>
          </p:cNvSpPr>
          <p:nvPr>
            <p:ph type="title"/>
          </p:nvPr>
        </p:nvSpPr>
        <p:spPr>
          <a:xfrm>
            <a:off x="609600" y="609600"/>
            <a:ext cx="7772400" cy="533400"/>
          </a:xfrm>
          <a:ln>
            <a:solidFill>
              <a:schemeClr val="accent2"/>
            </a:solidFill>
          </a:ln>
        </p:spPr>
        <p:txBody>
          <a:bodyPr/>
          <a:lstStyle/>
          <a:p>
            <a:pPr eaLnBrk="1" hangingPunct="1"/>
            <a:r>
              <a:rPr lang="en-US" sz="2800" smtClean="0"/>
              <a:t>Summary Statistics by Type of Market</a:t>
            </a:r>
          </a:p>
        </p:txBody>
      </p:sp>
      <p:sp>
        <p:nvSpPr>
          <p:cNvPr id="239622" name="Text Box 4"/>
          <p:cNvSpPr txBox="1">
            <a:spLocks noChangeArrowheads="1"/>
          </p:cNvSpPr>
          <p:nvPr/>
        </p:nvSpPr>
        <p:spPr bwMode="auto">
          <a:xfrm>
            <a:off x="304800" y="3733800"/>
            <a:ext cx="8686800" cy="2292350"/>
          </a:xfrm>
          <a:prstGeom prst="rect">
            <a:avLst/>
          </a:prstGeom>
          <a:noFill/>
          <a:ln w="9525">
            <a:solidFill>
              <a:schemeClr val="tx1"/>
            </a:solidFill>
            <a:miter lim="800000"/>
            <a:headEnd/>
            <a:tailEnd/>
          </a:ln>
        </p:spPr>
        <p:txBody>
          <a:bodyPr>
            <a:spAutoFit/>
          </a:bodyPr>
          <a:lstStyle/>
          <a:p>
            <a:r>
              <a:rPr lang="en-US" b="0" i="0"/>
              <a:t>Negative skewness indicate the presence of extreme small values, and vice-versa for positive values.  The greater the departure from zero, the more serious is the skewness.  There is no standard boundary for the skewness measure.  To confirm the departure, conduct a formal statistical test of normality.  To identify possible extreme values, use stem-and-leaf or box plot.</a:t>
            </a:r>
          </a:p>
        </p:txBody>
      </p:sp>
      <p:pic>
        <p:nvPicPr>
          <p:cNvPr id="239623" name="Picture 7"/>
          <p:cNvPicPr>
            <a:picLocks noChangeAspect="1" noChangeArrowheads="1"/>
          </p:cNvPicPr>
          <p:nvPr/>
        </p:nvPicPr>
        <p:blipFill>
          <a:blip r:embed="rId3"/>
          <a:srcRect t="5463" r="4625" b="8681"/>
          <a:stretch>
            <a:fillRect/>
          </a:stretch>
        </p:blipFill>
        <p:spPr bwMode="auto">
          <a:xfrm>
            <a:off x="228600" y="1295400"/>
            <a:ext cx="8763000" cy="2243138"/>
          </a:xfrm>
          <a:prstGeom prst="rect">
            <a:avLst/>
          </a:prstGeom>
          <a:noFill/>
          <a:ln w="12700">
            <a:solidFill>
              <a:schemeClr val="tx1"/>
            </a:solidFill>
            <a:miter lim="800000"/>
            <a:headEnd/>
            <a:tailEnd/>
          </a:ln>
        </p:spPr>
      </p:pic>
      <p:sp>
        <p:nvSpPr>
          <p:cNvPr id="239624" name="Text Box 9"/>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spTree>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Date Placeholder 4"/>
          <p:cNvSpPr>
            <a:spLocks noGrp="1"/>
          </p:cNvSpPr>
          <p:nvPr>
            <p:ph type="dt" sz="quarter" idx="10"/>
          </p:nvPr>
        </p:nvSpPr>
        <p:spPr>
          <a:noFill/>
        </p:spPr>
        <p:txBody>
          <a:bodyPr/>
          <a:lstStyle/>
          <a:p>
            <a:r>
              <a:rPr lang="en-US"/>
              <a:t>2011</a:t>
            </a:r>
          </a:p>
        </p:txBody>
      </p:sp>
      <p:sp>
        <p:nvSpPr>
          <p:cNvPr id="240643" name="Footer Placeholder 5"/>
          <p:cNvSpPr>
            <a:spLocks noGrp="1"/>
          </p:cNvSpPr>
          <p:nvPr>
            <p:ph type="ftr" sz="quarter" idx="11"/>
          </p:nvPr>
        </p:nvSpPr>
        <p:spPr>
          <a:noFill/>
        </p:spPr>
        <p:txBody>
          <a:bodyPr/>
          <a:lstStyle/>
          <a:p>
            <a:r>
              <a:rPr lang="en-US" smtClean="0"/>
              <a:t>Rasimah Aripin</a:t>
            </a:r>
          </a:p>
        </p:txBody>
      </p:sp>
      <p:sp>
        <p:nvSpPr>
          <p:cNvPr id="240644" name="Slide Number Placeholder 6"/>
          <p:cNvSpPr>
            <a:spLocks noGrp="1"/>
          </p:cNvSpPr>
          <p:nvPr>
            <p:ph type="sldNum" sz="quarter" idx="12"/>
          </p:nvPr>
        </p:nvSpPr>
        <p:spPr>
          <a:noFill/>
        </p:spPr>
        <p:txBody>
          <a:bodyPr/>
          <a:lstStyle/>
          <a:p>
            <a:fld id="{3013A38A-ACE0-480E-B3E7-7A6C0331D58C}" type="slidenum">
              <a:rPr lang="en-US" smtClean="0"/>
              <a:pPr/>
              <a:t>215</a:t>
            </a:fld>
            <a:endParaRPr lang="en-US" smtClean="0"/>
          </a:p>
        </p:txBody>
      </p:sp>
      <p:sp>
        <p:nvSpPr>
          <p:cNvPr id="240645" name="Rectangle 2"/>
          <p:cNvSpPr>
            <a:spLocks noGrp="1" noChangeArrowheads="1"/>
          </p:cNvSpPr>
          <p:nvPr>
            <p:ph type="title"/>
          </p:nvPr>
        </p:nvSpPr>
        <p:spPr>
          <a:xfrm>
            <a:off x="533400" y="609600"/>
            <a:ext cx="7772400" cy="838200"/>
          </a:xfrm>
          <a:ln>
            <a:solidFill>
              <a:schemeClr val="accent2"/>
            </a:solidFill>
          </a:ln>
        </p:spPr>
        <p:txBody>
          <a:bodyPr/>
          <a:lstStyle/>
          <a:p>
            <a:pPr eaLnBrk="1" hangingPunct="1"/>
            <a:r>
              <a:rPr lang="en-US" sz="2800" smtClean="0"/>
              <a:t>Comparison Between Claims Made by Males and Females (Insurance Claim Data)</a:t>
            </a:r>
          </a:p>
        </p:txBody>
      </p:sp>
      <p:sp>
        <p:nvSpPr>
          <p:cNvPr id="240646" name="Text Box 4"/>
          <p:cNvSpPr txBox="1">
            <a:spLocks noChangeArrowheads="1"/>
          </p:cNvSpPr>
          <p:nvPr/>
        </p:nvSpPr>
        <p:spPr bwMode="auto">
          <a:xfrm>
            <a:off x="381000" y="4038600"/>
            <a:ext cx="8458200" cy="1990725"/>
          </a:xfrm>
          <a:prstGeom prst="rect">
            <a:avLst/>
          </a:prstGeom>
          <a:noFill/>
          <a:ln w="9525">
            <a:solidFill>
              <a:schemeClr val="tx1"/>
            </a:solidFill>
            <a:miter lim="800000"/>
            <a:headEnd/>
            <a:tailEnd/>
          </a:ln>
        </p:spPr>
        <p:txBody>
          <a:bodyPr>
            <a:spAutoFit/>
          </a:bodyPr>
          <a:lstStyle/>
          <a:p>
            <a:pPr marL="115888" indent="-115888">
              <a:lnSpc>
                <a:spcPct val="90000"/>
              </a:lnSpc>
              <a:spcBef>
                <a:spcPct val="20000"/>
              </a:spcBef>
              <a:spcAft>
                <a:spcPct val="20000"/>
              </a:spcAft>
              <a:buFont typeface="Wingdings" pitchFamily="2" charset="2"/>
              <a:buChar char="§"/>
            </a:pPr>
            <a:r>
              <a:rPr lang="en-US" sz="2000" b="0" i="0"/>
              <a:t>Overall, the average amount of claim made was RM 8170.44 with the majority claiming more than RM8200.00 (median=RM8257.61).</a:t>
            </a:r>
          </a:p>
          <a:p>
            <a:pPr marL="115888" indent="-115888">
              <a:lnSpc>
                <a:spcPct val="90000"/>
              </a:lnSpc>
              <a:spcBef>
                <a:spcPct val="20000"/>
              </a:spcBef>
              <a:spcAft>
                <a:spcPct val="20000"/>
              </a:spcAft>
              <a:buFont typeface="Wingdings" pitchFamily="2" charset="2"/>
              <a:buChar char="§"/>
            </a:pPr>
            <a:r>
              <a:rPr lang="en-US" sz="2000" b="0" i="0"/>
              <a:t>On the average, females made higher claims (median=8257.61; mean = 8886.44) than males (median=7392.51, mean = 7419.02) </a:t>
            </a:r>
          </a:p>
          <a:p>
            <a:pPr marL="115888" indent="-115888">
              <a:lnSpc>
                <a:spcPct val="90000"/>
              </a:lnSpc>
              <a:spcBef>
                <a:spcPct val="20000"/>
              </a:spcBef>
              <a:spcAft>
                <a:spcPct val="20000"/>
              </a:spcAft>
              <a:buFont typeface="Wingdings" pitchFamily="2" charset="2"/>
              <a:buChar char="§"/>
            </a:pPr>
            <a:r>
              <a:rPr lang="en-US" sz="2000" b="0" i="0"/>
              <a:t>There is a slightly higher variability (</a:t>
            </a:r>
            <a:r>
              <a:rPr lang="en-US" sz="2000" b="0"/>
              <a:t>s</a:t>
            </a:r>
            <a:r>
              <a:rPr lang="en-US" sz="2000" b="0" i="0"/>
              <a:t> = 638.5) in the amount of claims made by females compared with those made by males (s=629.7)</a:t>
            </a:r>
          </a:p>
        </p:txBody>
      </p:sp>
      <p:sp>
        <p:nvSpPr>
          <p:cNvPr id="240647"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pic>
        <p:nvPicPr>
          <p:cNvPr id="240648" name="Picture 13"/>
          <p:cNvPicPr>
            <a:picLocks noChangeAspect="1" noChangeArrowheads="1"/>
          </p:cNvPicPr>
          <p:nvPr/>
        </p:nvPicPr>
        <p:blipFill>
          <a:blip r:embed="rId3"/>
          <a:srcRect t="5992" b="7117"/>
          <a:stretch>
            <a:fillRect/>
          </a:stretch>
        </p:blipFill>
        <p:spPr bwMode="auto">
          <a:xfrm>
            <a:off x="1219200" y="1600200"/>
            <a:ext cx="6858000" cy="24257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Date Placeholder 5"/>
          <p:cNvSpPr>
            <a:spLocks noGrp="1"/>
          </p:cNvSpPr>
          <p:nvPr>
            <p:ph type="dt" sz="quarter" idx="10"/>
          </p:nvPr>
        </p:nvSpPr>
        <p:spPr>
          <a:noFill/>
        </p:spPr>
        <p:txBody>
          <a:bodyPr/>
          <a:lstStyle/>
          <a:p>
            <a:r>
              <a:rPr lang="en-US"/>
              <a:t>2011</a:t>
            </a:r>
          </a:p>
        </p:txBody>
      </p:sp>
      <p:sp>
        <p:nvSpPr>
          <p:cNvPr id="241667" name="Footer Placeholder 6"/>
          <p:cNvSpPr>
            <a:spLocks noGrp="1"/>
          </p:cNvSpPr>
          <p:nvPr>
            <p:ph type="ftr" sz="quarter" idx="11"/>
          </p:nvPr>
        </p:nvSpPr>
        <p:spPr>
          <a:noFill/>
        </p:spPr>
        <p:txBody>
          <a:bodyPr/>
          <a:lstStyle/>
          <a:p>
            <a:r>
              <a:rPr lang="en-US" smtClean="0"/>
              <a:t>Rasimah Aripin</a:t>
            </a:r>
          </a:p>
        </p:txBody>
      </p:sp>
      <p:sp>
        <p:nvSpPr>
          <p:cNvPr id="241668" name="Slide Number Placeholder 7"/>
          <p:cNvSpPr>
            <a:spLocks noGrp="1"/>
          </p:cNvSpPr>
          <p:nvPr>
            <p:ph type="sldNum" sz="quarter" idx="12"/>
          </p:nvPr>
        </p:nvSpPr>
        <p:spPr>
          <a:noFill/>
        </p:spPr>
        <p:txBody>
          <a:bodyPr/>
          <a:lstStyle/>
          <a:p>
            <a:fld id="{D3AF8F30-AF28-4F78-A1F0-7B5ECF0E93D3}" type="slidenum">
              <a:rPr lang="en-US" smtClean="0"/>
              <a:pPr/>
              <a:t>216</a:t>
            </a:fld>
            <a:endParaRPr lang="en-US" smtClean="0"/>
          </a:p>
        </p:txBody>
      </p:sp>
      <p:sp>
        <p:nvSpPr>
          <p:cNvPr id="241669" name="Rectangle 2"/>
          <p:cNvSpPr>
            <a:spLocks noGrp="1" noChangeArrowheads="1"/>
          </p:cNvSpPr>
          <p:nvPr>
            <p:ph type="title"/>
          </p:nvPr>
        </p:nvSpPr>
        <p:spPr>
          <a:xfrm>
            <a:off x="609600" y="609600"/>
            <a:ext cx="7716838" cy="533400"/>
          </a:xfrm>
          <a:ln>
            <a:solidFill>
              <a:schemeClr val="accent2"/>
            </a:solidFill>
          </a:ln>
        </p:spPr>
        <p:txBody>
          <a:bodyPr/>
          <a:lstStyle/>
          <a:p>
            <a:pPr eaLnBrk="1" hangingPunct="1"/>
            <a:r>
              <a:rPr lang="en-US" sz="2800" smtClean="0">
                <a:solidFill>
                  <a:schemeClr val="tx1"/>
                </a:solidFill>
              </a:rPr>
              <a:t>Class Exercise (1)</a:t>
            </a:r>
          </a:p>
        </p:txBody>
      </p:sp>
      <p:sp>
        <p:nvSpPr>
          <p:cNvPr id="241670" name="Rectangle 3"/>
          <p:cNvSpPr>
            <a:spLocks noGrp="1" noChangeArrowheads="1"/>
          </p:cNvSpPr>
          <p:nvPr>
            <p:ph type="body" sz="half" idx="1"/>
          </p:nvPr>
        </p:nvSpPr>
        <p:spPr>
          <a:xfrm>
            <a:off x="457200" y="1219200"/>
            <a:ext cx="8458200" cy="1066800"/>
          </a:xfrm>
        </p:spPr>
        <p:txBody>
          <a:bodyPr/>
          <a:lstStyle/>
          <a:p>
            <a:pPr marL="0" indent="0" eaLnBrk="1" hangingPunct="1">
              <a:lnSpc>
                <a:spcPct val="90000"/>
              </a:lnSpc>
              <a:buFontTx/>
              <a:buNone/>
            </a:pPr>
            <a:r>
              <a:rPr lang="en-US" sz="2000" smtClean="0"/>
              <a:t>Refer to the </a:t>
            </a:r>
            <a:r>
              <a:rPr lang="en-US" sz="2000" b="1" i="1" smtClean="0"/>
              <a:t>Smoking Habit Edited</a:t>
            </a:r>
            <a:r>
              <a:rPr lang="en-US" sz="2000" smtClean="0"/>
              <a:t> data set.   Generate the following table to compare the mean number of cigarettes smoked between male and female smokers. Use </a:t>
            </a:r>
            <a:r>
              <a:rPr lang="en-US" sz="2000" b="1" i="1" smtClean="0"/>
              <a:t>Next </a:t>
            </a:r>
            <a:r>
              <a:rPr lang="en-US" sz="2000" smtClean="0"/>
              <a:t>to produce the sub-category Gender</a:t>
            </a:r>
            <a:endParaRPr lang="en-US" sz="2000" b="1" i="1" smtClean="0"/>
          </a:p>
        </p:txBody>
      </p:sp>
      <p:sp>
        <p:nvSpPr>
          <p:cNvPr id="241671"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pic>
        <p:nvPicPr>
          <p:cNvPr id="241672" name="Picture 8"/>
          <p:cNvPicPr>
            <a:picLocks noChangeAspect="1" noChangeArrowheads="1"/>
          </p:cNvPicPr>
          <p:nvPr>
            <p:ph sz="quarter" idx="2"/>
          </p:nvPr>
        </p:nvPicPr>
        <p:blipFill>
          <a:blip r:embed="rId3"/>
          <a:srcRect t="3741" r="5063" b="4599"/>
          <a:stretch>
            <a:fillRect/>
          </a:stretch>
        </p:blipFill>
        <p:spPr>
          <a:xfrm>
            <a:off x="1600200" y="2435225"/>
            <a:ext cx="5791200" cy="3783013"/>
          </a:xfrm>
          <a:noFill/>
          <a:ln w="12700">
            <a:solidFill>
              <a:schemeClr val="tx1"/>
            </a:solidFill>
          </a:ln>
        </p:spPr>
      </p:pic>
    </p:spTree>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5"/>
          <p:cNvSpPr>
            <a:spLocks noGrp="1"/>
          </p:cNvSpPr>
          <p:nvPr>
            <p:ph type="dt" sz="quarter" idx="10"/>
          </p:nvPr>
        </p:nvSpPr>
        <p:spPr>
          <a:noFill/>
        </p:spPr>
        <p:txBody>
          <a:bodyPr/>
          <a:lstStyle/>
          <a:p>
            <a:r>
              <a:rPr lang="en-US"/>
              <a:t>2011</a:t>
            </a:r>
          </a:p>
        </p:txBody>
      </p:sp>
      <p:sp>
        <p:nvSpPr>
          <p:cNvPr id="10244" name="Footer Placeholder 6"/>
          <p:cNvSpPr>
            <a:spLocks noGrp="1"/>
          </p:cNvSpPr>
          <p:nvPr>
            <p:ph type="ftr" sz="quarter" idx="11"/>
          </p:nvPr>
        </p:nvSpPr>
        <p:spPr>
          <a:noFill/>
        </p:spPr>
        <p:txBody>
          <a:bodyPr/>
          <a:lstStyle/>
          <a:p>
            <a:r>
              <a:rPr lang="en-US" smtClean="0"/>
              <a:t>Rasimah Aripin</a:t>
            </a:r>
          </a:p>
        </p:txBody>
      </p:sp>
      <p:sp>
        <p:nvSpPr>
          <p:cNvPr id="10245" name="Slide Number Placeholder 7"/>
          <p:cNvSpPr>
            <a:spLocks noGrp="1"/>
          </p:cNvSpPr>
          <p:nvPr>
            <p:ph type="sldNum" sz="quarter" idx="12"/>
          </p:nvPr>
        </p:nvSpPr>
        <p:spPr>
          <a:noFill/>
        </p:spPr>
        <p:txBody>
          <a:bodyPr/>
          <a:lstStyle/>
          <a:p>
            <a:fld id="{1C595B4F-ABBB-4F9A-A77C-237698B440D4}" type="slidenum">
              <a:rPr lang="en-US" smtClean="0"/>
              <a:pPr/>
              <a:t>217</a:t>
            </a:fld>
            <a:endParaRPr lang="en-US" smtClean="0"/>
          </a:p>
        </p:txBody>
      </p:sp>
      <p:sp>
        <p:nvSpPr>
          <p:cNvPr id="10246" name="Rectangle 2"/>
          <p:cNvSpPr>
            <a:spLocks noGrp="1" noChangeArrowheads="1"/>
          </p:cNvSpPr>
          <p:nvPr>
            <p:ph type="title"/>
          </p:nvPr>
        </p:nvSpPr>
        <p:spPr>
          <a:xfrm>
            <a:off x="609600" y="609600"/>
            <a:ext cx="7716838" cy="533400"/>
          </a:xfrm>
          <a:ln>
            <a:solidFill>
              <a:schemeClr val="accent2"/>
            </a:solidFill>
          </a:ln>
        </p:spPr>
        <p:txBody>
          <a:bodyPr/>
          <a:lstStyle/>
          <a:p>
            <a:pPr eaLnBrk="1" hangingPunct="1"/>
            <a:r>
              <a:rPr lang="en-US" sz="2800" smtClean="0">
                <a:solidFill>
                  <a:schemeClr val="tx1"/>
                </a:solidFill>
              </a:rPr>
              <a:t>Class Exercise (2)</a:t>
            </a:r>
          </a:p>
        </p:txBody>
      </p:sp>
      <p:sp>
        <p:nvSpPr>
          <p:cNvPr id="10247" name="Rectangle 3"/>
          <p:cNvSpPr>
            <a:spLocks noGrp="1" noChangeArrowheads="1"/>
          </p:cNvSpPr>
          <p:nvPr>
            <p:ph type="body" sz="half" idx="1"/>
          </p:nvPr>
        </p:nvSpPr>
        <p:spPr>
          <a:xfrm>
            <a:off x="457200" y="1219200"/>
            <a:ext cx="8458200" cy="1066800"/>
          </a:xfrm>
        </p:spPr>
        <p:txBody>
          <a:bodyPr/>
          <a:lstStyle/>
          <a:p>
            <a:pPr marL="0" indent="0" eaLnBrk="1" hangingPunct="1">
              <a:lnSpc>
                <a:spcPct val="80000"/>
              </a:lnSpc>
              <a:buFontTx/>
              <a:buNone/>
            </a:pPr>
            <a:r>
              <a:rPr lang="en-US" sz="2400" smtClean="0"/>
              <a:t>Refer to the </a:t>
            </a:r>
            <a:r>
              <a:rPr lang="en-US" sz="2400" b="1" i="1" smtClean="0"/>
              <a:t>Graduate Employment</a:t>
            </a:r>
            <a:r>
              <a:rPr lang="en-US" sz="2400" smtClean="0"/>
              <a:t> data set.   Generate the following table to compare the mean salary by </a:t>
            </a:r>
            <a:r>
              <a:rPr lang="en-US" sz="2400" b="1" i="1" smtClean="0"/>
              <a:t>Level </a:t>
            </a:r>
            <a:r>
              <a:rPr lang="en-US" sz="2400" smtClean="0"/>
              <a:t>and </a:t>
            </a:r>
            <a:r>
              <a:rPr lang="en-US" sz="2400" b="1" i="1" smtClean="0"/>
              <a:t>Area of Studies.  </a:t>
            </a:r>
            <a:r>
              <a:rPr lang="en-US" sz="2400" smtClean="0"/>
              <a:t>Use </a:t>
            </a:r>
            <a:r>
              <a:rPr lang="en-US" sz="2400" b="1" i="1" smtClean="0"/>
              <a:t>Next </a:t>
            </a:r>
            <a:r>
              <a:rPr lang="en-US" sz="2400" smtClean="0"/>
              <a:t>for Area of Studies</a:t>
            </a:r>
            <a:endParaRPr lang="en-US" sz="2400" b="1" i="1" smtClean="0"/>
          </a:p>
        </p:txBody>
      </p:sp>
      <p:sp>
        <p:nvSpPr>
          <p:cNvPr id="10248" name="Text Box 4"/>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4.4:  Descriptive Statistics</a:t>
            </a:r>
          </a:p>
        </p:txBody>
      </p:sp>
      <p:graphicFrame>
        <p:nvGraphicFramePr>
          <p:cNvPr id="10242" name="Object 8"/>
          <p:cNvGraphicFramePr>
            <a:graphicFrameLocks noChangeAspect="1"/>
          </p:cNvGraphicFramePr>
          <p:nvPr>
            <p:ph sz="quarter" idx="2"/>
          </p:nvPr>
        </p:nvGraphicFramePr>
        <p:xfrm>
          <a:off x="4648200" y="1981200"/>
          <a:ext cx="3810000" cy="1981200"/>
        </p:xfrm>
        <a:graphic>
          <a:graphicData uri="http://schemas.openxmlformats.org/presentationml/2006/ole">
            <p:oleObj spid="_x0000_s10242" name="Chart" r:id="rId4" imgW="3810081" imgH="1981147" progId="MSGraph.Chart.5">
              <p:embed followColorScheme="full"/>
            </p:oleObj>
          </a:graphicData>
        </a:graphic>
      </p:graphicFrame>
      <p:pic>
        <p:nvPicPr>
          <p:cNvPr id="10249" name="Picture 9"/>
          <p:cNvPicPr>
            <a:picLocks noChangeAspect="1" noChangeArrowheads="1"/>
          </p:cNvPicPr>
          <p:nvPr/>
        </p:nvPicPr>
        <p:blipFill>
          <a:blip r:embed="rId5"/>
          <a:srcRect/>
          <a:stretch>
            <a:fillRect/>
          </a:stretch>
        </p:blipFill>
        <p:spPr bwMode="auto">
          <a:xfrm>
            <a:off x="457200" y="2362200"/>
            <a:ext cx="8686800" cy="38306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Date Placeholder 4"/>
          <p:cNvSpPr>
            <a:spLocks noGrp="1"/>
          </p:cNvSpPr>
          <p:nvPr>
            <p:ph type="dt" sz="quarter" idx="10"/>
          </p:nvPr>
        </p:nvSpPr>
        <p:spPr>
          <a:noFill/>
        </p:spPr>
        <p:txBody>
          <a:bodyPr/>
          <a:lstStyle/>
          <a:p>
            <a:r>
              <a:rPr lang="en-US"/>
              <a:t>2011</a:t>
            </a:r>
          </a:p>
        </p:txBody>
      </p:sp>
      <p:sp>
        <p:nvSpPr>
          <p:cNvPr id="242691" name="Footer Placeholder 5"/>
          <p:cNvSpPr>
            <a:spLocks noGrp="1"/>
          </p:cNvSpPr>
          <p:nvPr>
            <p:ph type="ftr" sz="quarter" idx="11"/>
          </p:nvPr>
        </p:nvSpPr>
        <p:spPr>
          <a:noFill/>
        </p:spPr>
        <p:txBody>
          <a:bodyPr/>
          <a:lstStyle/>
          <a:p>
            <a:r>
              <a:rPr lang="en-US" smtClean="0"/>
              <a:t>Rasimah Aripin</a:t>
            </a:r>
          </a:p>
        </p:txBody>
      </p:sp>
      <p:sp>
        <p:nvSpPr>
          <p:cNvPr id="242692" name="Slide Number Placeholder 6"/>
          <p:cNvSpPr>
            <a:spLocks noGrp="1"/>
          </p:cNvSpPr>
          <p:nvPr>
            <p:ph type="sldNum" sz="quarter" idx="12"/>
          </p:nvPr>
        </p:nvSpPr>
        <p:spPr>
          <a:noFill/>
        </p:spPr>
        <p:txBody>
          <a:bodyPr/>
          <a:lstStyle/>
          <a:p>
            <a:fld id="{1CD1B8E0-546E-4EAB-BD2F-77DBD29F673E}" type="slidenum">
              <a:rPr lang="en-US" smtClean="0"/>
              <a:pPr/>
              <a:t>218</a:t>
            </a:fld>
            <a:endParaRPr lang="en-US" smtClean="0"/>
          </a:p>
        </p:txBody>
      </p:sp>
      <p:sp>
        <p:nvSpPr>
          <p:cNvPr id="242693" name="Rectangle 2"/>
          <p:cNvSpPr>
            <a:spLocks noGrp="1" noChangeArrowheads="1"/>
          </p:cNvSpPr>
          <p:nvPr>
            <p:ph type="title"/>
          </p:nvPr>
        </p:nvSpPr>
        <p:spPr>
          <a:xfrm>
            <a:off x="990600" y="762000"/>
            <a:ext cx="7772400" cy="685800"/>
          </a:xfrm>
          <a:ln>
            <a:solidFill>
              <a:schemeClr val="accent2"/>
            </a:solidFill>
          </a:ln>
        </p:spPr>
        <p:txBody>
          <a:bodyPr/>
          <a:lstStyle/>
          <a:p>
            <a:pPr eaLnBrk="1" hangingPunct="1"/>
            <a:r>
              <a:rPr lang="en-US" sz="3600" b="1" smtClean="0"/>
              <a:t>4.5: Reliability of Scales</a:t>
            </a:r>
          </a:p>
        </p:txBody>
      </p:sp>
      <p:sp>
        <p:nvSpPr>
          <p:cNvPr id="242694" name="Rectangle 3"/>
          <p:cNvSpPr>
            <a:spLocks noGrp="1" noChangeArrowheads="1"/>
          </p:cNvSpPr>
          <p:nvPr>
            <p:ph type="body" sz="half" idx="1"/>
          </p:nvPr>
        </p:nvSpPr>
        <p:spPr>
          <a:xfrm>
            <a:off x="609600" y="1524000"/>
            <a:ext cx="8229600" cy="4572000"/>
          </a:xfrm>
        </p:spPr>
        <p:txBody>
          <a:bodyPr/>
          <a:lstStyle/>
          <a:p>
            <a:pPr eaLnBrk="1" hangingPunct="1"/>
            <a:r>
              <a:rPr lang="en-US" sz="2400" smtClean="0"/>
              <a:t>Reliability is the degree to which a scale/instrument consistently measures whatever it measures.</a:t>
            </a:r>
          </a:p>
          <a:p>
            <a:pPr eaLnBrk="1" hangingPunct="1"/>
            <a:r>
              <a:rPr lang="en-US" sz="2400" smtClean="0"/>
              <a:t>Refer to the Airport Survey Questionnaire in Appendix 7. Do the items in Question 7 (20 items) consistently measure satisfaction towards Airport A and Airport B services?</a:t>
            </a:r>
          </a:p>
          <a:p>
            <a:pPr eaLnBrk="1" hangingPunct="1"/>
            <a:r>
              <a:rPr lang="en-US" sz="2400" smtClean="0"/>
              <a:t>Compute Cronbach alpha, a coefficient  whose value is between 0 and 1.  If the value exceeds 0.60, then the scale is said to have internal consistency – hence reliable</a:t>
            </a:r>
          </a:p>
          <a:p>
            <a:pPr eaLnBrk="1" hangingPunct="1"/>
            <a:r>
              <a:rPr lang="en-US" sz="2400" smtClean="0"/>
              <a:t>If alpha is small, carry out factor analysis to isolate multi-dimensions or distinct components.</a:t>
            </a:r>
          </a:p>
          <a:p>
            <a:pPr eaLnBrk="1" hangingPunct="1"/>
            <a:r>
              <a:rPr lang="en-US" sz="2400" smtClean="0"/>
              <a:t>Re-compute alpha for each component identified.</a:t>
            </a:r>
          </a:p>
        </p:txBody>
      </p:sp>
      <p:sp>
        <p:nvSpPr>
          <p:cNvPr id="242695" name="Text Box 5"/>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4:  Exploratory Data Analysis</a:t>
            </a:r>
          </a:p>
        </p:txBody>
      </p:sp>
    </p:spTree>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Date Placeholder 4"/>
          <p:cNvSpPr>
            <a:spLocks noGrp="1"/>
          </p:cNvSpPr>
          <p:nvPr>
            <p:ph type="dt" sz="quarter" idx="10"/>
          </p:nvPr>
        </p:nvSpPr>
        <p:spPr>
          <a:noFill/>
        </p:spPr>
        <p:txBody>
          <a:bodyPr/>
          <a:lstStyle/>
          <a:p>
            <a:r>
              <a:rPr lang="en-US"/>
              <a:t>2011</a:t>
            </a:r>
          </a:p>
        </p:txBody>
      </p:sp>
      <p:sp>
        <p:nvSpPr>
          <p:cNvPr id="243715" name="Footer Placeholder 5"/>
          <p:cNvSpPr>
            <a:spLocks noGrp="1"/>
          </p:cNvSpPr>
          <p:nvPr>
            <p:ph type="ftr" sz="quarter" idx="11"/>
          </p:nvPr>
        </p:nvSpPr>
        <p:spPr>
          <a:noFill/>
        </p:spPr>
        <p:txBody>
          <a:bodyPr/>
          <a:lstStyle/>
          <a:p>
            <a:r>
              <a:rPr lang="en-US" smtClean="0"/>
              <a:t>Rasimah Aripin</a:t>
            </a:r>
          </a:p>
        </p:txBody>
      </p:sp>
      <p:sp>
        <p:nvSpPr>
          <p:cNvPr id="243716" name="Slide Number Placeholder 6"/>
          <p:cNvSpPr>
            <a:spLocks noGrp="1"/>
          </p:cNvSpPr>
          <p:nvPr>
            <p:ph type="sldNum" sz="quarter" idx="12"/>
          </p:nvPr>
        </p:nvSpPr>
        <p:spPr>
          <a:noFill/>
        </p:spPr>
        <p:txBody>
          <a:bodyPr/>
          <a:lstStyle/>
          <a:p>
            <a:fld id="{39BFE04E-8945-4157-868D-C5C83C2F42D7}" type="slidenum">
              <a:rPr lang="en-US" smtClean="0"/>
              <a:pPr/>
              <a:t>219</a:t>
            </a:fld>
            <a:endParaRPr lang="en-US" smtClean="0"/>
          </a:p>
        </p:txBody>
      </p:sp>
      <p:sp>
        <p:nvSpPr>
          <p:cNvPr id="243717" name="Rectangle 2"/>
          <p:cNvSpPr>
            <a:spLocks noGrp="1" noChangeArrowheads="1"/>
          </p:cNvSpPr>
          <p:nvPr>
            <p:ph type="title"/>
          </p:nvPr>
        </p:nvSpPr>
        <p:spPr>
          <a:xfrm>
            <a:off x="990600" y="762000"/>
            <a:ext cx="7772400" cy="685800"/>
          </a:xfrm>
          <a:ln>
            <a:solidFill>
              <a:schemeClr val="accent2"/>
            </a:solidFill>
          </a:ln>
        </p:spPr>
        <p:txBody>
          <a:bodyPr/>
          <a:lstStyle/>
          <a:p>
            <a:pPr eaLnBrk="1" hangingPunct="1"/>
            <a:r>
              <a:rPr lang="en-US" sz="3600" b="1" smtClean="0"/>
              <a:t>4.5: Reliability of Scales</a:t>
            </a:r>
          </a:p>
        </p:txBody>
      </p:sp>
      <p:sp>
        <p:nvSpPr>
          <p:cNvPr id="243718" name="Rectangle 3"/>
          <p:cNvSpPr>
            <a:spLocks noGrp="1" noChangeArrowheads="1"/>
          </p:cNvSpPr>
          <p:nvPr>
            <p:ph type="body" sz="half" idx="1"/>
          </p:nvPr>
        </p:nvSpPr>
        <p:spPr>
          <a:xfrm>
            <a:off x="609600" y="1524000"/>
            <a:ext cx="8229600" cy="4572000"/>
          </a:xfrm>
        </p:spPr>
        <p:txBody>
          <a:bodyPr/>
          <a:lstStyle/>
          <a:p>
            <a:pPr eaLnBrk="1" hangingPunct="1">
              <a:lnSpc>
                <a:spcPct val="85000"/>
              </a:lnSpc>
              <a:buFont typeface="Wingdings" pitchFamily="2" charset="2"/>
              <a:buNone/>
            </a:pPr>
            <a:r>
              <a:rPr lang="en-US" sz="2400" b="1" i="1" smtClean="0">
                <a:solidFill>
                  <a:schemeClr val="accent2"/>
                </a:solidFill>
              </a:rPr>
              <a:t>Analyze &gt;&gt;&gt;  Scale &gt;&gt;&gt; Reliability Analysis…</a:t>
            </a:r>
          </a:p>
          <a:p>
            <a:pPr eaLnBrk="1" hangingPunct="1">
              <a:lnSpc>
                <a:spcPct val="85000"/>
              </a:lnSpc>
              <a:buFont typeface="Wingdings" pitchFamily="2" charset="2"/>
              <a:buNone/>
            </a:pPr>
            <a:endParaRPr lang="en-US" sz="2400" b="1" i="1" smtClean="0">
              <a:solidFill>
                <a:schemeClr val="accent2"/>
              </a:solidFill>
            </a:endParaRPr>
          </a:p>
          <a:p>
            <a:pPr eaLnBrk="1" hangingPunct="1">
              <a:lnSpc>
                <a:spcPct val="85000"/>
              </a:lnSpc>
              <a:buFont typeface="Wingdings" pitchFamily="2" charset="2"/>
              <a:buNone/>
            </a:pPr>
            <a:endParaRPr lang="en-US" sz="2400" b="1" i="1" smtClean="0">
              <a:solidFill>
                <a:schemeClr val="accent2"/>
              </a:solidFill>
            </a:endParaRPr>
          </a:p>
          <a:p>
            <a:pPr eaLnBrk="1" hangingPunct="1">
              <a:buFontTx/>
              <a:buNone/>
            </a:pPr>
            <a:endParaRPr lang="en-US" sz="2800" smtClean="0"/>
          </a:p>
        </p:txBody>
      </p:sp>
      <p:sp>
        <p:nvSpPr>
          <p:cNvPr id="243719" name="Text Box 4"/>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4:  Exploratory Data Analysis</a:t>
            </a:r>
          </a:p>
        </p:txBody>
      </p:sp>
      <p:pic>
        <p:nvPicPr>
          <p:cNvPr id="243720" name="Picture 8"/>
          <p:cNvPicPr>
            <a:picLocks noChangeAspect="1" noChangeArrowheads="1"/>
          </p:cNvPicPr>
          <p:nvPr/>
        </p:nvPicPr>
        <p:blipFill>
          <a:blip r:embed="rId3"/>
          <a:srcRect l="3125" t="11458" r="57813" b="57292"/>
          <a:stretch>
            <a:fillRect/>
          </a:stretch>
        </p:blipFill>
        <p:spPr bwMode="auto">
          <a:xfrm>
            <a:off x="228600" y="1981200"/>
            <a:ext cx="6553200" cy="3930650"/>
          </a:xfrm>
          <a:prstGeom prst="rect">
            <a:avLst/>
          </a:prstGeom>
          <a:noFill/>
          <a:ln w="9525">
            <a:solidFill>
              <a:schemeClr val="tx1"/>
            </a:solidFill>
            <a:miter lim="800000"/>
            <a:headEnd/>
            <a:tailEnd/>
          </a:ln>
        </p:spPr>
      </p:pic>
      <p:sp>
        <p:nvSpPr>
          <p:cNvPr id="243721" name="Text Box 10"/>
          <p:cNvSpPr txBox="1">
            <a:spLocks noChangeArrowheads="1"/>
          </p:cNvSpPr>
          <p:nvPr/>
        </p:nvSpPr>
        <p:spPr bwMode="auto">
          <a:xfrm>
            <a:off x="6934200" y="2251075"/>
            <a:ext cx="2209800" cy="1187450"/>
          </a:xfrm>
          <a:prstGeom prst="rect">
            <a:avLst/>
          </a:prstGeom>
          <a:noFill/>
          <a:ln w="9525">
            <a:noFill/>
            <a:miter lim="800000"/>
            <a:headEnd/>
            <a:tailEnd/>
          </a:ln>
        </p:spPr>
        <p:txBody>
          <a:bodyPr>
            <a:spAutoFit/>
          </a:bodyPr>
          <a:lstStyle/>
          <a:p>
            <a:r>
              <a:rPr lang="en-US"/>
              <a:t>Move all 20 items to the right-hand box</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3"/>
          <p:cNvSpPr>
            <a:spLocks noGrp="1"/>
          </p:cNvSpPr>
          <p:nvPr>
            <p:ph type="dt" sz="quarter" idx="10"/>
          </p:nvPr>
        </p:nvSpPr>
        <p:spPr>
          <a:noFill/>
        </p:spPr>
        <p:txBody>
          <a:bodyPr/>
          <a:lstStyle/>
          <a:p>
            <a:r>
              <a:rPr lang="en-US"/>
              <a:t>2011</a:t>
            </a:r>
          </a:p>
        </p:txBody>
      </p:sp>
      <p:sp>
        <p:nvSpPr>
          <p:cNvPr id="52227" name="Footer Placeholder 4"/>
          <p:cNvSpPr>
            <a:spLocks noGrp="1"/>
          </p:cNvSpPr>
          <p:nvPr>
            <p:ph type="ftr" sz="quarter" idx="11"/>
          </p:nvPr>
        </p:nvSpPr>
        <p:spPr>
          <a:noFill/>
        </p:spPr>
        <p:txBody>
          <a:bodyPr/>
          <a:lstStyle/>
          <a:p>
            <a:r>
              <a:rPr lang="en-US" smtClean="0"/>
              <a:t>Rasimah Aripin</a:t>
            </a:r>
          </a:p>
        </p:txBody>
      </p:sp>
      <p:sp>
        <p:nvSpPr>
          <p:cNvPr id="52228" name="Slide Number Placeholder 5"/>
          <p:cNvSpPr>
            <a:spLocks noGrp="1"/>
          </p:cNvSpPr>
          <p:nvPr>
            <p:ph type="sldNum" sz="quarter" idx="12"/>
          </p:nvPr>
        </p:nvSpPr>
        <p:spPr>
          <a:noFill/>
        </p:spPr>
        <p:txBody>
          <a:bodyPr/>
          <a:lstStyle/>
          <a:p>
            <a:fld id="{FF61CF41-0AB0-4C7F-966E-B6658FE09189}" type="slidenum">
              <a:rPr lang="en-US" smtClean="0"/>
              <a:pPr/>
              <a:t>22</a:t>
            </a:fld>
            <a:endParaRPr lang="en-US" smtClean="0"/>
          </a:p>
        </p:txBody>
      </p:sp>
      <p:sp>
        <p:nvSpPr>
          <p:cNvPr id="52229" name="Rectangle 4"/>
          <p:cNvSpPr>
            <a:spLocks noGrp="1" noChangeArrowheads="1"/>
          </p:cNvSpPr>
          <p:nvPr>
            <p:ph type="title"/>
          </p:nvPr>
        </p:nvSpPr>
        <p:spPr>
          <a:xfrm>
            <a:off x="609600" y="609600"/>
            <a:ext cx="7772400" cy="990600"/>
          </a:xfrm>
          <a:ln>
            <a:solidFill>
              <a:schemeClr val="accent2"/>
            </a:solidFill>
          </a:ln>
        </p:spPr>
        <p:txBody>
          <a:bodyPr/>
          <a:lstStyle/>
          <a:p>
            <a:pPr eaLnBrk="1" hangingPunct="1"/>
            <a:r>
              <a:rPr lang="en-US" sz="3200" smtClean="0"/>
              <a:t>Variable Names: Examples of valid and invalid names</a:t>
            </a:r>
          </a:p>
        </p:txBody>
      </p:sp>
      <p:graphicFrame>
        <p:nvGraphicFramePr>
          <p:cNvPr id="326707" name="Group 51"/>
          <p:cNvGraphicFramePr>
            <a:graphicFrameLocks noGrp="1"/>
          </p:cNvGraphicFramePr>
          <p:nvPr>
            <p:ph idx="1"/>
          </p:nvPr>
        </p:nvGraphicFramePr>
        <p:xfrm>
          <a:off x="762000" y="1776413"/>
          <a:ext cx="7772400" cy="4280535"/>
        </p:xfrm>
        <a:graphic>
          <a:graphicData uri="http://schemas.openxmlformats.org/drawingml/2006/table">
            <a:tbl>
              <a:tblPr/>
              <a:tblGrid>
                <a:gridCol w="3886200"/>
                <a:gridCol w="3886200"/>
              </a:tblGrid>
              <a:tr h="4810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Valid Variable 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Invalid Variable Name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762375">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1" u="none" strike="noStrike" cap="none" normalizeH="0" baseline="0" smtClean="0">
                          <a:ln>
                            <a:noFill/>
                          </a:ln>
                          <a:solidFill>
                            <a:schemeClr val="tx1"/>
                          </a:solidFill>
                          <a:effectLst/>
                          <a:latin typeface="Times New Roman" pitchFamily="18" charset="0"/>
                        </a:rPr>
                        <a:t>X</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DateOfBirth</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Toll_Rate</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New_IC_No</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Email@</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Item#</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AlamatSuratMenyurat</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INCOME1990$</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INCOME.1990</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Section10_a_i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Nama Ibu</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not</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and</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Age&lt;40</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Section10(a)(iii)</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IncomeHusband&amp;Wife</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2005TAX</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Agree?</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ALL</a:t>
                      </a:r>
                    </a:p>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n-US" sz="2000" b="0" i="0" u="none" strike="noStrike" cap="none" normalizeH="0" baseline="0" smtClean="0">
                          <a:ln>
                            <a:noFill/>
                          </a:ln>
                          <a:solidFill>
                            <a:schemeClr val="tx1"/>
                          </a:solidFill>
                          <a:effectLst/>
                          <a:latin typeface="Times New Roman" pitchFamily="18" charset="0"/>
                        </a:rPr>
                        <a:t>Interest*Time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1" name="Text Box 53"/>
          <p:cNvSpPr txBox="1">
            <a:spLocks noChangeArrowheads="1"/>
          </p:cNvSpPr>
          <p:nvPr/>
        </p:nvSpPr>
        <p:spPr bwMode="auto">
          <a:xfrm>
            <a:off x="228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Date Placeholder 5"/>
          <p:cNvSpPr>
            <a:spLocks noGrp="1"/>
          </p:cNvSpPr>
          <p:nvPr>
            <p:ph type="dt" sz="quarter" idx="10"/>
          </p:nvPr>
        </p:nvSpPr>
        <p:spPr>
          <a:noFill/>
        </p:spPr>
        <p:txBody>
          <a:bodyPr/>
          <a:lstStyle/>
          <a:p>
            <a:r>
              <a:rPr lang="en-US"/>
              <a:t>2011</a:t>
            </a:r>
          </a:p>
        </p:txBody>
      </p:sp>
      <p:sp>
        <p:nvSpPr>
          <p:cNvPr id="244739" name="Footer Placeholder 6"/>
          <p:cNvSpPr>
            <a:spLocks noGrp="1"/>
          </p:cNvSpPr>
          <p:nvPr>
            <p:ph type="ftr" sz="quarter" idx="11"/>
          </p:nvPr>
        </p:nvSpPr>
        <p:spPr>
          <a:noFill/>
        </p:spPr>
        <p:txBody>
          <a:bodyPr/>
          <a:lstStyle/>
          <a:p>
            <a:r>
              <a:rPr lang="en-US" smtClean="0"/>
              <a:t>Rasimah Aripin</a:t>
            </a:r>
          </a:p>
        </p:txBody>
      </p:sp>
      <p:sp>
        <p:nvSpPr>
          <p:cNvPr id="244740" name="Slide Number Placeholder 7"/>
          <p:cNvSpPr>
            <a:spLocks noGrp="1"/>
          </p:cNvSpPr>
          <p:nvPr>
            <p:ph type="sldNum" sz="quarter" idx="12"/>
          </p:nvPr>
        </p:nvSpPr>
        <p:spPr>
          <a:noFill/>
        </p:spPr>
        <p:txBody>
          <a:bodyPr/>
          <a:lstStyle/>
          <a:p>
            <a:fld id="{48136F53-5545-4AE5-8AE0-290BAC85DE39}" type="slidenum">
              <a:rPr lang="en-US" smtClean="0"/>
              <a:pPr/>
              <a:t>220</a:t>
            </a:fld>
            <a:endParaRPr lang="en-US" smtClean="0"/>
          </a:p>
        </p:txBody>
      </p:sp>
      <p:sp>
        <p:nvSpPr>
          <p:cNvPr id="244741" name="Rectangle 2"/>
          <p:cNvSpPr>
            <a:spLocks noGrp="1" noChangeArrowheads="1"/>
          </p:cNvSpPr>
          <p:nvPr>
            <p:ph type="title"/>
          </p:nvPr>
        </p:nvSpPr>
        <p:spPr>
          <a:xfrm>
            <a:off x="838200" y="609600"/>
            <a:ext cx="7772400" cy="609600"/>
          </a:xfrm>
          <a:ln>
            <a:solidFill>
              <a:schemeClr val="tx1"/>
            </a:solidFill>
          </a:ln>
        </p:spPr>
        <p:txBody>
          <a:bodyPr/>
          <a:lstStyle/>
          <a:p>
            <a:pPr eaLnBrk="1" hangingPunct="1"/>
            <a:r>
              <a:rPr lang="en-US" sz="3200" smtClean="0"/>
              <a:t>Cronbach Alpha</a:t>
            </a:r>
          </a:p>
        </p:txBody>
      </p:sp>
      <p:pic>
        <p:nvPicPr>
          <p:cNvPr id="244742" name="Picture 3"/>
          <p:cNvPicPr>
            <a:picLocks noChangeAspect="1" noChangeArrowheads="1"/>
          </p:cNvPicPr>
          <p:nvPr>
            <p:ph type="body" sz="half" idx="1"/>
          </p:nvPr>
        </p:nvPicPr>
        <p:blipFill>
          <a:blip r:embed="rId3"/>
          <a:srcRect/>
          <a:stretch>
            <a:fillRect/>
          </a:stretch>
        </p:blipFill>
        <p:spPr>
          <a:xfrm>
            <a:off x="1371600" y="2209800"/>
            <a:ext cx="5943600" cy="3935413"/>
          </a:xfrm>
        </p:spPr>
      </p:pic>
      <p:sp>
        <p:nvSpPr>
          <p:cNvPr id="244743" name="Text Box 4"/>
          <p:cNvSpPr txBox="1">
            <a:spLocks noChangeArrowheads="1"/>
          </p:cNvSpPr>
          <p:nvPr/>
        </p:nvSpPr>
        <p:spPr bwMode="auto">
          <a:xfrm>
            <a:off x="838200" y="1295400"/>
            <a:ext cx="7848600" cy="831850"/>
          </a:xfrm>
          <a:prstGeom prst="rect">
            <a:avLst/>
          </a:prstGeom>
          <a:noFill/>
          <a:ln w="9525">
            <a:solidFill>
              <a:schemeClr val="tx1"/>
            </a:solidFill>
            <a:miter lim="800000"/>
            <a:headEnd/>
            <a:tailEnd/>
          </a:ln>
        </p:spPr>
        <p:txBody>
          <a:bodyPr>
            <a:spAutoFit/>
          </a:bodyPr>
          <a:lstStyle/>
          <a:p>
            <a:r>
              <a:rPr lang="en-US" b="0" i="0"/>
              <a:t>Click Statistics to set the following options and see the partial output next slide</a:t>
            </a:r>
          </a:p>
        </p:txBody>
      </p:sp>
      <p:sp>
        <p:nvSpPr>
          <p:cNvPr id="244744" name="Text Box 5"/>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spTree>
  </p:cSld>
  <p:clrMapOvr>
    <a:masterClrMapping/>
  </p:clrMapOv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Date Placeholder 5"/>
          <p:cNvSpPr>
            <a:spLocks noGrp="1"/>
          </p:cNvSpPr>
          <p:nvPr>
            <p:ph type="dt" sz="quarter" idx="10"/>
          </p:nvPr>
        </p:nvSpPr>
        <p:spPr>
          <a:noFill/>
        </p:spPr>
        <p:txBody>
          <a:bodyPr/>
          <a:lstStyle/>
          <a:p>
            <a:r>
              <a:rPr lang="en-US"/>
              <a:t>2011</a:t>
            </a:r>
          </a:p>
        </p:txBody>
      </p:sp>
      <p:sp>
        <p:nvSpPr>
          <p:cNvPr id="245763" name="Footer Placeholder 6"/>
          <p:cNvSpPr>
            <a:spLocks noGrp="1"/>
          </p:cNvSpPr>
          <p:nvPr>
            <p:ph type="ftr" sz="quarter" idx="11"/>
          </p:nvPr>
        </p:nvSpPr>
        <p:spPr>
          <a:noFill/>
        </p:spPr>
        <p:txBody>
          <a:bodyPr/>
          <a:lstStyle/>
          <a:p>
            <a:r>
              <a:rPr lang="en-US" smtClean="0"/>
              <a:t>Rasimah Aripin</a:t>
            </a:r>
          </a:p>
        </p:txBody>
      </p:sp>
      <p:sp>
        <p:nvSpPr>
          <p:cNvPr id="245764" name="Slide Number Placeholder 7"/>
          <p:cNvSpPr>
            <a:spLocks noGrp="1"/>
          </p:cNvSpPr>
          <p:nvPr>
            <p:ph type="sldNum" sz="quarter" idx="12"/>
          </p:nvPr>
        </p:nvSpPr>
        <p:spPr>
          <a:noFill/>
        </p:spPr>
        <p:txBody>
          <a:bodyPr/>
          <a:lstStyle/>
          <a:p>
            <a:fld id="{E9F7F9B1-C404-460D-A23B-D60246E2CBDA}" type="slidenum">
              <a:rPr lang="en-US" smtClean="0"/>
              <a:pPr/>
              <a:t>221</a:t>
            </a:fld>
            <a:endParaRPr lang="en-US" smtClean="0"/>
          </a:p>
        </p:txBody>
      </p:sp>
      <p:sp>
        <p:nvSpPr>
          <p:cNvPr id="245765" name="Rectangle 2"/>
          <p:cNvSpPr>
            <a:spLocks noGrp="1" noChangeArrowheads="1"/>
          </p:cNvSpPr>
          <p:nvPr>
            <p:ph type="title"/>
          </p:nvPr>
        </p:nvSpPr>
        <p:spPr>
          <a:xfrm>
            <a:off x="533400" y="609600"/>
            <a:ext cx="7772400" cy="685800"/>
          </a:xfrm>
          <a:ln>
            <a:solidFill>
              <a:schemeClr val="tx1"/>
            </a:solidFill>
          </a:ln>
        </p:spPr>
        <p:txBody>
          <a:bodyPr/>
          <a:lstStyle/>
          <a:p>
            <a:pPr eaLnBrk="1" hangingPunct="1"/>
            <a:r>
              <a:rPr lang="en-US" sz="3200" smtClean="0"/>
              <a:t>Cronbach Alpha</a:t>
            </a:r>
          </a:p>
        </p:txBody>
      </p:sp>
      <p:sp>
        <p:nvSpPr>
          <p:cNvPr id="245766" name="Text Box 3"/>
          <p:cNvSpPr txBox="1">
            <a:spLocks noChangeArrowheads="1"/>
          </p:cNvSpPr>
          <p:nvPr/>
        </p:nvSpPr>
        <p:spPr bwMode="auto">
          <a:xfrm>
            <a:off x="533400" y="1600200"/>
            <a:ext cx="8153400" cy="2297113"/>
          </a:xfrm>
          <a:prstGeom prst="rect">
            <a:avLst/>
          </a:prstGeom>
          <a:noFill/>
          <a:ln w="9525">
            <a:solidFill>
              <a:schemeClr val="tx1"/>
            </a:solidFill>
            <a:miter lim="800000"/>
            <a:headEnd/>
            <a:tailEnd/>
          </a:ln>
        </p:spPr>
        <p:txBody>
          <a:bodyPr>
            <a:spAutoFit/>
          </a:bodyPr>
          <a:lstStyle/>
          <a:p>
            <a:pPr algn="ctr"/>
            <a:r>
              <a:rPr lang="en-US" sz="3200"/>
              <a:t>Partial Output</a:t>
            </a:r>
          </a:p>
          <a:p>
            <a:r>
              <a:rPr lang="en-US" sz="2800" b="0" i="0"/>
              <a:t>The alpha value is high (&gt;0.60). Therefore the  20 scale questions are consistent and thus reliable for measuring satisfaction of customers.  There is no need to carry out factor analysis as the factor is uni-dimensional </a:t>
            </a:r>
          </a:p>
        </p:txBody>
      </p:sp>
      <p:sp>
        <p:nvSpPr>
          <p:cNvPr id="245767" name="Rectangle 4"/>
          <p:cNvSpPr>
            <a:spLocks noChangeArrowheads="1"/>
          </p:cNvSpPr>
          <p:nvPr/>
        </p:nvSpPr>
        <p:spPr bwMode="auto">
          <a:xfrm>
            <a:off x="685800" y="3962400"/>
            <a:ext cx="8001000" cy="1373188"/>
          </a:xfrm>
          <a:prstGeom prst="rect">
            <a:avLst/>
          </a:prstGeom>
          <a:noFill/>
          <a:ln w="9525">
            <a:noFill/>
            <a:miter lim="800000"/>
            <a:headEnd/>
            <a:tailEnd/>
          </a:ln>
        </p:spPr>
        <p:txBody>
          <a:bodyPr anchor="ctr">
            <a:spAutoFit/>
          </a:bodyPr>
          <a:lstStyle/>
          <a:p>
            <a:r>
              <a:rPr lang="en-US" sz="2800" b="0" i="0"/>
              <a:t>Reliability Coefficients</a:t>
            </a:r>
          </a:p>
          <a:p>
            <a:r>
              <a:rPr lang="en-US" sz="2800" b="0" i="0"/>
              <a:t>N of Cases =    164.0                    N of Items = 20</a:t>
            </a:r>
          </a:p>
          <a:p>
            <a:r>
              <a:rPr lang="en-US" sz="2800" b="0" i="0"/>
              <a:t>Alpha =    .9564</a:t>
            </a:r>
          </a:p>
        </p:txBody>
      </p:sp>
      <p:sp>
        <p:nvSpPr>
          <p:cNvPr id="245768"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spTree>
  </p:cSld>
  <p:clrMapOvr>
    <a:masterClrMapping/>
  </p:clrMapOv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Date Placeholder 4"/>
          <p:cNvSpPr>
            <a:spLocks noGrp="1"/>
          </p:cNvSpPr>
          <p:nvPr>
            <p:ph type="dt" sz="quarter" idx="10"/>
          </p:nvPr>
        </p:nvSpPr>
        <p:spPr>
          <a:noFill/>
        </p:spPr>
        <p:txBody>
          <a:bodyPr/>
          <a:lstStyle/>
          <a:p>
            <a:r>
              <a:rPr lang="en-US"/>
              <a:t>2011</a:t>
            </a:r>
          </a:p>
        </p:txBody>
      </p:sp>
      <p:sp>
        <p:nvSpPr>
          <p:cNvPr id="246787" name="Footer Placeholder 5"/>
          <p:cNvSpPr>
            <a:spLocks noGrp="1"/>
          </p:cNvSpPr>
          <p:nvPr>
            <p:ph type="ftr" sz="quarter" idx="11"/>
          </p:nvPr>
        </p:nvSpPr>
        <p:spPr>
          <a:noFill/>
        </p:spPr>
        <p:txBody>
          <a:bodyPr/>
          <a:lstStyle/>
          <a:p>
            <a:r>
              <a:rPr lang="en-US" smtClean="0"/>
              <a:t>Rasimah Aripin</a:t>
            </a:r>
          </a:p>
        </p:txBody>
      </p:sp>
      <p:sp>
        <p:nvSpPr>
          <p:cNvPr id="246788" name="Slide Number Placeholder 6"/>
          <p:cNvSpPr>
            <a:spLocks noGrp="1"/>
          </p:cNvSpPr>
          <p:nvPr>
            <p:ph type="sldNum" sz="quarter" idx="12"/>
          </p:nvPr>
        </p:nvSpPr>
        <p:spPr>
          <a:noFill/>
        </p:spPr>
        <p:txBody>
          <a:bodyPr/>
          <a:lstStyle/>
          <a:p>
            <a:fld id="{12EB647F-0243-4ACD-9975-CFD896CA0A2C}" type="slidenum">
              <a:rPr lang="en-US" smtClean="0"/>
              <a:pPr/>
              <a:t>222</a:t>
            </a:fld>
            <a:endParaRPr lang="en-US" smtClean="0"/>
          </a:p>
        </p:txBody>
      </p:sp>
      <p:sp>
        <p:nvSpPr>
          <p:cNvPr id="246789" name="Rectangle 2"/>
          <p:cNvSpPr>
            <a:spLocks noGrp="1" noChangeArrowheads="1"/>
          </p:cNvSpPr>
          <p:nvPr>
            <p:ph type="title"/>
          </p:nvPr>
        </p:nvSpPr>
        <p:spPr>
          <a:xfrm>
            <a:off x="685800" y="685800"/>
            <a:ext cx="7772400" cy="685800"/>
          </a:xfrm>
          <a:ln>
            <a:solidFill>
              <a:schemeClr val="accent2"/>
            </a:solidFill>
          </a:ln>
        </p:spPr>
        <p:txBody>
          <a:bodyPr/>
          <a:lstStyle/>
          <a:p>
            <a:pPr eaLnBrk="1" hangingPunct="1"/>
            <a:r>
              <a:rPr lang="en-US" sz="3200" smtClean="0"/>
              <a:t>Cronbach Alpha: Exercise</a:t>
            </a:r>
          </a:p>
        </p:txBody>
      </p:sp>
      <p:sp>
        <p:nvSpPr>
          <p:cNvPr id="246790" name="Rectangle 3"/>
          <p:cNvSpPr>
            <a:spLocks noGrp="1" noChangeArrowheads="1"/>
          </p:cNvSpPr>
          <p:nvPr>
            <p:ph type="body" sz="half" idx="1"/>
          </p:nvPr>
        </p:nvSpPr>
        <p:spPr>
          <a:xfrm>
            <a:off x="457200" y="1676400"/>
            <a:ext cx="8382000" cy="3962400"/>
          </a:xfrm>
        </p:spPr>
        <p:txBody>
          <a:bodyPr/>
          <a:lstStyle/>
          <a:p>
            <a:pPr eaLnBrk="1" hangingPunct="1"/>
            <a:r>
              <a:rPr lang="en-US" smtClean="0"/>
              <a:t>Refer to the example described on the next slide</a:t>
            </a:r>
          </a:p>
          <a:p>
            <a:pPr eaLnBrk="1" hangingPunct="1"/>
            <a:r>
              <a:rPr lang="en-US" smtClean="0"/>
              <a:t>Test the reliability of the scale using the data in </a:t>
            </a:r>
            <a:r>
              <a:rPr lang="en-US" i="1" smtClean="0"/>
              <a:t>bank_survey.sav</a:t>
            </a:r>
          </a:p>
          <a:p>
            <a:pPr eaLnBrk="1" hangingPunct="1"/>
            <a:r>
              <a:rPr lang="en-US" smtClean="0"/>
              <a:t>What can you conclude about the reliability of the 5-item scale?  </a:t>
            </a:r>
          </a:p>
        </p:txBody>
      </p:sp>
      <p:sp>
        <p:nvSpPr>
          <p:cNvPr id="246791" name="Text Box 6"/>
          <p:cNvSpPr txBox="1">
            <a:spLocks noChangeArrowheads="1"/>
          </p:cNvSpPr>
          <p:nvPr/>
        </p:nvSpPr>
        <p:spPr bwMode="auto">
          <a:xfrm>
            <a:off x="3810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spTree>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Date Placeholder 4"/>
          <p:cNvSpPr>
            <a:spLocks noGrp="1"/>
          </p:cNvSpPr>
          <p:nvPr>
            <p:ph type="dt" sz="quarter" idx="10"/>
          </p:nvPr>
        </p:nvSpPr>
        <p:spPr>
          <a:noFill/>
        </p:spPr>
        <p:txBody>
          <a:bodyPr/>
          <a:lstStyle/>
          <a:p>
            <a:r>
              <a:rPr lang="en-US"/>
              <a:t>2011</a:t>
            </a:r>
          </a:p>
        </p:txBody>
      </p:sp>
      <p:sp>
        <p:nvSpPr>
          <p:cNvPr id="247811" name="Footer Placeholder 5"/>
          <p:cNvSpPr>
            <a:spLocks noGrp="1"/>
          </p:cNvSpPr>
          <p:nvPr>
            <p:ph type="ftr" sz="quarter" idx="11"/>
          </p:nvPr>
        </p:nvSpPr>
        <p:spPr>
          <a:noFill/>
        </p:spPr>
        <p:txBody>
          <a:bodyPr/>
          <a:lstStyle/>
          <a:p>
            <a:r>
              <a:rPr lang="en-US" smtClean="0"/>
              <a:t>Rasimah Aripin</a:t>
            </a:r>
          </a:p>
        </p:txBody>
      </p:sp>
      <p:sp>
        <p:nvSpPr>
          <p:cNvPr id="247812" name="Slide Number Placeholder 6"/>
          <p:cNvSpPr>
            <a:spLocks noGrp="1"/>
          </p:cNvSpPr>
          <p:nvPr>
            <p:ph type="sldNum" sz="quarter" idx="12"/>
          </p:nvPr>
        </p:nvSpPr>
        <p:spPr>
          <a:noFill/>
        </p:spPr>
        <p:txBody>
          <a:bodyPr/>
          <a:lstStyle/>
          <a:p>
            <a:fld id="{FB9C623D-7B8A-4607-ABDA-562F58740D25}" type="slidenum">
              <a:rPr lang="en-US" smtClean="0"/>
              <a:pPr/>
              <a:t>223</a:t>
            </a:fld>
            <a:endParaRPr lang="en-US" smtClean="0"/>
          </a:p>
        </p:txBody>
      </p:sp>
      <p:sp>
        <p:nvSpPr>
          <p:cNvPr id="247813" name="Rectangle 2"/>
          <p:cNvSpPr>
            <a:spLocks noGrp="1" noChangeArrowheads="1"/>
          </p:cNvSpPr>
          <p:nvPr>
            <p:ph type="title"/>
          </p:nvPr>
        </p:nvSpPr>
        <p:spPr>
          <a:xfrm>
            <a:off x="609600" y="685800"/>
            <a:ext cx="7772400" cy="685800"/>
          </a:xfrm>
          <a:ln>
            <a:solidFill>
              <a:schemeClr val="accent2"/>
            </a:solidFill>
          </a:ln>
        </p:spPr>
        <p:txBody>
          <a:bodyPr/>
          <a:lstStyle/>
          <a:p>
            <a:pPr eaLnBrk="1" hangingPunct="1"/>
            <a:r>
              <a:rPr lang="en-US" sz="3200" smtClean="0"/>
              <a:t>Cronbach Alpha: Illustration</a:t>
            </a:r>
            <a:r>
              <a:rPr lang="en-US" sz="3600" b="1" smtClean="0"/>
              <a:t> </a:t>
            </a:r>
          </a:p>
        </p:txBody>
      </p:sp>
      <p:sp>
        <p:nvSpPr>
          <p:cNvPr id="247814" name="Rectangle 3"/>
          <p:cNvSpPr>
            <a:spLocks noGrp="1" noChangeArrowheads="1"/>
          </p:cNvSpPr>
          <p:nvPr>
            <p:ph type="body" sz="half" idx="1"/>
          </p:nvPr>
        </p:nvSpPr>
        <p:spPr>
          <a:xfrm>
            <a:off x="609600" y="1524000"/>
            <a:ext cx="7924800" cy="4419600"/>
          </a:xfrm>
        </p:spPr>
        <p:txBody>
          <a:bodyPr/>
          <a:lstStyle/>
          <a:p>
            <a:pPr marL="685800" indent="-685800" eaLnBrk="1" hangingPunct="1">
              <a:lnSpc>
                <a:spcPct val="90000"/>
              </a:lnSpc>
              <a:buFontTx/>
              <a:buNone/>
            </a:pPr>
            <a:r>
              <a:rPr lang="en-US" sz="2400" smtClean="0"/>
              <a:t>A 9-item scale (1 to 9) is used to evaluate the attitude of customers toward banking.  The questions are:</a:t>
            </a:r>
          </a:p>
          <a:p>
            <a:pPr marL="685800" indent="-685800" eaLnBrk="1" hangingPunct="1">
              <a:lnSpc>
                <a:spcPct val="90000"/>
              </a:lnSpc>
              <a:spcAft>
                <a:spcPct val="20000"/>
              </a:spcAft>
              <a:buFontTx/>
              <a:buNone/>
            </a:pPr>
            <a:r>
              <a:rPr lang="en-US" sz="2400" smtClean="0"/>
              <a:t>Q1:   Small banks charge less than large banks</a:t>
            </a:r>
          </a:p>
          <a:p>
            <a:pPr marL="685800" indent="-685800" eaLnBrk="1" hangingPunct="1">
              <a:lnSpc>
                <a:spcPct val="90000"/>
              </a:lnSpc>
              <a:spcAft>
                <a:spcPct val="20000"/>
              </a:spcAft>
              <a:buFontTx/>
              <a:buNone/>
            </a:pPr>
            <a:r>
              <a:rPr lang="en-US" sz="2400" smtClean="0"/>
              <a:t>Q2:   Large banks are more likely to make mistakes than small banks</a:t>
            </a:r>
          </a:p>
          <a:p>
            <a:pPr marL="685800" indent="-685800" eaLnBrk="1" hangingPunct="1">
              <a:lnSpc>
                <a:spcPct val="90000"/>
              </a:lnSpc>
              <a:spcAft>
                <a:spcPct val="20000"/>
              </a:spcAft>
              <a:buFontTx/>
              <a:buNone/>
            </a:pPr>
            <a:r>
              <a:rPr lang="en-US" sz="2400" smtClean="0"/>
              <a:t>Q3:   Tellers need to be courteous and friendly</a:t>
            </a:r>
          </a:p>
          <a:p>
            <a:pPr marL="685800" indent="-685800" eaLnBrk="1" hangingPunct="1">
              <a:lnSpc>
                <a:spcPct val="90000"/>
              </a:lnSpc>
              <a:spcAft>
                <a:spcPct val="20000"/>
              </a:spcAft>
              <a:buFontTx/>
              <a:buNone/>
            </a:pPr>
            <a:r>
              <a:rPr lang="en-US" sz="2400" smtClean="0"/>
              <a:t>Q4:   I want to be personally known at my bank</a:t>
            </a:r>
          </a:p>
          <a:p>
            <a:pPr marL="685800" indent="-685800" eaLnBrk="1" hangingPunct="1">
              <a:lnSpc>
                <a:spcPct val="90000"/>
              </a:lnSpc>
              <a:spcAft>
                <a:spcPct val="20000"/>
              </a:spcAft>
              <a:buFontTx/>
              <a:buNone/>
            </a:pPr>
            <a:r>
              <a:rPr lang="en-US" sz="2400" smtClean="0"/>
              <a:t>Q5:   After being treated in an impersonal way or uncaring way by a financial institution, I would never patronize that organization again</a:t>
            </a:r>
          </a:p>
          <a:p>
            <a:pPr marL="685800" indent="-685800" eaLnBrk="1" hangingPunct="1">
              <a:lnSpc>
                <a:spcPct val="90000"/>
              </a:lnSpc>
              <a:buFontTx/>
              <a:buNone/>
            </a:pPr>
            <a:endParaRPr lang="en-US" sz="2400" smtClean="0"/>
          </a:p>
        </p:txBody>
      </p:sp>
      <p:sp>
        <p:nvSpPr>
          <p:cNvPr id="247815"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spTree>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Date Placeholder 4"/>
          <p:cNvSpPr>
            <a:spLocks noGrp="1"/>
          </p:cNvSpPr>
          <p:nvPr>
            <p:ph type="dt" sz="quarter" idx="10"/>
          </p:nvPr>
        </p:nvSpPr>
        <p:spPr>
          <a:noFill/>
        </p:spPr>
        <p:txBody>
          <a:bodyPr/>
          <a:lstStyle/>
          <a:p>
            <a:r>
              <a:rPr lang="en-US"/>
              <a:t>2011</a:t>
            </a:r>
          </a:p>
        </p:txBody>
      </p:sp>
      <p:sp>
        <p:nvSpPr>
          <p:cNvPr id="248835" name="Footer Placeholder 5"/>
          <p:cNvSpPr>
            <a:spLocks noGrp="1"/>
          </p:cNvSpPr>
          <p:nvPr>
            <p:ph type="ftr" sz="quarter" idx="11"/>
          </p:nvPr>
        </p:nvSpPr>
        <p:spPr>
          <a:noFill/>
        </p:spPr>
        <p:txBody>
          <a:bodyPr/>
          <a:lstStyle/>
          <a:p>
            <a:r>
              <a:rPr lang="en-US" smtClean="0"/>
              <a:t>Rasimah Aripin</a:t>
            </a:r>
          </a:p>
        </p:txBody>
      </p:sp>
      <p:sp>
        <p:nvSpPr>
          <p:cNvPr id="248836" name="Slide Number Placeholder 6"/>
          <p:cNvSpPr>
            <a:spLocks noGrp="1"/>
          </p:cNvSpPr>
          <p:nvPr>
            <p:ph type="sldNum" sz="quarter" idx="12"/>
          </p:nvPr>
        </p:nvSpPr>
        <p:spPr>
          <a:noFill/>
        </p:spPr>
        <p:txBody>
          <a:bodyPr/>
          <a:lstStyle/>
          <a:p>
            <a:fld id="{20861427-C170-4F4F-8E24-0280285DE4B5}" type="slidenum">
              <a:rPr lang="en-US" smtClean="0"/>
              <a:pPr/>
              <a:t>224</a:t>
            </a:fld>
            <a:endParaRPr lang="en-US" smtClean="0"/>
          </a:p>
        </p:txBody>
      </p:sp>
      <p:sp>
        <p:nvSpPr>
          <p:cNvPr id="248837" name="Rectangle 2"/>
          <p:cNvSpPr>
            <a:spLocks noGrp="1" noChangeArrowheads="1"/>
          </p:cNvSpPr>
          <p:nvPr>
            <p:ph type="title"/>
          </p:nvPr>
        </p:nvSpPr>
        <p:spPr>
          <a:xfrm>
            <a:off x="609600" y="609600"/>
            <a:ext cx="7924800" cy="609600"/>
          </a:xfrm>
          <a:ln>
            <a:solidFill>
              <a:schemeClr val="accent2"/>
            </a:solidFill>
          </a:ln>
        </p:spPr>
        <p:txBody>
          <a:bodyPr/>
          <a:lstStyle/>
          <a:p>
            <a:pPr eaLnBrk="1" hangingPunct="1"/>
            <a:r>
              <a:rPr lang="en-US" sz="3200" smtClean="0">
                <a:solidFill>
                  <a:schemeClr val="tx1"/>
                </a:solidFill>
              </a:rPr>
              <a:t>Cronbach Alpha:  Illustration</a:t>
            </a:r>
          </a:p>
        </p:txBody>
      </p:sp>
      <p:sp>
        <p:nvSpPr>
          <p:cNvPr id="248838" name="Rectangle 3"/>
          <p:cNvSpPr>
            <a:spLocks noGrp="1" noChangeArrowheads="1"/>
          </p:cNvSpPr>
          <p:nvPr>
            <p:ph type="body" sz="half" idx="1"/>
          </p:nvPr>
        </p:nvSpPr>
        <p:spPr>
          <a:xfrm>
            <a:off x="228600" y="1371600"/>
            <a:ext cx="6019800" cy="4572000"/>
          </a:xfrm>
          <a:ln>
            <a:solidFill>
              <a:schemeClr val="accent2"/>
            </a:solidFill>
          </a:ln>
        </p:spPr>
        <p:txBody>
          <a:bodyPr/>
          <a:lstStyle/>
          <a:p>
            <a:pPr eaLnBrk="1" hangingPunct="1">
              <a:lnSpc>
                <a:spcPct val="80000"/>
              </a:lnSpc>
              <a:buFontTx/>
              <a:buNone/>
              <a:tabLst>
                <a:tab pos="3251200" algn="l"/>
              </a:tabLst>
            </a:pPr>
            <a:r>
              <a:rPr lang="en-US" sz="800" smtClean="0">
                <a:latin typeface="Courier New" pitchFamily="49" charset="0"/>
              </a:rPr>
              <a:t> </a:t>
            </a:r>
            <a:r>
              <a:rPr lang="en-US" sz="1000" smtClean="0">
                <a:latin typeface="Courier New" pitchFamily="49" charset="0"/>
              </a:rPr>
              <a:t>R </a:t>
            </a:r>
            <a:r>
              <a:rPr lang="en-US" sz="1400" smtClean="0">
                <a:latin typeface="System" charset="0"/>
              </a:rPr>
              <a:t>E L I A B I L I T Y   A N A L Y S I S   -   S C A L E   (A L P H A)</a:t>
            </a:r>
          </a:p>
          <a:p>
            <a:pPr eaLnBrk="1" hangingPunct="1">
              <a:lnSpc>
                <a:spcPct val="80000"/>
              </a:lnSpc>
              <a:buFontTx/>
              <a:buNone/>
              <a:tabLst>
                <a:tab pos="3251200" algn="l"/>
              </a:tabLst>
            </a:pPr>
            <a:endParaRPr lang="en-US" sz="1400" smtClean="0">
              <a:latin typeface="System" charset="0"/>
            </a:endParaRPr>
          </a:p>
          <a:p>
            <a:pPr eaLnBrk="1" hangingPunct="1">
              <a:lnSpc>
                <a:spcPct val="80000"/>
              </a:lnSpc>
              <a:buFontTx/>
              <a:buNone/>
              <a:tabLst>
                <a:tab pos="3251200" algn="l"/>
              </a:tabLst>
            </a:pPr>
            <a:r>
              <a:rPr lang="en-US" sz="1400" smtClean="0">
                <a:latin typeface="System" charset="0"/>
              </a:rPr>
              <a:t>        N of Cases =        30.0</a:t>
            </a:r>
          </a:p>
          <a:p>
            <a:pPr eaLnBrk="1" hangingPunct="1">
              <a:lnSpc>
                <a:spcPct val="80000"/>
              </a:lnSpc>
              <a:buFontTx/>
              <a:buNone/>
              <a:tabLst>
                <a:tab pos="3251200" algn="l"/>
              </a:tabLst>
            </a:pPr>
            <a:endParaRPr lang="en-US" sz="1400" smtClean="0">
              <a:latin typeface="System" charset="0"/>
            </a:endParaRPr>
          </a:p>
          <a:p>
            <a:pPr eaLnBrk="1" hangingPunct="1">
              <a:lnSpc>
                <a:spcPct val="80000"/>
              </a:lnSpc>
              <a:buFontTx/>
              <a:buNone/>
              <a:tabLst>
                <a:tab pos="3251200" algn="l"/>
              </a:tabLst>
            </a:pPr>
            <a:r>
              <a:rPr lang="en-US" sz="1400" smtClean="0">
                <a:latin typeface="System" charset="0"/>
              </a:rPr>
              <a:t>Item-total Statistics</a:t>
            </a:r>
          </a:p>
          <a:p>
            <a:pPr eaLnBrk="1" hangingPunct="1">
              <a:lnSpc>
                <a:spcPct val="80000"/>
              </a:lnSpc>
              <a:buFontTx/>
              <a:buNone/>
              <a:tabLst>
                <a:tab pos="3251200" algn="l"/>
              </a:tabLst>
            </a:pPr>
            <a:endParaRPr lang="en-US" sz="1400" smtClean="0">
              <a:latin typeface="System" charset="0"/>
            </a:endParaRPr>
          </a:p>
          <a:p>
            <a:pPr eaLnBrk="1" hangingPunct="1">
              <a:lnSpc>
                <a:spcPct val="80000"/>
              </a:lnSpc>
              <a:buFontTx/>
              <a:buNone/>
              <a:tabLst>
                <a:tab pos="3251200" algn="l"/>
              </a:tabLst>
            </a:pPr>
            <a:r>
              <a:rPr lang="en-US" sz="1400" smtClean="0">
                <a:latin typeface="System" charset="0"/>
              </a:rPr>
              <a:t>                  Scale          Scale      Corrected</a:t>
            </a:r>
          </a:p>
          <a:p>
            <a:pPr eaLnBrk="1" hangingPunct="1">
              <a:lnSpc>
                <a:spcPct val="80000"/>
              </a:lnSpc>
              <a:buFontTx/>
              <a:buNone/>
              <a:tabLst>
                <a:tab pos="3251200" algn="l"/>
              </a:tabLst>
            </a:pPr>
            <a:r>
              <a:rPr lang="en-US" sz="1400" smtClean="0">
                <a:latin typeface="System" charset="0"/>
              </a:rPr>
              <a:t>               Mean         Variance       Item-         Squared          Alpha</a:t>
            </a:r>
          </a:p>
          <a:p>
            <a:pPr eaLnBrk="1" hangingPunct="1">
              <a:lnSpc>
                <a:spcPct val="80000"/>
              </a:lnSpc>
              <a:buFontTx/>
              <a:buNone/>
              <a:tabLst>
                <a:tab pos="3251200" algn="l"/>
              </a:tabLst>
            </a:pPr>
            <a:r>
              <a:rPr lang="en-US" sz="1400" smtClean="0">
                <a:latin typeface="System" charset="0"/>
              </a:rPr>
              <a:t>              if Item        if Item       Total            Multiple           if Item</a:t>
            </a:r>
          </a:p>
          <a:p>
            <a:pPr eaLnBrk="1" hangingPunct="1">
              <a:lnSpc>
                <a:spcPct val="80000"/>
              </a:lnSpc>
              <a:buFontTx/>
              <a:buNone/>
              <a:tabLst>
                <a:tab pos="3251200" algn="l"/>
              </a:tabLst>
            </a:pPr>
            <a:r>
              <a:rPr lang="en-US" sz="1400" smtClean="0">
                <a:latin typeface="System" charset="0"/>
              </a:rPr>
              <a:t>              Deleted       Deleted    Correlation    Correlation       Deleted</a:t>
            </a:r>
          </a:p>
          <a:p>
            <a:pPr eaLnBrk="1" hangingPunct="1">
              <a:lnSpc>
                <a:spcPct val="80000"/>
              </a:lnSpc>
              <a:buFontTx/>
              <a:buNone/>
              <a:tabLst>
                <a:tab pos="3251200" algn="l"/>
              </a:tabLst>
            </a:pPr>
            <a:endParaRPr lang="en-US" sz="1400" smtClean="0">
              <a:latin typeface="System" charset="0"/>
            </a:endParaRPr>
          </a:p>
          <a:p>
            <a:pPr eaLnBrk="1" hangingPunct="1">
              <a:lnSpc>
                <a:spcPct val="80000"/>
              </a:lnSpc>
              <a:buFontTx/>
              <a:buNone/>
              <a:tabLst>
                <a:tab pos="3251200" algn="l"/>
              </a:tabLst>
            </a:pPr>
            <a:r>
              <a:rPr lang="en-US" sz="1400" smtClean="0">
                <a:latin typeface="System" charset="0"/>
              </a:rPr>
              <a:t>Q1            22.7000        37.3897       -.0820         .5497           .5874</a:t>
            </a:r>
          </a:p>
          <a:p>
            <a:pPr eaLnBrk="1" hangingPunct="1">
              <a:lnSpc>
                <a:spcPct val="80000"/>
              </a:lnSpc>
              <a:buFontTx/>
              <a:buNone/>
              <a:tabLst>
                <a:tab pos="3251200" algn="l"/>
              </a:tabLst>
            </a:pPr>
            <a:r>
              <a:rPr lang="en-US" sz="1400" smtClean="0">
                <a:latin typeface="System" charset="0"/>
              </a:rPr>
              <a:t>Q2            22.8333        29.5920        .1838         .6011           .3985</a:t>
            </a:r>
          </a:p>
          <a:p>
            <a:pPr eaLnBrk="1" hangingPunct="1">
              <a:lnSpc>
                <a:spcPct val="80000"/>
              </a:lnSpc>
              <a:buFontTx/>
              <a:buNone/>
              <a:tabLst>
                <a:tab pos="3251200" algn="l"/>
              </a:tabLst>
            </a:pPr>
            <a:r>
              <a:rPr lang="en-US" sz="1400" smtClean="0">
                <a:latin typeface="System" charset="0"/>
              </a:rPr>
              <a:t>Q3            21.3333        30.7816        .4330         .5516           .2666</a:t>
            </a:r>
          </a:p>
          <a:p>
            <a:pPr eaLnBrk="1" hangingPunct="1">
              <a:lnSpc>
                <a:spcPct val="80000"/>
              </a:lnSpc>
              <a:buFontTx/>
              <a:buNone/>
              <a:tabLst>
                <a:tab pos="3251200" algn="l"/>
              </a:tabLst>
            </a:pPr>
            <a:r>
              <a:rPr lang="en-US" sz="1400" smtClean="0">
                <a:latin typeface="System" charset="0"/>
              </a:rPr>
              <a:t>Q4            21.8667        29.7057        .2705         .6446           .3317</a:t>
            </a:r>
          </a:p>
          <a:p>
            <a:pPr eaLnBrk="1" hangingPunct="1">
              <a:lnSpc>
                <a:spcPct val="80000"/>
              </a:lnSpc>
              <a:buFontTx/>
              <a:buNone/>
              <a:tabLst>
                <a:tab pos="3251200" algn="l"/>
              </a:tabLst>
            </a:pPr>
            <a:r>
              <a:rPr lang="en-US" sz="1400" smtClean="0">
                <a:latin typeface="System" charset="0"/>
              </a:rPr>
              <a:t>Q5            21.8000        23.4069        .4335         .7794           .1698</a:t>
            </a:r>
          </a:p>
          <a:p>
            <a:pPr eaLnBrk="1" hangingPunct="1">
              <a:lnSpc>
                <a:spcPct val="80000"/>
              </a:lnSpc>
              <a:buFontTx/>
              <a:buNone/>
              <a:tabLst>
                <a:tab pos="3251200" algn="l"/>
              </a:tabLst>
            </a:pPr>
            <a:endParaRPr lang="en-US" sz="1400" smtClean="0">
              <a:latin typeface="System" charset="0"/>
            </a:endParaRPr>
          </a:p>
          <a:p>
            <a:pPr eaLnBrk="1" hangingPunct="1">
              <a:lnSpc>
                <a:spcPct val="80000"/>
              </a:lnSpc>
              <a:buFontTx/>
              <a:buNone/>
              <a:tabLst>
                <a:tab pos="3251200" algn="l"/>
              </a:tabLst>
            </a:pPr>
            <a:r>
              <a:rPr lang="en-US" sz="1400" smtClean="0">
                <a:latin typeface="System" charset="0"/>
              </a:rPr>
              <a:t>Reliability Coefficients     5 items</a:t>
            </a:r>
          </a:p>
          <a:p>
            <a:pPr eaLnBrk="1" hangingPunct="1">
              <a:lnSpc>
                <a:spcPct val="80000"/>
              </a:lnSpc>
              <a:buFontTx/>
              <a:buNone/>
              <a:tabLst>
                <a:tab pos="3251200" algn="l"/>
              </a:tabLst>
            </a:pPr>
            <a:endParaRPr lang="en-US" sz="1400" smtClean="0">
              <a:latin typeface="System" charset="0"/>
            </a:endParaRPr>
          </a:p>
          <a:p>
            <a:pPr eaLnBrk="1" hangingPunct="1">
              <a:lnSpc>
                <a:spcPct val="80000"/>
              </a:lnSpc>
              <a:buFontTx/>
              <a:buNone/>
              <a:tabLst>
                <a:tab pos="3251200" algn="l"/>
              </a:tabLst>
            </a:pPr>
            <a:r>
              <a:rPr lang="en-US" sz="1400" smtClean="0">
                <a:latin typeface="System" charset="0"/>
              </a:rPr>
              <a:t>Alpha =   .4231        </a:t>
            </a:r>
          </a:p>
          <a:p>
            <a:pPr eaLnBrk="1" hangingPunct="1">
              <a:lnSpc>
                <a:spcPct val="80000"/>
              </a:lnSpc>
              <a:tabLst>
                <a:tab pos="3251200" algn="l"/>
              </a:tabLst>
            </a:pPr>
            <a:endParaRPr lang="en-US" sz="1400" smtClean="0">
              <a:latin typeface="System" charset="0"/>
            </a:endParaRPr>
          </a:p>
          <a:p>
            <a:pPr eaLnBrk="1" hangingPunct="1">
              <a:lnSpc>
                <a:spcPct val="80000"/>
              </a:lnSpc>
              <a:tabLst>
                <a:tab pos="3251200" algn="l"/>
              </a:tabLst>
            </a:pPr>
            <a:endParaRPr lang="en-US" sz="1400" smtClean="0">
              <a:latin typeface="System" charset="0"/>
            </a:endParaRPr>
          </a:p>
        </p:txBody>
      </p:sp>
      <p:sp>
        <p:nvSpPr>
          <p:cNvPr id="248839" name="Text Box 4"/>
          <p:cNvSpPr txBox="1">
            <a:spLocks noChangeArrowheads="1"/>
          </p:cNvSpPr>
          <p:nvPr/>
        </p:nvSpPr>
        <p:spPr bwMode="auto">
          <a:xfrm>
            <a:off x="6400800" y="1371600"/>
            <a:ext cx="2514600" cy="3752850"/>
          </a:xfrm>
          <a:prstGeom prst="rect">
            <a:avLst/>
          </a:prstGeom>
          <a:noFill/>
          <a:ln w="9525">
            <a:solidFill>
              <a:schemeClr val="tx1"/>
            </a:solidFill>
            <a:miter lim="800000"/>
            <a:headEnd/>
            <a:tailEnd/>
          </a:ln>
        </p:spPr>
        <p:txBody>
          <a:bodyPr>
            <a:spAutoFit/>
          </a:bodyPr>
          <a:lstStyle/>
          <a:p>
            <a:pPr algn="ctr"/>
            <a:r>
              <a:rPr lang="en-US" b="0" i="0"/>
              <a:t>Note:</a:t>
            </a:r>
          </a:p>
          <a:p>
            <a:r>
              <a:rPr lang="en-US" b="0" i="0"/>
              <a:t>Since the alpha value is small (&lt;0.6), factor analysis should be conducted to identify the underlying distinct  components/ constructs</a:t>
            </a:r>
          </a:p>
        </p:txBody>
      </p:sp>
      <p:sp>
        <p:nvSpPr>
          <p:cNvPr id="248840"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spTree>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Date Placeholder 3"/>
          <p:cNvSpPr>
            <a:spLocks noGrp="1"/>
          </p:cNvSpPr>
          <p:nvPr>
            <p:ph type="dt" sz="quarter" idx="10"/>
          </p:nvPr>
        </p:nvSpPr>
        <p:spPr>
          <a:noFill/>
        </p:spPr>
        <p:txBody>
          <a:bodyPr/>
          <a:lstStyle/>
          <a:p>
            <a:r>
              <a:rPr lang="en-US"/>
              <a:t>2011</a:t>
            </a:r>
          </a:p>
        </p:txBody>
      </p:sp>
      <p:sp>
        <p:nvSpPr>
          <p:cNvPr id="249859" name="Footer Placeholder 4"/>
          <p:cNvSpPr>
            <a:spLocks noGrp="1"/>
          </p:cNvSpPr>
          <p:nvPr>
            <p:ph type="ftr" sz="quarter" idx="11"/>
          </p:nvPr>
        </p:nvSpPr>
        <p:spPr>
          <a:noFill/>
        </p:spPr>
        <p:txBody>
          <a:bodyPr/>
          <a:lstStyle/>
          <a:p>
            <a:r>
              <a:rPr lang="en-US" smtClean="0"/>
              <a:t>Rasimah Aripin</a:t>
            </a:r>
          </a:p>
        </p:txBody>
      </p:sp>
      <p:sp>
        <p:nvSpPr>
          <p:cNvPr id="249860" name="Slide Number Placeholder 5"/>
          <p:cNvSpPr>
            <a:spLocks noGrp="1"/>
          </p:cNvSpPr>
          <p:nvPr>
            <p:ph type="sldNum" sz="quarter" idx="12"/>
          </p:nvPr>
        </p:nvSpPr>
        <p:spPr>
          <a:noFill/>
        </p:spPr>
        <p:txBody>
          <a:bodyPr/>
          <a:lstStyle/>
          <a:p>
            <a:fld id="{A5701095-6AE2-4E2C-A848-F536C82BBB79}" type="slidenum">
              <a:rPr lang="en-US" smtClean="0"/>
              <a:pPr/>
              <a:t>225</a:t>
            </a:fld>
            <a:endParaRPr lang="en-US" smtClean="0"/>
          </a:p>
        </p:txBody>
      </p:sp>
      <p:sp>
        <p:nvSpPr>
          <p:cNvPr id="249861" name="Rectangle 2"/>
          <p:cNvSpPr>
            <a:spLocks noGrp="1" noChangeArrowheads="1"/>
          </p:cNvSpPr>
          <p:nvPr>
            <p:ph type="title"/>
          </p:nvPr>
        </p:nvSpPr>
        <p:spPr>
          <a:xfrm>
            <a:off x="838200" y="609600"/>
            <a:ext cx="7793038" cy="762000"/>
          </a:xfrm>
          <a:ln>
            <a:solidFill>
              <a:schemeClr val="accent2"/>
            </a:solidFill>
          </a:ln>
        </p:spPr>
        <p:txBody>
          <a:bodyPr/>
          <a:lstStyle/>
          <a:p>
            <a:pPr eaLnBrk="1" hangingPunct="1"/>
            <a:r>
              <a:rPr lang="en-US" sz="3600" smtClean="0"/>
              <a:t>4.6:  FACTOR ANALYSIS </a:t>
            </a:r>
          </a:p>
        </p:txBody>
      </p:sp>
      <p:sp>
        <p:nvSpPr>
          <p:cNvPr id="249862" name="Rectangle 3"/>
          <p:cNvSpPr>
            <a:spLocks noGrp="1" noChangeArrowheads="1"/>
          </p:cNvSpPr>
          <p:nvPr>
            <p:ph type="body" idx="1"/>
          </p:nvPr>
        </p:nvSpPr>
        <p:spPr>
          <a:xfrm>
            <a:off x="457200" y="1447800"/>
            <a:ext cx="8305800" cy="4419600"/>
          </a:xfrm>
        </p:spPr>
        <p:txBody>
          <a:bodyPr/>
          <a:lstStyle/>
          <a:p>
            <a:pPr eaLnBrk="1" hangingPunct="1">
              <a:lnSpc>
                <a:spcPct val="80000"/>
              </a:lnSpc>
            </a:pPr>
            <a:r>
              <a:rPr lang="en-US" sz="2800" smtClean="0"/>
              <a:t>The objective is to identify underlying components based on a group of items in a scale; hence reducing the number of variables;</a:t>
            </a:r>
          </a:p>
          <a:p>
            <a:pPr eaLnBrk="1" hangingPunct="1">
              <a:lnSpc>
                <a:spcPct val="80000"/>
              </a:lnSpc>
            </a:pPr>
            <a:r>
              <a:rPr lang="en-US" sz="2800" smtClean="0"/>
              <a:t>The scales must be at least 7 but in social science research Likert scale (1 to 5) are often used</a:t>
            </a:r>
          </a:p>
          <a:p>
            <a:pPr eaLnBrk="1" hangingPunct="1">
              <a:lnSpc>
                <a:spcPct val="80000"/>
              </a:lnSpc>
            </a:pPr>
            <a:r>
              <a:rPr lang="en-US" sz="2800" smtClean="0"/>
              <a:t>Example: Refer to the data set obtained from a survey of customers on their attitudes toward banking (</a:t>
            </a:r>
            <a:r>
              <a:rPr lang="en-US" sz="2800" b="1" i="1" smtClean="0"/>
              <a:t>bank_survey.sav</a:t>
            </a:r>
            <a:r>
              <a:rPr lang="en-US" sz="2800" smtClean="0"/>
              <a:t>).</a:t>
            </a:r>
          </a:p>
          <a:p>
            <a:pPr eaLnBrk="1" hangingPunct="1">
              <a:lnSpc>
                <a:spcPct val="80000"/>
              </a:lnSpc>
            </a:pPr>
            <a:r>
              <a:rPr lang="en-US" sz="2800" smtClean="0"/>
              <a:t>Scales used:   </a:t>
            </a:r>
          </a:p>
          <a:p>
            <a:pPr eaLnBrk="1" hangingPunct="1">
              <a:lnSpc>
                <a:spcPct val="80000"/>
              </a:lnSpc>
              <a:buFontTx/>
              <a:buNone/>
            </a:pPr>
            <a:r>
              <a:rPr lang="en-US" sz="2800" smtClean="0"/>
              <a:t>        1 (</a:t>
            </a:r>
            <a:r>
              <a:rPr lang="en-US" sz="2800" i="1" smtClean="0"/>
              <a:t>Completely disagree</a:t>
            </a:r>
            <a:r>
              <a:rPr lang="en-US" sz="2800" smtClean="0"/>
              <a:t>) ….........5 (</a:t>
            </a:r>
            <a:r>
              <a:rPr lang="en-US" sz="2800" i="1" smtClean="0"/>
              <a:t>Neither</a:t>
            </a:r>
            <a:r>
              <a:rPr lang="en-US" sz="2800" smtClean="0"/>
              <a:t>) ………     …9 (</a:t>
            </a:r>
            <a:r>
              <a:rPr lang="en-US" sz="2800" i="1" smtClean="0"/>
              <a:t>Completely agree</a:t>
            </a:r>
            <a:r>
              <a:rPr lang="en-US" sz="2800" smtClean="0"/>
              <a:t>)</a:t>
            </a:r>
          </a:p>
        </p:txBody>
      </p:sp>
      <p:sp>
        <p:nvSpPr>
          <p:cNvPr id="249863" name="Text Box 6"/>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4:  Exploratory Data Analysis</a:t>
            </a:r>
          </a:p>
        </p:txBody>
      </p:sp>
    </p:spTree>
  </p:cSld>
  <p:clrMapOvr>
    <a:masterClrMapping/>
  </p:clrMapOvr>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Date Placeholder 5"/>
          <p:cNvSpPr>
            <a:spLocks noGrp="1"/>
          </p:cNvSpPr>
          <p:nvPr>
            <p:ph type="dt" sz="quarter" idx="10"/>
          </p:nvPr>
        </p:nvSpPr>
        <p:spPr>
          <a:noFill/>
        </p:spPr>
        <p:txBody>
          <a:bodyPr/>
          <a:lstStyle/>
          <a:p>
            <a:r>
              <a:rPr lang="en-US"/>
              <a:t>2011</a:t>
            </a:r>
          </a:p>
        </p:txBody>
      </p:sp>
      <p:sp>
        <p:nvSpPr>
          <p:cNvPr id="250883" name="Footer Placeholder 6"/>
          <p:cNvSpPr>
            <a:spLocks noGrp="1"/>
          </p:cNvSpPr>
          <p:nvPr>
            <p:ph type="ftr" sz="quarter" idx="11"/>
          </p:nvPr>
        </p:nvSpPr>
        <p:spPr>
          <a:noFill/>
        </p:spPr>
        <p:txBody>
          <a:bodyPr/>
          <a:lstStyle/>
          <a:p>
            <a:r>
              <a:rPr lang="en-US" smtClean="0"/>
              <a:t>Rasimah Aripin</a:t>
            </a:r>
          </a:p>
        </p:txBody>
      </p:sp>
      <p:sp>
        <p:nvSpPr>
          <p:cNvPr id="250884" name="Slide Number Placeholder 7"/>
          <p:cNvSpPr>
            <a:spLocks noGrp="1"/>
          </p:cNvSpPr>
          <p:nvPr>
            <p:ph type="sldNum" sz="quarter" idx="12"/>
          </p:nvPr>
        </p:nvSpPr>
        <p:spPr>
          <a:noFill/>
        </p:spPr>
        <p:txBody>
          <a:bodyPr/>
          <a:lstStyle/>
          <a:p>
            <a:fld id="{F4DD6F7D-5C35-4D97-80D1-BBC5ACFD8ED7}" type="slidenum">
              <a:rPr lang="en-US" smtClean="0"/>
              <a:pPr/>
              <a:t>226</a:t>
            </a:fld>
            <a:endParaRPr lang="en-US" smtClean="0"/>
          </a:p>
        </p:txBody>
      </p:sp>
      <p:sp>
        <p:nvSpPr>
          <p:cNvPr id="250885" name="Rectangle 2"/>
          <p:cNvSpPr>
            <a:spLocks noGrp="1" noChangeArrowheads="1"/>
          </p:cNvSpPr>
          <p:nvPr>
            <p:ph type="title"/>
          </p:nvPr>
        </p:nvSpPr>
        <p:spPr>
          <a:xfrm>
            <a:off x="685800" y="685800"/>
            <a:ext cx="7772400" cy="762000"/>
          </a:xfrm>
          <a:ln>
            <a:solidFill>
              <a:schemeClr val="tx1"/>
            </a:solidFill>
          </a:ln>
        </p:spPr>
        <p:txBody>
          <a:bodyPr/>
          <a:lstStyle/>
          <a:p>
            <a:pPr eaLnBrk="1" hangingPunct="1"/>
            <a:r>
              <a:rPr lang="en-US" sz="3200" smtClean="0"/>
              <a:t>Factor Analysis: Illustration</a:t>
            </a:r>
          </a:p>
        </p:txBody>
      </p:sp>
      <p:sp>
        <p:nvSpPr>
          <p:cNvPr id="250886" name="Rectangle 3"/>
          <p:cNvSpPr>
            <a:spLocks noGrp="1" noChangeArrowheads="1"/>
          </p:cNvSpPr>
          <p:nvPr>
            <p:ph type="body" sz="half" idx="1"/>
          </p:nvPr>
        </p:nvSpPr>
        <p:spPr>
          <a:xfrm>
            <a:off x="457200" y="1447800"/>
            <a:ext cx="7696200" cy="533400"/>
          </a:xfrm>
        </p:spPr>
        <p:txBody>
          <a:bodyPr/>
          <a:lstStyle/>
          <a:p>
            <a:pPr algn="ctr" eaLnBrk="1" hangingPunct="1">
              <a:buFontTx/>
              <a:buNone/>
            </a:pPr>
            <a:r>
              <a:rPr lang="en-US" sz="2400" b="1" i="1" smtClean="0">
                <a:solidFill>
                  <a:srgbClr val="990099"/>
                </a:solidFill>
              </a:rPr>
              <a:t>Analyze &gt;&gt;&gt; Scale Reduction &gt;&gt;&gt; Factor…</a:t>
            </a:r>
          </a:p>
        </p:txBody>
      </p:sp>
      <p:grpSp>
        <p:nvGrpSpPr>
          <p:cNvPr id="250887" name="Group 12"/>
          <p:cNvGrpSpPr>
            <a:grpSpLocks/>
          </p:cNvGrpSpPr>
          <p:nvPr/>
        </p:nvGrpSpPr>
        <p:grpSpPr bwMode="auto">
          <a:xfrm>
            <a:off x="457200" y="1905000"/>
            <a:ext cx="8229600" cy="4297363"/>
            <a:chOff x="288" y="1200"/>
            <a:chExt cx="5184" cy="2707"/>
          </a:xfrm>
        </p:grpSpPr>
        <p:pic>
          <p:nvPicPr>
            <p:cNvPr id="250889" name="Picture 5"/>
            <p:cNvPicPr>
              <a:picLocks noChangeAspect="1" noChangeArrowheads="1"/>
            </p:cNvPicPr>
            <p:nvPr/>
          </p:nvPicPr>
          <p:blipFill>
            <a:blip r:embed="rId3"/>
            <a:srcRect/>
            <a:stretch>
              <a:fillRect/>
            </a:stretch>
          </p:blipFill>
          <p:spPr bwMode="auto">
            <a:xfrm>
              <a:off x="288" y="1200"/>
              <a:ext cx="3552" cy="1847"/>
            </a:xfrm>
            <a:prstGeom prst="rect">
              <a:avLst/>
            </a:prstGeom>
            <a:noFill/>
            <a:ln w="9525">
              <a:noFill/>
              <a:miter lim="800000"/>
              <a:headEnd/>
              <a:tailEnd/>
            </a:ln>
          </p:spPr>
        </p:pic>
        <p:pic>
          <p:nvPicPr>
            <p:cNvPr id="250890" name="Picture 6"/>
            <p:cNvPicPr>
              <a:picLocks noChangeAspect="1" noChangeArrowheads="1"/>
            </p:cNvPicPr>
            <p:nvPr/>
          </p:nvPicPr>
          <p:blipFill>
            <a:blip r:embed="rId4"/>
            <a:srcRect/>
            <a:stretch>
              <a:fillRect/>
            </a:stretch>
          </p:blipFill>
          <p:spPr bwMode="auto">
            <a:xfrm>
              <a:off x="2496" y="1968"/>
              <a:ext cx="2976" cy="1939"/>
            </a:xfrm>
            <a:prstGeom prst="rect">
              <a:avLst/>
            </a:prstGeom>
            <a:noFill/>
            <a:ln w="9525">
              <a:noFill/>
              <a:miter lim="800000"/>
              <a:headEnd/>
              <a:tailEnd/>
            </a:ln>
          </p:spPr>
        </p:pic>
        <p:sp>
          <p:nvSpPr>
            <p:cNvPr id="250891" name="Line 7"/>
            <p:cNvSpPr>
              <a:spLocks noChangeShapeType="1"/>
            </p:cNvSpPr>
            <p:nvPr/>
          </p:nvSpPr>
          <p:spPr bwMode="auto">
            <a:xfrm flipV="1">
              <a:off x="2208" y="2688"/>
              <a:ext cx="624" cy="192"/>
            </a:xfrm>
            <a:prstGeom prst="line">
              <a:avLst/>
            </a:prstGeom>
            <a:noFill/>
            <a:ln w="25400">
              <a:solidFill>
                <a:srgbClr val="008000"/>
              </a:solidFill>
              <a:round/>
              <a:headEnd/>
              <a:tailEnd type="triangle" w="med" len="med"/>
            </a:ln>
          </p:spPr>
          <p:txBody>
            <a:bodyPr wrap="none"/>
            <a:lstStyle/>
            <a:p>
              <a:endParaRPr lang="en-US"/>
            </a:p>
          </p:txBody>
        </p:sp>
        <p:sp>
          <p:nvSpPr>
            <p:cNvPr id="250892" name="Text Box 8"/>
            <p:cNvSpPr txBox="1">
              <a:spLocks noChangeArrowheads="1"/>
            </p:cNvSpPr>
            <p:nvPr/>
          </p:nvSpPr>
          <p:spPr bwMode="auto">
            <a:xfrm>
              <a:off x="432" y="3360"/>
              <a:ext cx="1824" cy="524"/>
            </a:xfrm>
            <a:prstGeom prst="rect">
              <a:avLst/>
            </a:prstGeom>
            <a:noFill/>
            <a:ln w="9525">
              <a:solidFill>
                <a:schemeClr val="tx1"/>
              </a:solidFill>
              <a:miter lim="800000"/>
              <a:headEnd/>
              <a:tailEnd/>
            </a:ln>
          </p:spPr>
          <p:txBody>
            <a:bodyPr>
              <a:spAutoFit/>
            </a:bodyPr>
            <a:lstStyle/>
            <a:p>
              <a:pPr>
                <a:spcBef>
                  <a:spcPct val="50000"/>
                </a:spcBef>
              </a:pPr>
              <a:r>
                <a:rPr lang="en-US"/>
                <a:t>Select Extraction and Rotation</a:t>
              </a:r>
            </a:p>
          </p:txBody>
        </p:sp>
        <p:sp>
          <p:nvSpPr>
            <p:cNvPr id="250893" name="AutoShape 9"/>
            <p:cNvSpPr>
              <a:spLocks noChangeArrowheads="1"/>
            </p:cNvSpPr>
            <p:nvPr/>
          </p:nvSpPr>
          <p:spPr bwMode="auto">
            <a:xfrm>
              <a:off x="1344" y="3072"/>
              <a:ext cx="48" cy="288"/>
            </a:xfrm>
            <a:prstGeom prst="upArrow">
              <a:avLst>
                <a:gd name="adj1" fmla="val 50000"/>
                <a:gd name="adj2" fmla="val 150000"/>
              </a:avLst>
            </a:prstGeom>
            <a:solidFill>
              <a:schemeClr val="accent1"/>
            </a:solidFill>
            <a:ln w="9525">
              <a:solidFill>
                <a:schemeClr val="tx1"/>
              </a:solidFill>
              <a:miter lim="800000"/>
              <a:headEnd/>
              <a:tailEnd/>
            </a:ln>
          </p:spPr>
          <p:txBody>
            <a:bodyPr wrap="none" anchor="ctr"/>
            <a:lstStyle/>
            <a:p>
              <a:endParaRPr lang="en-US"/>
            </a:p>
          </p:txBody>
        </p:sp>
        <p:sp>
          <p:nvSpPr>
            <p:cNvPr id="250894" name="AutoShape 10"/>
            <p:cNvSpPr>
              <a:spLocks noChangeArrowheads="1"/>
            </p:cNvSpPr>
            <p:nvPr/>
          </p:nvSpPr>
          <p:spPr bwMode="auto">
            <a:xfrm>
              <a:off x="1968" y="2976"/>
              <a:ext cx="48" cy="432"/>
            </a:xfrm>
            <a:prstGeom prst="upArrow">
              <a:avLst>
                <a:gd name="adj1" fmla="val 50000"/>
                <a:gd name="adj2" fmla="val 225000"/>
              </a:avLst>
            </a:prstGeom>
            <a:solidFill>
              <a:schemeClr val="accent1"/>
            </a:solidFill>
            <a:ln w="9525">
              <a:solidFill>
                <a:schemeClr val="tx1"/>
              </a:solidFill>
              <a:miter lim="800000"/>
              <a:headEnd/>
              <a:tailEnd/>
            </a:ln>
          </p:spPr>
          <p:txBody>
            <a:bodyPr wrap="none" anchor="ctr"/>
            <a:lstStyle/>
            <a:p>
              <a:endParaRPr lang="en-US"/>
            </a:p>
          </p:txBody>
        </p:sp>
      </p:grpSp>
      <p:sp>
        <p:nvSpPr>
          <p:cNvPr id="250888" name="Text Box 11"/>
          <p:cNvSpPr txBox="1">
            <a:spLocks noChangeArrowheads="1"/>
          </p:cNvSpPr>
          <p:nvPr/>
        </p:nvSpPr>
        <p:spPr bwMode="auto">
          <a:xfrm>
            <a:off x="6096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4.6:  Factor Analysis</a:t>
            </a:r>
          </a:p>
        </p:txBody>
      </p:sp>
    </p:spTree>
  </p:cSld>
  <p:clrMapOvr>
    <a:masterClrMapping/>
  </p:clrMapOv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Date Placeholder 5"/>
          <p:cNvSpPr>
            <a:spLocks noGrp="1"/>
          </p:cNvSpPr>
          <p:nvPr>
            <p:ph type="dt" sz="quarter" idx="10"/>
          </p:nvPr>
        </p:nvSpPr>
        <p:spPr>
          <a:noFill/>
        </p:spPr>
        <p:txBody>
          <a:bodyPr/>
          <a:lstStyle/>
          <a:p>
            <a:r>
              <a:rPr lang="en-US"/>
              <a:t>2011</a:t>
            </a:r>
          </a:p>
        </p:txBody>
      </p:sp>
      <p:sp>
        <p:nvSpPr>
          <p:cNvPr id="251907" name="Footer Placeholder 6"/>
          <p:cNvSpPr>
            <a:spLocks noGrp="1"/>
          </p:cNvSpPr>
          <p:nvPr>
            <p:ph type="ftr" sz="quarter" idx="11"/>
          </p:nvPr>
        </p:nvSpPr>
        <p:spPr>
          <a:noFill/>
        </p:spPr>
        <p:txBody>
          <a:bodyPr/>
          <a:lstStyle/>
          <a:p>
            <a:r>
              <a:rPr lang="en-US" smtClean="0"/>
              <a:t>Rasimah Aripin</a:t>
            </a:r>
          </a:p>
        </p:txBody>
      </p:sp>
      <p:sp>
        <p:nvSpPr>
          <p:cNvPr id="251908" name="Slide Number Placeholder 7"/>
          <p:cNvSpPr>
            <a:spLocks noGrp="1"/>
          </p:cNvSpPr>
          <p:nvPr>
            <p:ph type="sldNum" sz="quarter" idx="12"/>
          </p:nvPr>
        </p:nvSpPr>
        <p:spPr>
          <a:noFill/>
        </p:spPr>
        <p:txBody>
          <a:bodyPr/>
          <a:lstStyle/>
          <a:p>
            <a:fld id="{E0EF3CF5-BBD0-4269-9CB6-015FC569A4B1}" type="slidenum">
              <a:rPr lang="en-US" smtClean="0"/>
              <a:pPr/>
              <a:t>227</a:t>
            </a:fld>
            <a:endParaRPr lang="en-US" smtClean="0"/>
          </a:p>
        </p:txBody>
      </p:sp>
      <p:sp>
        <p:nvSpPr>
          <p:cNvPr id="251909" name="Rectangle 2"/>
          <p:cNvSpPr>
            <a:spLocks noGrp="1" noChangeArrowheads="1"/>
          </p:cNvSpPr>
          <p:nvPr>
            <p:ph type="title"/>
          </p:nvPr>
        </p:nvSpPr>
        <p:spPr>
          <a:xfrm>
            <a:off x="609600" y="609600"/>
            <a:ext cx="7772400" cy="762000"/>
          </a:xfrm>
          <a:ln>
            <a:solidFill>
              <a:schemeClr val="tx1"/>
            </a:solidFill>
          </a:ln>
        </p:spPr>
        <p:txBody>
          <a:bodyPr/>
          <a:lstStyle/>
          <a:p>
            <a:pPr eaLnBrk="1" hangingPunct="1"/>
            <a:r>
              <a:rPr lang="en-US" sz="2800" smtClean="0"/>
              <a:t>Factor Analysis: Illustration</a:t>
            </a:r>
          </a:p>
        </p:txBody>
      </p:sp>
      <p:sp>
        <p:nvSpPr>
          <p:cNvPr id="251910" name="Line 4"/>
          <p:cNvSpPr>
            <a:spLocks noChangeShapeType="1"/>
          </p:cNvSpPr>
          <p:nvPr/>
        </p:nvSpPr>
        <p:spPr bwMode="auto">
          <a:xfrm flipV="1">
            <a:off x="3581400" y="3505200"/>
            <a:ext cx="1905000" cy="685800"/>
          </a:xfrm>
          <a:prstGeom prst="line">
            <a:avLst/>
          </a:prstGeom>
          <a:noFill/>
          <a:ln w="25400">
            <a:solidFill>
              <a:srgbClr val="008000"/>
            </a:solidFill>
            <a:round/>
            <a:headEnd/>
            <a:tailEnd type="triangle" w="med" len="med"/>
          </a:ln>
        </p:spPr>
        <p:txBody>
          <a:bodyPr wrap="none"/>
          <a:lstStyle/>
          <a:p>
            <a:endParaRPr lang="en-US"/>
          </a:p>
        </p:txBody>
      </p:sp>
      <p:sp>
        <p:nvSpPr>
          <p:cNvPr id="251911" name="AutoShape 6"/>
          <p:cNvSpPr>
            <a:spLocks noChangeArrowheads="1"/>
          </p:cNvSpPr>
          <p:nvPr/>
        </p:nvSpPr>
        <p:spPr bwMode="auto">
          <a:xfrm rot="5591201">
            <a:off x="6275388" y="3325812"/>
            <a:ext cx="1905000" cy="130175"/>
          </a:xfrm>
          <a:prstGeom prst="leftArrow">
            <a:avLst>
              <a:gd name="adj1" fmla="val 50000"/>
              <a:gd name="adj2" fmla="val 365854"/>
            </a:avLst>
          </a:prstGeom>
          <a:solidFill>
            <a:schemeClr val="accent1"/>
          </a:solidFill>
          <a:ln w="9525">
            <a:solidFill>
              <a:schemeClr val="tx1"/>
            </a:solidFill>
            <a:miter lim="800000"/>
            <a:headEnd/>
            <a:tailEnd/>
          </a:ln>
        </p:spPr>
        <p:txBody>
          <a:bodyPr wrap="none" anchor="ctr"/>
          <a:lstStyle/>
          <a:p>
            <a:endParaRPr lang="en-US"/>
          </a:p>
        </p:txBody>
      </p:sp>
      <p:grpSp>
        <p:nvGrpSpPr>
          <p:cNvPr id="251912" name="Group 9"/>
          <p:cNvGrpSpPr>
            <a:grpSpLocks/>
          </p:cNvGrpSpPr>
          <p:nvPr/>
        </p:nvGrpSpPr>
        <p:grpSpPr bwMode="auto">
          <a:xfrm>
            <a:off x="914400" y="1524000"/>
            <a:ext cx="7602538" cy="4656138"/>
            <a:chOff x="576" y="960"/>
            <a:chExt cx="4789" cy="2933"/>
          </a:xfrm>
        </p:grpSpPr>
        <p:pic>
          <p:nvPicPr>
            <p:cNvPr id="251914" name="Picture 5"/>
            <p:cNvPicPr>
              <a:picLocks noChangeAspect="1" noChangeArrowheads="1"/>
            </p:cNvPicPr>
            <p:nvPr/>
          </p:nvPicPr>
          <p:blipFill>
            <a:blip r:embed="rId3"/>
            <a:srcRect/>
            <a:stretch>
              <a:fillRect/>
            </a:stretch>
          </p:blipFill>
          <p:spPr bwMode="auto">
            <a:xfrm>
              <a:off x="576" y="960"/>
              <a:ext cx="4656" cy="2933"/>
            </a:xfrm>
            <a:prstGeom prst="rect">
              <a:avLst/>
            </a:prstGeom>
            <a:noFill/>
            <a:ln w="9525">
              <a:noFill/>
              <a:miter lim="800000"/>
              <a:headEnd/>
              <a:tailEnd/>
            </a:ln>
          </p:spPr>
        </p:pic>
        <p:sp>
          <p:nvSpPr>
            <p:cNvPr id="251915" name="Text Box 7"/>
            <p:cNvSpPr txBox="1">
              <a:spLocks noChangeArrowheads="1"/>
            </p:cNvSpPr>
            <p:nvPr/>
          </p:nvSpPr>
          <p:spPr bwMode="auto">
            <a:xfrm>
              <a:off x="3792" y="2496"/>
              <a:ext cx="1573" cy="294"/>
            </a:xfrm>
            <a:prstGeom prst="rect">
              <a:avLst/>
            </a:prstGeom>
            <a:solidFill>
              <a:schemeClr val="bg1"/>
            </a:solidFill>
            <a:ln w="9525">
              <a:solidFill>
                <a:schemeClr val="tx1"/>
              </a:solidFill>
              <a:miter lim="800000"/>
              <a:headEnd/>
              <a:tailEnd/>
            </a:ln>
          </p:spPr>
          <p:txBody>
            <a:bodyPr wrap="none">
              <a:spAutoFit/>
            </a:bodyPr>
            <a:lstStyle/>
            <a:p>
              <a:r>
                <a:rPr lang="en-US"/>
                <a:t>Continue then OK</a:t>
              </a:r>
            </a:p>
          </p:txBody>
        </p:sp>
      </p:grpSp>
      <p:sp>
        <p:nvSpPr>
          <p:cNvPr id="251913" name="Text Box 8"/>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spTree>
  </p:cSld>
  <p:clrMapOvr>
    <a:masterClrMapping/>
  </p:clrMapOvr>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Date Placeholder 3"/>
          <p:cNvSpPr>
            <a:spLocks noGrp="1"/>
          </p:cNvSpPr>
          <p:nvPr>
            <p:ph type="dt" sz="quarter" idx="10"/>
          </p:nvPr>
        </p:nvSpPr>
        <p:spPr>
          <a:noFill/>
        </p:spPr>
        <p:txBody>
          <a:bodyPr/>
          <a:lstStyle/>
          <a:p>
            <a:r>
              <a:rPr lang="en-US"/>
              <a:t>2011</a:t>
            </a:r>
          </a:p>
        </p:txBody>
      </p:sp>
      <p:sp>
        <p:nvSpPr>
          <p:cNvPr id="252931" name="Footer Placeholder 4"/>
          <p:cNvSpPr>
            <a:spLocks noGrp="1"/>
          </p:cNvSpPr>
          <p:nvPr>
            <p:ph type="ftr" sz="quarter" idx="11"/>
          </p:nvPr>
        </p:nvSpPr>
        <p:spPr>
          <a:noFill/>
        </p:spPr>
        <p:txBody>
          <a:bodyPr/>
          <a:lstStyle/>
          <a:p>
            <a:r>
              <a:rPr lang="en-US" smtClean="0"/>
              <a:t>Rasimah Aripin</a:t>
            </a:r>
          </a:p>
        </p:txBody>
      </p:sp>
      <p:sp>
        <p:nvSpPr>
          <p:cNvPr id="252932" name="Slide Number Placeholder 5"/>
          <p:cNvSpPr>
            <a:spLocks noGrp="1"/>
          </p:cNvSpPr>
          <p:nvPr>
            <p:ph type="sldNum" sz="quarter" idx="12"/>
          </p:nvPr>
        </p:nvSpPr>
        <p:spPr>
          <a:noFill/>
        </p:spPr>
        <p:txBody>
          <a:bodyPr/>
          <a:lstStyle/>
          <a:p>
            <a:fld id="{337C7C6B-7941-4597-8A00-EE0790E6A57D}" type="slidenum">
              <a:rPr lang="en-US" smtClean="0"/>
              <a:pPr/>
              <a:t>228</a:t>
            </a:fld>
            <a:endParaRPr lang="en-US" smtClean="0"/>
          </a:p>
        </p:txBody>
      </p:sp>
      <p:sp>
        <p:nvSpPr>
          <p:cNvPr id="252933" name="Rectangle 2"/>
          <p:cNvSpPr>
            <a:spLocks noGrp="1" noChangeArrowheads="1"/>
          </p:cNvSpPr>
          <p:nvPr>
            <p:ph type="title"/>
          </p:nvPr>
        </p:nvSpPr>
        <p:spPr>
          <a:xfrm>
            <a:off x="533400" y="609600"/>
            <a:ext cx="8153400" cy="609600"/>
          </a:xfrm>
          <a:ln>
            <a:solidFill>
              <a:schemeClr val="accent2"/>
            </a:solidFill>
          </a:ln>
        </p:spPr>
        <p:txBody>
          <a:bodyPr/>
          <a:lstStyle/>
          <a:p>
            <a:pPr eaLnBrk="1" hangingPunct="1"/>
            <a:r>
              <a:rPr lang="en-US" sz="3200" smtClean="0"/>
              <a:t>Scree Plot</a:t>
            </a:r>
          </a:p>
        </p:txBody>
      </p:sp>
      <p:sp>
        <p:nvSpPr>
          <p:cNvPr id="252934" name="Text Box 5"/>
          <p:cNvSpPr txBox="1">
            <a:spLocks noChangeArrowheads="1"/>
          </p:cNvSpPr>
          <p:nvPr/>
        </p:nvSpPr>
        <p:spPr bwMode="auto">
          <a:xfrm>
            <a:off x="5867400" y="1752600"/>
            <a:ext cx="3048000" cy="3752850"/>
          </a:xfrm>
          <a:prstGeom prst="rect">
            <a:avLst/>
          </a:prstGeom>
          <a:noFill/>
          <a:ln w="9525">
            <a:solidFill>
              <a:schemeClr val="accent2"/>
            </a:solidFill>
            <a:miter lim="800000"/>
            <a:headEnd/>
            <a:tailEnd/>
          </a:ln>
        </p:spPr>
        <p:txBody>
          <a:bodyPr>
            <a:spAutoFit/>
          </a:bodyPr>
          <a:lstStyle/>
          <a:p>
            <a:pPr>
              <a:buFont typeface="Wingdings" pitchFamily="2" charset="2"/>
              <a:buChar char="ü"/>
            </a:pPr>
            <a:r>
              <a:rPr lang="en-US" b="0" i="0"/>
              <a:t>The scree plot shows that only 2 components have eigenvalues exceeding 1</a:t>
            </a:r>
          </a:p>
          <a:p>
            <a:pPr>
              <a:buFont typeface="Wingdings" pitchFamily="2" charset="2"/>
              <a:buNone/>
            </a:pPr>
            <a:endParaRPr lang="en-US" b="0" i="0"/>
          </a:p>
          <a:p>
            <a:pPr>
              <a:buFont typeface="Wingdings" pitchFamily="2" charset="2"/>
              <a:buChar char="ü"/>
            </a:pPr>
            <a:r>
              <a:rPr lang="en-US" b="0" i="0"/>
              <a:t>The two components explained 79.6% of the variance (refer to your output)</a:t>
            </a:r>
          </a:p>
          <a:p>
            <a:endParaRPr lang="en-US" b="0" i="0"/>
          </a:p>
        </p:txBody>
      </p:sp>
      <p:sp>
        <p:nvSpPr>
          <p:cNvPr id="252935" name="Text Box 6"/>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pic>
        <p:nvPicPr>
          <p:cNvPr id="252936" name="Picture 7"/>
          <p:cNvPicPr>
            <a:picLocks noChangeAspect="1" noChangeArrowheads="1"/>
          </p:cNvPicPr>
          <p:nvPr>
            <p:ph idx="1"/>
          </p:nvPr>
        </p:nvPicPr>
        <p:blipFill>
          <a:blip r:embed="rId3"/>
          <a:srcRect/>
          <a:stretch>
            <a:fillRect/>
          </a:stretch>
        </p:blipFill>
        <p:spPr>
          <a:xfrm>
            <a:off x="457200" y="1371600"/>
            <a:ext cx="5181600" cy="4648200"/>
          </a:xfrm>
          <a:ln>
            <a:solidFill>
              <a:schemeClr val="tx1"/>
            </a:solidFill>
          </a:ln>
        </p:spPr>
      </p:pic>
    </p:spTree>
  </p:cSld>
  <p:clrMapOvr>
    <a:masterClrMapping/>
  </p:clrMapOv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Date Placeholder 3"/>
          <p:cNvSpPr>
            <a:spLocks noGrp="1"/>
          </p:cNvSpPr>
          <p:nvPr>
            <p:ph type="dt" sz="quarter" idx="10"/>
          </p:nvPr>
        </p:nvSpPr>
        <p:spPr>
          <a:noFill/>
        </p:spPr>
        <p:txBody>
          <a:bodyPr/>
          <a:lstStyle/>
          <a:p>
            <a:r>
              <a:rPr lang="en-US"/>
              <a:t>2011</a:t>
            </a:r>
          </a:p>
        </p:txBody>
      </p:sp>
      <p:sp>
        <p:nvSpPr>
          <p:cNvPr id="253955" name="Footer Placeholder 4"/>
          <p:cNvSpPr>
            <a:spLocks noGrp="1"/>
          </p:cNvSpPr>
          <p:nvPr>
            <p:ph type="ftr" sz="quarter" idx="11"/>
          </p:nvPr>
        </p:nvSpPr>
        <p:spPr>
          <a:noFill/>
        </p:spPr>
        <p:txBody>
          <a:bodyPr/>
          <a:lstStyle/>
          <a:p>
            <a:r>
              <a:rPr lang="en-US" smtClean="0"/>
              <a:t>Rasimah Aripin</a:t>
            </a:r>
          </a:p>
        </p:txBody>
      </p:sp>
      <p:sp>
        <p:nvSpPr>
          <p:cNvPr id="253956" name="Slide Number Placeholder 5"/>
          <p:cNvSpPr>
            <a:spLocks noGrp="1"/>
          </p:cNvSpPr>
          <p:nvPr>
            <p:ph type="sldNum" sz="quarter" idx="12"/>
          </p:nvPr>
        </p:nvSpPr>
        <p:spPr>
          <a:noFill/>
        </p:spPr>
        <p:txBody>
          <a:bodyPr/>
          <a:lstStyle/>
          <a:p>
            <a:fld id="{A24607CA-39EC-4378-9F8E-317708EC2466}" type="slidenum">
              <a:rPr lang="en-US" smtClean="0"/>
              <a:pPr/>
              <a:t>229</a:t>
            </a:fld>
            <a:endParaRPr lang="en-US" smtClean="0"/>
          </a:p>
        </p:txBody>
      </p:sp>
      <p:sp>
        <p:nvSpPr>
          <p:cNvPr id="253957" name="Rectangle 2"/>
          <p:cNvSpPr>
            <a:spLocks noGrp="1" noChangeArrowheads="1"/>
          </p:cNvSpPr>
          <p:nvPr>
            <p:ph type="title"/>
          </p:nvPr>
        </p:nvSpPr>
        <p:spPr>
          <a:xfrm>
            <a:off x="609600" y="609600"/>
            <a:ext cx="7772400" cy="609600"/>
          </a:xfrm>
          <a:ln>
            <a:solidFill>
              <a:schemeClr val="accent2"/>
            </a:solidFill>
          </a:ln>
        </p:spPr>
        <p:txBody>
          <a:bodyPr/>
          <a:lstStyle/>
          <a:p>
            <a:pPr eaLnBrk="1" hangingPunct="1"/>
            <a:r>
              <a:rPr lang="en-US" sz="3200" smtClean="0"/>
              <a:t>Identification of Components</a:t>
            </a:r>
          </a:p>
        </p:txBody>
      </p:sp>
      <p:sp>
        <p:nvSpPr>
          <p:cNvPr id="253958" name="Text Box 4"/>
          <p:cNvSpPr txBox="1">
            <a:spLocks noChangeArrowheads="1"/>
          </p:cNvSpPr>
          <p:nvPr/>
        </p:nvSpPr>
        <p:spPr bwMode="auto">
          <a:xfrm>
            <a:off x="5867400" y="1524000"/>
            <a:ext cx="3048000" cy="4483100"/>
          </a:xfrm>
          <a:prstGeom prst="rect">
            <a:avLst/>
          </a:prstGeom>
          <a:noFill/>
          <a:ln w="9525">
            <a:solidFill>
              <a:schemeClr val="tx1"/>
            </a:solidFill>
            <a:miter lim="800000"/>
            <a:headEnd/>
            <a:tailEnd/>
          </a:ln>
        </p:spPr>
        <p:txBody>
          <a:bodyPr>
            <a:spAutoFit/>
          </a:bodyPr>
          <a:lstStyle/>
          <a:p>
            <a:pPr>
              <a:buFont typeface="Wingdings" pitchFamily="2" charset="2"/>
              <a:buChar char="ü"/>
            </a:pPr>
            <a:r>
              <a:rPr lang="en-US" b="0" i="0"/>
              <a:t>Combine items which have high correlations with the factor/component</a:t>
            </a:r>
          </a:p>
          <a:p>
            <a:pPr>
              <a:buFont typeface="Wingdings" pitchFamily="2" charset="2"/>
              <a:buChar char="ü"/>
            </a:pPr>
            <a:endParaRPr lang="en-US" b="0" i="0"/>
          </a:p>
          <a:p>
            <a:pPr>
              <a:buFont typeface="Wingdings" pitchFamily="2" charset="2"/>
              <a:buChar char="ü"/>
            </a:pPr>
            <a:r>
              <a:rPr lang="en-US" b="0" i="0"/>
              <a:t>Q1 and Q2 should be combined as one factor (small bank factor); Q3, Q4 and Q5 should be combined as another factor (personal factor) </a:t>
            </a:r>
          </a:p>
        </p:txBody>
      </p:sp>
      <p:pic>
        <p:nvPicPr>
          <p:cNvPr id="253959" name="Picture 5"/>
          <p:cNvPicPr>
            <a:picLocks noChangeAspect="1" noChangeArrowheads="1"/>
          </p:cNvPicPr>
          <p:nvPr>
            <p:ph idx="1"/>
          </p:nvPr>
        </p:nvPicPr>
        <p:blipFill>
          <a:blip r:embed="rId3"/>
          <a:srcRect r="8955"/>
          <a:stretch>
            <a:fillRect/>
          </a:stretch>
        </p:blipFill>
        <p:spPr>
          <a:xfrm>
            <a:off x="381000" y="1447800"/>
            <a:ext cx="5334000" cy="4076700"/>
          </a:xfrm>
          <a:noFill/>
          <a:ln w="12700" cap="flat">
            <a:solidFill>
              <a:schemeClr val="tx1"/>
            </a:solidFill>
            <a:headEnd type="none" w="med" len="med"/>
            <a:tailEnd type="none" w="med" len="med"/>
          </a:ln>
        </p:spPr>
      </p:pic>
      <p:sp>
        <p:nvSpPr>
          <p:cNvPr id="253960" name="Text Box 1029"/>
          <p:cNvSpPr txBox="1">
            <a:spLocks noChangeArrowheads="1"/>
          </p:cNvSpPr>
          <p:nvPr/>
        </p:nvSpPr>
        <p:spPr bwMode="auto">
          <a:xfrm>
            <a:off x="5334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4"/>
          <p:cNvSpPr>
            <a:spLocks noGrp="1"/>
          </p:cNvSpPr>
          <p:nvPr>
            <p:ph type="dt" sz="quarter" idx="10"/>
          </p:nvPr>
        </p:nvSpPr>
        <p:spPr>
          <a:noFill/>
        </p:spPr>
        <p:txBody>
          <a:bodyPr/>
          <a:lstStyle/>
          <a:p>
            <a:r>
              <a:rPr lang="en-US"/>
              <a:t>2011</a:t>
            </a:r>
          </a:p>
        </p:txBody>
      </p:sp>
      <p:sp>
        <p:nvSpPr>
          <p:cNvPr id="53251" name="Footer Placeholder 5"/>
          <p:cNvSpPr>
            <a:spLocks noGrp="1"/>
          </p:cNvSpPr>
          <p:nvPr>
            <p:ph type="ftr" sz="quarter" idx="11"/>
          </p:nvPr>
        </p:nvSpPr>
        <p:spPr>
          <a:noFill/>
        </p:spPr>
        <p:txBody>
          <a:bodyPr/>
          <a:lstStyle/>
          <a:p>
            <a:r>
              <a:rPr lang="en-US" smtClean="0"/>
              <a:t>Rasimah Aripin</a:t>
            </a:r>
          </a:p>
        </p:txBody>
      </p:sp>
      <p:sp>
        <p:nvSpPr>
          <p:cNvPr id="53252" name="Slide Number Placeholder 6"/>
          <p:cNvSpPr>
            <a:spLocks noGrp="1"/>
          </p:cNvSpPr>
          <p:nvPr>
            <p:ph type="sldNum" sz="quarter" idx="12"/>
          </p:nvPr>
        </p:nvSpPr>
        <p:spPr>
          <a:noFill/>
        </p:spPr>
        <p:txBody>
          <a:bodyPr/>
          <a:lstStyle/>
          <a:p>
            <a:fld id="{07DEFECA-DB24-4D0B-A75A-02C8A6379F58}" type="slidenum">
              <a:rPr lang="en-US" smtClean="0"/>
              <a:pPr/>
              <a:t>23</a:t>
            </a:fld>
            <a:endParaRPr lang="en-US" smtClean="0"/>
          </a:p>
        </p:txBody>
      </p:sp>
      <p:sp>
        <p:nvSpPr>
          <p:cNvPr id="53253" name="Rectangle 2"/>
          <p:cNvSpPr>
            <a:spLocks noGrp="1" noChangeArrowheads="1"/>
          </p:cNvSpPr>
          <p:nvPr>
            <p:ph type="title"/>
          </p:nvPr>
        </p:nvSpPr>
        <p:spPr>
          <a:xfrm>
            <a:off x="609600" y="685800"/>
            <a:ext cx="7772400" cy="685800"/>
          </a:xfrm>
          <a:ln w="12700">
            <a:solidFill>
              <a:schemeClr val="accent2"/>
            </a:solidFill>
          </a:ln>
        </p:spPr>
        <p:txBody>
          <a:bodyPr/>
          <a:lstStyle/>
          <a:p>
            <a:pPr eaLnBrk="1" hangingPunct="1"/>
            <a:r>
              <a:rPr lang="en-US" sz="3200" smtClean="0">
                <a:latin typeface="Georgia" pitchFamily="18" charset="0"/>
              </a:rPr>
              <a:t>Variable Name: Class Exercise</a:t>
            </a:r>
          </a:p>
        </p:txBody>
      </p:sp>
      <p:sp>
        <p:nvSpPr>
          <p:cNvPr id="53254" name="Rectangle 3"/>
          <p:cNvSpPr>
            <a:spLocks noGrp="1" noChangeArrowheads="1"/>
          </p:cNvSpPr>
          <p:nvPr>
            <p:ph type="body" sz="half" idx="1"/>
          </p:nvPr>
        </p:nvSpPr>
        <p:spPr>
          <a:xfrm>
            <a:off x="533400" y="2971800"/>
            <a:ext cx="4114800" cy="3124200"/>
          </a:xfrm>
        </p:spPr>
        <p:txBody>
          <a:bodyPr/>
          <a:lstStyle/>
          <a:p>
            <a:pPr marL="566738" indent="-450850" eaLnBrk="1" hangingPunct="1">
              <a:spcAft>
                <a:spcPct val="10000"/>
              </a:spcAft>
              <a:buFontTx/>
              <a:buAutoNum type="arabicPeriod"/>
            </a:pPr>
            <a:r>
              <a:rPr lang="en-US" sz="2400" smtClean="0">
                <a:latin typeface="Georgia" pitchFamily="18" charset="0"/>
              </a:rPr>
              <a:t>ProfitORLoss</a:t>
            </a:r>
          </a:p>
          <a:p>
            <a:pPr marL="566738" indent="-450850" eaLnBrk="1" hangingPunct="1">
              <a:spcAft>
                <a:spcPct val="10000"/>
              </a:spcAft>
              <a:buFontTx/>
              <a:buAutoNum type="arabicPeriod"/>
            </a:pPr>
            <a:r>
              <a:rPr lang="en-US" sz="2400" smtClean="0">
                <a:latin typeface="Georgia" pitchFamily="18" charset="0"/>
              </a:rPr>
              <a:t>Section2.a.i.</a:t>
            </a:r>
          </a:p>
          <a:p>
            <a:pPr marL="566738" indent="-450850" eaLnBrk="1" hangingPunct="1">
              <a:spcAft>
                <a:spcPct val="10000"/>
              </a:spcAft>
              <a:buFontTx/>
              <a:buAutoNum type="arabicPeriod"/>
            </a:pPr>
            <a:r>
              <a:rPr lang="en-US" sz="2400" smtClean="0">
                <a:latin typeface="Georgia" pitchFamily="18" charset="0"/>
              </a:rPr>
              <a:t>Marital  Status</a:t>
            </a:r>
          </a:p>
          <a:p>
            <a:pPr marL="566738" indent="-450850" eaLnBrk="1" hangingPunct="1">
              <a:spcAft>
                <a:spcPct val="10000"/>
              </a:spcAft>
              <a:buFontTx/>
              <a:buAutoNum type="arabicPeriod"/>
            </a:pPr>
            <a:r>
              <a:rPr lang="en-US" sz="2400" smtClean="0">
                <a:latin typeface="Georgia" pitchFamily="18" charset="0"/>
              </a:rPr>
              <a:t>LevelOfSatisfaction</a:t>
            </a:r>
          </a:p>
          <a:p>
            <a:pPr marL="566738" indent="-450850" eaLnBrk="1" hangingPunct="1">
              <a:spcAft>
                <a:spcPct val="10000"/>
              </a:spcAft>
              <a:buFontTx/>
              <a:buAutoNum type="arabicPeriod"/>
            </a:pPr>
            <a:r>
              <a:rPr lang="en-US" sz="2400" smtClean="0">
                <a:latin typeface="Georgia" pitchFamily="18" charset="0"/>
              </a:rPr>
              <a:t>NoOfSharesTraded</a:t>
            </a:r>
          </a:p>
          <a:p>
            <a:pPr marL="566738" indent="-450850" eaLnBrk="1" hangingPunct="1">
              <a:spcAft>
                <a:spcPct val="10000"/>
              </a:spcAft>
              <a:buFontTx/>
              <a:buAutoNum type="arabicPeriod"/>
            </a:pPr>
            <a:r>
              <a:rPr lang="en-US" sz="2400" smtClean="0">
                <a:latin typeface="Georgia" pitchFamily="18" charset="0"/>
              </a:rPr>
              <a:t>NAMA  PELAJAR</a:t>
            </a:r>
          </a:p>
        </p:txBody>
      </p:sp>
      <p:sp>
        <p:nvSpPr>
          <p:cNvPr id="53255" name="Rectangle 5"/>
          <p:cNvSpPr>
            <a:spLocks noGrp="1" noChangeArrowheads="1"/>
          </p:cNvSpPr>
          <p:nvPr>
            <p:ph type="body" sz="half" idx="2"/>
          </p:nvPr>
        </p:nvSpPr>
        <p:spPr>
          <a:xfrm>
            <a:off x="4800600" y="2971800"/>
            <a:ext cx="3581400" cy="3048000"/>
          </a:xfrm>
        </p:spPr>
        <p:txBody>
          <a:bodyPr/>
          <a:lstStyle/>
          <a:p>
            <a:pPr marL="533400" indent="-533400" eaLnBrk="1" hangingPunct="1">
              <a:spcAft>
                <a:spcPct val="10000"/>
              </a:spcAft>
              <a:buFontTx/>
              <a:buAutoNum type="arabicPeriod" startAt="7"/>
            </a:pPr>
            <a:r>
              <a:rPr lang="en-US" sz="2400" smtClean="0">
                <a:latin typeface="Georgia" pitchFamily="18" charset="0"/>
              </a:rPr>
              <a:t>1990INCOME</a:t>
            </a:r>
          </a:p>
          <a:p>
            <a:pPr marL="533400" indent="-533400" eaLnBrk="1" hangingPunct="1">
              <a:spcAft>
                <a:spcPct val="10000"/>
              </a:spcAft>
              <a:buFontTx/>
              <a:buAutoNum type="arabicPeriod" startAt="7"/>
            </a:pPr>
            <a:r>
              <a:rPr lang="en-US" sz="2400" smtClean="0">
                <a:latin typeface="Georgia" pitchFamily="18" charset="0"/>
              </a:rPr>
              <a:t>Expenditure(RM)</a:t>
            </a:r>
          </a:p>
          <a:p>
            <a:pPr marL="533400" indent="-533400" eaLnBrk="1" hangingPunct="1">
              <a:spcAft>
                <a:spcPct val="10000"/>
              </a:spcAft>
              <a:buFontTx/>
              <a:buAutoNum type="arabicPeriod" startAt="7"/>
            </a:pPr>
            <a:r>
              <a:rPr lang="en-US" sz="2400" smtClean="0">
                <a:latin typeface="Georgia" pitchFamily="18" charset="0"/>
              </a:rPr>
              <a:t>Test1+Test2</a:t>
            </a:r>
          </a:p>
          <a:p>
            <a:pPr marL="533400" indent="-533400" eaLnBrk="1" hangingPunct="1">
              <a:spcAft>
                <a:spcPct val="10000"/>
              </a:spcAft>
              <a:buFontTx/>
              <a:buAutoNum type="arabicPeriod" startAt="7"/>
            </a:pPr>
            <a:r>
              <a:rPr lang="en-US" sz="2400" smtClean="0">
                <a:latin typeface="Georgia" pitchFamily="18" charset="0"/>
              </a:rPr>
              <a:t>Current_Address</a:t>
            </a:r>
          </a:p>
          <a:p>
            <a:pPr marL="533400" indent="-533400" eaLnBrk="1" hangingPunct="1">
              <a:spcAft>
                <a:spcPct val="10000"/>
              </a:spcAft>
              <a:buFontTx/>
              <a:buAutoNum type="arabicPeriod" startAt="7"/>
            </a:pPr>
            <a:r>
              <a:rPr lang="en-US" sz="2400" smtClean="0">
                <a:latin typeface="Georgia" pitchFamily="18" charset="0"/>
              </a:rPr>
              <a:t>Volume/Area</a:t>
            </a:r>
          </a:p>
          <a:p>
            <a:pPr marL="533400" indent="-533400" eaLnBrk="1" hangingPunct="1">
              <a:spcAft>
                <a:spcPct val="10000"/>
              </a:spcAft>
              <a:buFontTx/>
              <a:buAutoNum type="arabicPeriod" startAt="7"/>
            </a:pPr>
            <a:r>
              <a:rPr lang="en-US" sz="2400" smtClean="0">
                <a:latin typeface="Georgia" pitchFamily="18" charset="0"/>
              </a:rPr>
              <a:t>Question4(a)</a:t>
            </a:r>
          </a:p>
          <a:p>
            <a:pPr marL="533400" indent="-533400" eaLnBrk="1" hangingPunct="1">
              <a:spcAft>
                <a:spcPct val="10000"/>
              </a:spcAft>
              <a:buFontTx/>
              <a:buAutoNum type="arabicPeriod" startAt="7"/>
            </a:pPr>
            <a:endParaRPr lang="en-US" sz="2400" smtClean="0">
              <a:latin typeface="Georgia" pitchFamily="18" charset="0"/>
            </a:endParaRPr>
          </a:p>
          <a:p>
            <a:pPr marL="533400" indent="-533400" eaLnBrk="1" hangingPunct="1"/>
            <a:endParaRPr lang="en-US" sz="2400" smtClean="0"/>
          </a:p>
        </p:txBody>
      </p:sp>
      <p:sp>
        <p:nvSpPr>
          <p:cNvPr id="53256" name="Text Box 4"/>
          <p:cNvSpPr txBox="1">
            <a:spLocks noChangeArrowheads="1"/>
          </p:cNvSpPr>
          <p:nvPr/>
        </p:nvSpPr>
        <p:spPr bwMode="auto">
          <a:xfrm>
            <a:off x="228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
        <p:nvSpPr>
          <p:cNvPr id="53257" name="Text Box 8"/>
          <p:cNvSpPr txBox="1">
            <a:spLocks noChangeArrowheads="1"/>
          </p:cNvSpPr>
          <p:nvPr/>
        </p:nvSpPr>
        <p:spPr bwMode="auto">
          <a:xfrm>
            <a:off x="609600" y="1371600"/>
            <a:ext cx="7696200" cy="1373188"/>
          </a:xfrm>
          <a:prstGeom prst="rect">
            <a:avLst/>
          </a:prstGeom>
          <a:noFill/>
          <a:ln w="9525">
            <a:noFill/>
            <a:miter lim="800000"/>
            <a:headEnd/>
            <a:tailEnd/>
          </a:ln>
        </p:spPr>
        <p:txBody>
          <a:bodyPr>
            <a:spAutoFit/>
          </a:bodyPr>
          <a:lstStyle/>
          <a:p>
            <a:r>
              <a:rPr lang="en-US" sz="2800" b="0" i="0"/>
              <a:t>Determine whether the following variables names are valid in SPSS or not. If not valid, state the reason:</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Date Placeholder 4"/>
          <p:cNvSpPr>
            <a:spLocks noGrp="1"/>
          </p:cNvSpPr>
          <p:nvPr>
            <p:ph type="dt" sz="quarter" idx="10"/>
          </p:nvPr>
        </p:nvSpPr>
        <p:spPr>
          <a:noFill/>
        </p:spPr>
        <p:txBody>
          <a:bodyPr/>
          <a:lstStyle/>
          <a:p>
            <a:r>
              <a:rPr lang="en-US"/>
              <a:t>2011</a:t>
            </a:r>
          </a:p>
        </p:txBody>
      </p:sp>
      <p:sp>
        <p:nvSpPr>
          <p:cNvPr id="254979" name="Footer Placeholder 5"/>
          <p:cNvSpPr>
            <a:spLocks noGrp="1"/>
          </p:cNvSpPr>
          <p:nvPr>
            <p:ph type="ftr" sz="quarter" idx="11"/>
          </p:nvPr>
        </p:nvSpPr>
        <p:spPr>
          <a:noFill/>
        </p:spPr>
        <p:txBody>
          <a:bodyPr/>
          <a:lstStyle/>
          <a:p>
            <a:r>
              <a:rPr lang="en-US" smtClean="0"/>
              <a:t>Rasimah Aripin</a:t>
            </a:r>
          </a:p>
        </p:txBody>
      </p:sp>
      <p:sp>
        <p:nvSpPr>
          <p:cNvPr id="254980" name="Slide Number Placeholder 6"/>
          <p:cNvSpPr>
            <a:spLocks noGrp="1"/>
          </p:cNvSpPr>
          <p:nvPr>
            <p:ph type="sldNum" sz="quarter" idx="12"/>
          </p:nvPr>
        </p:nvSpPr>
        <p:spPr>
          <a:noFill/>
        </p:spPr>
        <p:txBody>
          <a:bodyPr/>
          <a:lstStyle/>
          <a:p>
            <a:fld id="{3790329E-E947-444D-B0CE-11A325B7EDCD}" type="slidenum">
              <a:rPr lang="en-US" smtClean="0"/>
              <a:pPr/>
              <a:t>230</a:t>
            </a:fld>
            <a:endParaRPr lang="en-US" smtClean="0"/>
          </a:p>
        </p:txBody>
      </p:sp>
      <p:sp>
        <p:nvSpPr>
          <p:cNvPr id="254981" name="Rectangle 2"/>
          <p:cNvSpPr>
            <a:spLocks noGrp="1" noChangeArrowheads="1"/>
          </p:cNvSpPr>
          <p:nvPr>
            <p:ph type="title"/>
          </p:nvPr>
        </p:nvSpPr>
        <p:spPr>
          <a:xfrm>
            <a:off x="685800" y="609600"/>
            <a:ext cx="8097838" cy="685800"/>
          </a:xfrm>
          <a:ln>
            <a:solidFill>
              <a:schemeClr val="accent2"/>
            </a:solidFill>
          </a:ln>
        </p:spPr>
        <p:txBody>
          <a:bodyPr/>
          <a:lstStyle/>
          <a:p>
            <a:pPr eaLnBrk="1" hangingPunct="1"/>
            <a:r>
              <a:rPr lang="en-US" sz="3200" smtClean="0"/>
              <a:t>Factor Analysis: Illustration</a:t>
            </a:r>
          </a:p>
        </p:txBody>
      </p:sp>
      <p:sp>
        <p:nvSpPr>
          <p:cNvPr id="254982" name="Rectangle 3"/>
          <p:cNvSpPr>
            <a:spLocks noGrp="1" noChangeArrowheads="1"/>
          </p:cNvSpPr>
          <p:nvPr>
            <p:ph type="body" sz="half" idx="1"/>
          </p:nvPr>
        </p:nvSpPr>
        <p:spPr>
          <a:xfrm>
            <a:off x="609600" y="1752600"/>
            <a:ext cx="5181600" cy="4114800"/>
          </a:xfrm>
          <a:ln>
            <a:solidFill>
              <a:schemeClr val="accent2"/>
            </a:solidFill>
          </a:ln>
        </p:spPr>
        <p:txBody>
          <a:bodyPr/>
          <a:lstStyle/>
          <a:p>
            <a:pPr marL="0" indent="0" eaLnBrk="1" hangingPunct="1">
              <a:lnSpc>
                <a:spcPct val="90000"/>
              </a:lnSpc>
            </a:pPr>
            <a:endParaRPr lang="en-US" sz="2000" smtClean="0"/>
          </a:p>
          <a:p>
            <a:pPr marL="0" indent="0" algn="ctr" eaLnBrk="1" hangingPunct="1">
              <a:lnSpc>
                <a:spcPct val="90000"/>
              </a:lnSpc>
              <a:buFontTx/>
              <a:buNone/>
            </a:pPr>
            <a:r>
              <a:rPr lang="en-US" sz="2000" smtClean="0"/>
              <a:t>  </a:t>
            </a:r>
            <a:r>
              <a:rPr lang="en-US" sz="1600" smtClean="0">
                <a:latin typeface="Courier New" pitchFamily="49" charset="0"/>
              </a:rPr>
              <a:t>R E L I A B I L I T Y   A N A L Y S I S   -   S C A L E   (A L P H A)</a:t>
            </a:r>
          </a:p>
          <a:p>
            <a:pPr marL="0" indent="0" eaLnBrk="1" hangingPunct="1">
              <a:lnSpc>
                <a:spcPct val="90000"/>
              </a:lnSpc>
              <a:buFontTx/>
              <a:buNone/>
            </a:pPr>
            <a:endParaRPr lang="en-US" sz="1600" smtClean="0">
              <a:latin typeface="Courier New" pitchFamily="49" charset="0"/>
            </a:endParaRPr>
          </a:p>
          <a:p>
            <a:pPr marL="0" indent="0" eaLnBrk="1" hangingPunct="1">
              <a:lnSpc>
                <a:spcPct val="90000"/>
              </a:lnSpc>
              <a:buFontTx/>
              <a:buNone/>
            </a:pPr>
            <a:r>
              <a:rPr lang="en-US" sz="1800" smtClean="0">
                <a:latin typeface="Courier New" pitchFamily="49" charset="0"/>
              </a:rPr>
              <a:t>  1.     Q1</a:t>
            </a:r>
          </a:p>
          <a:p>
            <a:pPr marL="0" indent="0" eaLnBrk="1" hangingPunct="1">
              <a:lnSpc>
                <a:spcPct val="90000"/>
              </a:lnSpc>
              <a:buFontTx/>
              <a:buNone/>
            </a:pPr>
            <a:r>
              <a:rPr lang="en-US" sz="1800" smtClean="0">
                <a:latin typeface="Courier New" pitchFamily="49" charset="0"/>
              </a:rPr>
              <a:t>  2.     Q2</a:t>
            </a:r>
          </a:p>
          <a:p>
            <a:pPr marL="0" indent="0" eaLnBrk="1" hangingPunct="1">
              <a:lnSpc>
                <a:spcPct val="90000"/>
              </a:lnSpc>
              <a:buFontTx/>
              <a:buNone/>
            </a:pPr>
            <a:endParaRPr lang="en-US" sz="1800" smtClean="0">
              <a:latin typeface="Courier New" pitchFamily="49" charset="0"/>
            </a:endParaRPr>
          </a:p>
          <a:p>
            <a:pPr marL="0" indent="0" eaLnBrk="1" hangingPunct="1">
              <a:lnSpc>
                <a:spcPct val="90000"/>
              </a:lnSpc>
              <a:buFontTx/>
              <a:buNone/>
            </a:pPr>
            <a:r>
              <a:rPr lang="en-US" sz="1800" smtClean="0">
                <a:latin typeface="Courier New" pitchFamily="49" charset="0"/>
              </a:rPr>
              <a:t>        N of Cases =        30.0</a:t>
            </a:r>
          </a:p>
          <a:p>
            <a:pPr marL="0" indent="0" eaLnBrk="1" hangingPunct="1">
              <a:lnSpc>
                <a:spcPct val="90000"/>
              </a:lnSpc>
              <a:buFontTx/>
              <a:buNone/>
            </a:pPr>
            <a:r>
              <a:rPr lang="en-US" sz="1800" smtClean="0">
                <a:latin typeface="Courier New" pitchFamily="49" charset="0"/>
              </a:rPr>
              <a:t>Reliability Coefficients     2 items</a:t>
            </a:r>
          </a:p>
          <a:p>
            <a:pPr marL="0" indent="0" eaLnBrk="1" hangingPunct="1">
              <a:lnSpc>
                <a:spcPct val="90000"/>
              </a:lnSpc>
              <a:buFontTx/>
              <a:buNone/>
            </a:pPr>
            <a:endParaRPr lang="en-US" sz="1800" smtClean="0">
              <a:latin typeface="Courier New" pitchFamily="49" charset="0"/>
            </a:endParaRPr>
          </a:p>
          <a:p>
            <a:pPr marL="0" indent="0" eaLnBrk="1" hangingPunct="1">
              <a:lnSpc>
                <a:spcPct val="90000"/>
              </a:lnSpc>
              <a:buFontTx/>
              <a:buNone/>
            </a:pPr>
            <a:r>
              <a:rPr lang="en-US" sz="1800" smtClean="0">
                <a:latin typeface="Courier New" pitchFamily="49" charset="0"/>
              </a:rPr>
              <a:t>Alpha =   .7191         </a:t>
            </a:r>
          </a:p>
          <a:p>
            <a:pPr marL="0" indent="0" eaLnBrk="1" hangingPunct="1">
              <a:lnSpc>
                <a:spcPct val="90000"/>
              </a:lnSpc>
              <a:buFontTx/>
              <a:buNone/>
            </a:pPr>
            <a:r>
              <a:rPr lang="en-US" sz="1800" smtClean="0">
                <a:latin typeface="Courier New" pitchFamily="49" charset="0"/>
              </a:rPr>
              <a:t>Standardized item alpha =   .7191</a:t>
            </a:r>
          </a:p>
          <a:p>
            <a:pPr marL="0" indent="0" eaLnBrk="1" hangingPunct="1">
              <a:lnSpc>
                <a:spcPct val="90000"/>
              </a:lnSpc>
              <a:buFontTx/>
              <a:buNone/>
            </a:pPr>
            <a:endParaRPr lang="en-US" sz="2000" smtClean="0"/>
          </a:p>
        </p:txBody>
      </p:sp>
      <p:sp>
        <p:nvSpPr>
          <p:cNvPr id="254983" name="Text Box 5"/>
          <p:cNvSpPr txBox="1">
            <a:spLocks noChangeArrowheads="1"/>
          </p:cNvSpPr>
          <p:nvPr/>
        </p:nvSpPr>
        <p:spPr bwMode="auto">
          <a:xfrm>
            <a:off x="5867400" y="1905000"/>
            <a:ext cx="3048000" cy="1927225"/>
          </a:xfrm>
          <a:prstGeom prst="rect">
            <a:avLst/>
          </a:prstGeom>
          <a:noFill/>
          <a:ln w="9525">
            <a:solidFill>
              <a:schemeClr val="tx1"/>
            </a:solidFill>
            <a:miter lim="800000"/>
            <a:headEnd/>
            <a:tailEnd/>
          </a:ln>
        </p:spPr>
        <p:txBody>
          <a:bodyPr>
            <a:spAutoFit/>
          </a:bodyPr>
          <a:lstStyle/>
          <a:p>
            <a:pPr>
              <a:buFont typeface="Wingdings" pitchFamily="2" charset="2"/>
              <a:buChar char="ü"/>
            </a:pPr>
            <a:r>
              <a:rPr lang="en-US" b="0" i="0"/>
              <a:t>The Cronbach Alpha for the small bank factor is 0.72, hence reliable</a:t>
            </a:r>
          </a:p>
          <a:p>
            <a:pPr>
              <a:buFont typeface="Wingdings" pitchFamily="2" charset="2"/>
              <a:buChar char="ü"/>
            </a:pPr>
            <a:endParaRPr lang="en-US" b="0" i="0"/>
          </a:p>
        </p:txBody>
      </p:sp>
      <p:sp>
        <p:nvSpPr>
          <p:cNvPr id="254984" name="Text Box 1031"/>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spTree>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Date Placeholder 4"/>
          <p:cNvSpPr>
            <a:spLocks noGrp="1"/>
          </p:cNvSpPr>
          <p:nvPr>
            <p:ph type="dt" sz="quarter" idx="10"/>
          </p:nvPr>
        </p:nvSpPr>
        <p:spPr>
          <a:noFill/>
        </p:spPr>
        <p:txBody>
          <a:bodyPr/>
          <a:lstStyle/>
          <a:p>
            <a:r>
              <a:rPr lang="en-US"/>
              <a:t>2011</a:t>
            </a:r>
          </a:p>
        </p:txBody>
      </p:sp>
      <p:sp>
        <p:nvSpPr>
          <p:cNvPr id="256003" name="Footer Placeholder 5"/>
          <p:cNvSpPr>
            <a:spLocks noGrp="1"/>
          </p:cNvSpPr>
          <p:nvPr>
            <p:ph type="ftr" sz="quarter" idx="11"/>
          </p:nvPr>
        </p:nvSpPr>
        <p:spPr>
          <a:noFill/>
        </p:spPr>
        <p:txBody>
          <a:bodyPr/>
          <a:lstStyle/>
          <a:p>
            <a:r>
              <a:rPr lang="en-US" smtClean="0"/>
              <a:t>Rasimah Aripin</a:t>
            </a:r>
          </a:p>
        </p:txBody>
      </p:sp>
      <p:sp>
        <p:nvSpPr>
          <p:cNvPr id="256004" name="Slide Number Placeholder 6"/>
          <p:cNvSpPr>
            <a:spLocks noGrp="1"/>
          </p:cNvSpPr>
          <p:nvPr>
            <p:ph type="sldNum" sz="quarter" idx="12"/>
          </p:nvPr>
        </p:nvSpPr>
        <p:spPr>
          <a:noFill/>
        </p:spPr>
        <p:txBody>
          <a:bodyPr/>
          <a:lstStyle/>
          <a:p>
            <a:fld id="{FED4C8EE-B9C2-4F1E-A2CF-0B02F6CD3FBA}" type="slidenum">
              <a:rPr lang="en-US" smtClean="0"/>
              <a:pPr/>
              <a:t>231</a:t>
            </a:fld>
            <a:endParaRPr lang="en-US" smtClean="0"/>
          </a:p>
        </p:txBody>
      </p:sp>
      <p:sp>
        <p:nvSpPr>
          <p:cNvPr id="256005" name="Rectangle 2"/>
          <p:cNvSpPr>
            <a:spLocks noGrp="1" noChangeArrowheads="1"/>
          </p:cNvSpPr>
          <p:nvPr>
            <p:ph type="title"/>
          </p:nvPr>
        </p:nvSpPr>
        <p:spPr>
          <a:xfrm>
            <a:off x="609600" y="609600"/>
            <a:ext cx="7772400" cy="685800"/>
          </a:xfrm>
          <a:ln>
            <a:solidFill>
              <a:schemeClr val="accent2"/>
            </a:solidFill>
          </a:ln>
        </p:spPr>
        <p:txBody>
          <a:bodyPr/>
          <a:lstStyle/>
          <a:p>
            <a:pPr eaLnBrk="1" hangingPunct="1"/>
            <a:r>
              <a:rPr lang="en-US" sz="3200" smtClean="0"/>
              <a:t>Factor Analysis: Illustration</a:t>
            </a:r>
          </a:p>
        </p:txBody>
      </p:sp>
      <p:sp>
        <p:nvSpPr>
          <p:cNvPr id="256006" name="Text Box 4"/>
          <p:cNvSpPr txBox="1">
            <a:spLocks noChangeArrowheads="1"/>
          </p:cNvSpPr>
          <p:nvPr/>
        </p:nvSpPr>
        <p:spPr bwMode="auto">
          <a:xfrm>
            <a:off x="5867400" y="1905000"/>
            <a:ext cx="3048000" cy="1562100"/>
          </a:xfrm>
          <a:prstGeom prst="rect">
            <a:avLst/>
          </a:prstGeom>
          <a:noFill/>
          <a:ln w="9525">
            <a:solidFill>
              <a:schemeClr val="tx1"/>
            </a:solidFill>
            <a:miter lim="800000"/>
            <a:headEnd/>
            <a:tailEnd/>
          </a:ln>
        </p:spPr>
        <p:txBody>
          <a:bodyPr>
            <a:spAutoFit/>
          </a:bodyPr>
          <a:lstStyle/>
          <a:p>
            <a:pPr>
              <a:buFont typeface="Wingdings" pitchFamily="2" charset="2"/>
              <a:buChar char="ü"/>
            </a:pPr>
            <a:r>
              <a:rPr lang="en-US" b="0" i="0"/>
              <a:t>The Cronbach Alpha for the second factor is 0.845, hence reliable</a:t>
            </a:r>
          </a:p>
          <a:p>
            <a:pPr>
              <a:buFont typeface="Wingdings" pitchFamily="2" charset="2"/>
              <a:buChar char="ü"/>
            </a:pPr>
            <a:endParaRPr lang="en-US" b="0" i="0"/>
          </a:p>
        </p:txBody>
      </p:sp>
      <p:sp>
        <p:nvSpPr>
          <p:cNvPr id="256007" name="Rectangle 5"/>
          <p:cNvSpPr>
            <a:spLocks noGrp="1" noChangeArrowheads="1"/>
          </p:cNvSpPr>
          <p:nvPr>
            <p:ph type="body" sz="half" idx="1"/>
          </p:nvPr>
        </p:nvSpPr>
        <p:spPr>
          <a:xfrm>
            <a:off x="533400" y="1447800"/>
            <a:ext cx="5105400" cy="4648200"/>
          </a:xfrm>
          <a:ln>
            <a:solidFill>
              <a:schemeClr val="accent2"/>
            </a:solidFill>
          </a:ln>
        </p:spPr>
        <p:txBody>
          <a:bodyPr/>
          <a:lstStyle/>
          <a:p>
            <a:pPr eaLnBrk="1" hangingPunct="1">
              <a:lnSpc>
                <a:spcPct val="80000"/>
              </a:lnSpc>
              <a:buFontTx/>
              <a:buNone/>
              <a:tabLst>
                <a:tab pos="3541713" algn="l"/>
              </a:tabLst>
            </a:pPr>
            <a:r>
              <a:rPr lang="en-US" sz="800" smtClean="0"/>
              <a:t> </a:t>
            </a:r>
            <a:r>
              <a:rPr lang="en-US" sz="1400" smtClean="0"/>
              <a:t>R E L I A B I L I T Y   A N A L Y S I S   -   S C A L E   (A L P H A)</a:t>
            </a:r>
          </a:p>
          <a:p>
            <a:pPr eaLnBrk="1" hangingPunct="1">
              <a:lnSpc>
                <a:spcPct val="80000"/>
              </a:lnSpc>
              <a:buFontTx/>
              <a:buNone/>
              <a:tabLst>
                <a:tab pos="3541713" algn="l"/>
              </a:tabLst>
            </a:pPr>
            <a:endParaRPr lang="en-US" sz="1400" smtClean="0"/>
          </a:p>
          <a:p>
            <a:pPr eaLnBrk="1" hangingPunct="1">
              <a:lnSpc>
                <a:spcPct val="80000"/>
              </a:lnSpc>
              <a:buFontTx/>
              <a:buNone/>
              <a:tabLst>
                <a:tab pos="3541713" algn="l"/>
              </a:tabLst>
            </a:pPr>
            <a:r>
              <a:rPr lang="en-US" sz="1400" smtClean="0"/>
              <a:t>  1.     Q3</a:t>
            </a:r>
          </a:p>
          <a:p>
            <a:pPr eaLnBrk="1" hangingPunct="1">
              <a:lnSpc>
                <a:spcPct val="80000"/>
              </a:lnSpc>
              <a:buFontTx/>
              <a:buNone/>
              <a:tabLst>
                <a:tab pos="3541713" algn="l"/>
              </a:tabLst>
            </a:pPr>
            <a:r>
              <a:rPr lang="en-US" sz="1400" smtClean="0"/>
              <a:t>  2.     Q4</a:t>
            </a:r>
          </a:p>
          <a:p>
            <a:pPr eaLnBrk="1" hangingPunct="1">
              <a:lnSpc>
                <a:spcPct val="80000"/>
              </a:lnSpc>
              <a:buFontTx/>
              <a:buNone/>
              <a:tabLst>
                <a:tab pos="3541713" algn="l"/>
              </a:tabLst>
            </a:pPr>
            <a:r>
              <a:rPr lang="en-US" sz="1400" smtClean="0"/>
              <a:t>  3.     Q5</a:t>
            </a:r>
          </a:p>
          <a:p>
            <a:pPr eaLnBrk="1" hangingPunct="1">
              <a:lnSpc>
                <a:spcPct val="80000"/>
              </a:lnSpc>
              <a:buFontTx/>
              <a:buNone/>
              <a:tabLst>
                <a:tab pos="3541713" algn="l"/>
              </a:tabLst>
            </a:pPr>
            <a:r>
              <a:rPr lang="en-US" sz="1400" smtClean="0"/>
              <a:t>Item-total Statistics</a:t>
            </a:r>
          </a:p>
          <a:p>
            <a:pPr eaLnBrk="1" hangingPunct="1">
              <a:lnSpc>
                <a:spcPct val="80000"/>
              </a:lnSpc>
              <a:buFontTx/>
              <a:buNone/>
              <a:tabLst>
                <a:tab pos="3541713" algn="l"/>
              </a:tabLst>
            </a:pPr>
            <a:endParaRPr lang="en-US" sz="1400" smtClean="0"/>
          </a:p>
          <a:p>
            <a:pPr eaLnBrk="1" hangingPunct="1">
              <a:lnSpc>
                <a:spcPct val="80000"/>
              </a:lnSpc>
              <a:buFontTx/>
              <a:buNone/>
              <a:tabLst>
                <a:tab pos="3541713" algn="l"/>
              </a:tabLst>
            </a:pPr>
            <a:r>
              <a:rPr lang="en-US" sz="1400" smtClean="0"/>
              <a:t>               Scale          Scale      Corrected</a:t>
            </a:r>
          </a:p>
          <a:p>
            <a:pPr eaLnBrk="1" hangingPunct="1">
              <a:lnSpc>
                <a:spcPct val="80000"/>
              </a:lnSpc>
              <a:buFontTx/>
              <a:buNone/>
              <a:tabLst>
                <a:tab pos="3541713" algn="l"/>
              </a:tabLst>
            </a:pPr>
            <a:r>
              <a:rPr lang="en-US" sz="1400" smtClean="0"/>
              <a:t>               Mean         Variance       Item-            Alpha</a:t>
            </a:r>
          </a:p>
          <a:p>
            <a:pPr eaLnBrk="1" hangingPunct="1">
              <a:lnSpc>
                <a:spcPct val="80000"/>
              </a:lnSpc>
              <a:buFontTx/>
              <a:buNone/>
              <a:tabLst>
                <a:tab pos="3541713" algn="l"/>
              </a:tabLst>
            </a:pPr>
            <a:r>
              <a:rPr lang="en-US" sz="1400" smtClean="0"/>
              <a:t>              if Item        if Item       Total           if Item</a:t>
            </a:r>
          </a:p>
          <a:p>
            <a:pPr eaLnBrk="1" hangingPunct="1">
              <a:lnSpc>
                <a:spcPct val="80000"/>
              </a:lnSpc>
              <a:buFontTx/>
              <a:buNone/>
              <a:tabLst>
                <a:tab pos="3541713" algn="l"/>
              </a:tabLst>
            </a:pPr>
            <a:r>
              <a:rPr lang="en-US" sz="1400" smtClean="0"/>
              <a:t>              Deleted        Deleted    Correlation        Deleted</a:t>
            </a:r>
          </a:p>
          <a:p>
            <a:pPr eaLnBrk="1" hangingPunct="1">
              <a:lnSpc>
                <a:spcPct val="80000"/>
              </a:lnSpc>
              <a:buFontTx/>
              <a:buNone/>
              <a:tabLst>
                <a:tab pos="3541713" algn="l"/>
              </a:tabLst>
            </a:pPr>
            <a:endParaRPr lang="en-US" sz="1400" smtClean="0"/>
          </a:p>
          <a:p>
            <a:pPr eaLnBrk="1" hangingPunct="1">
              <a:lnSpc>
                <a:spcPct val="80000"/>
              </a:lnSpc>
              <a:buFontTx/>
              <a:buNone/>
              <a:tabLst>
                <a:tab pos="3541713" algn="l"/>
              </a:tabLst>
            </a:pPr>
            <a:r>
              <a:rPr lang="en-US" sz="1400" smtClean="0"/>
              <a:t>Q3            11.6000        19.9034        .7224           .8166</a:t>
            </a:r>
          </a:p>
          <a:p>
            <a:pPr eaLnBrk="1" hangingPunct="1">
              <a:lnSpc>
                <a:spcPct val="80000"/>
              </a:lnSpc>
              <a:buFontTx/>
              <a:buNone/>
              <a:tabLst>
                <a:tab pos="3541713" algn="l"/>
              </a:tabLst>
            </a:pPr>
            <a:r>
              <a:rPr lang="en-US" sz="1400" smtClean="0"/>
              <a:t>Q4            12.1333        15.5678        .7112           .7841</a:t>
            </a:r>
          </a:p>
          <a:p>
            <a:pPr eaLnBrk="1" hangingPunct="1">
              <a:lnSpc>
                <a:spcPct val="80000"/>
              </a:lnSpc>
              <a:buFontTx/>
              <a:buNone/>
              <a:tabLst>
                <a:tab pos="3541713" algn="l"/>
              </a:tabLst>
            </a:pPr>
            <a:r>
              <a:rPr lang="en-US" sz="1400" smtClean="0"/>
              <a:t>Q5            12.0667        11.9264        .7881           .7298</a:t>
            </a:r>
          </a:p>
          <a:p>
            <a:pPr eaLnBrk="1" hangingPunct="1">
              <a:lnSpc>
                <a:spcPct val="80000"/>
              </a:lnSpc>
              <a:buFontTx/>
              <a:buNone/>
              <a:tabLst>
                <a:tab pos="3541713" algn="l"/>
              </a:tabLst>
            </a:pPr>
            <a:endParaRPr lang="en-US" sz="1400" smtClean="0"/>
          </a:p>
          <a:p>
            <a:pPr eaLnBrk="1" hangingPunct="1">
              <a:lnSpc>
                <a:spcPct val="80000"/>
              </a:lnSpc>
              <a:buFontTx/>
              <a:buNone/>
              <a:tabLst>
                <a:tab pos="3541713" algn="l"/>
              </a:tabLst>
            </a:pPr>
            <a:r>
              <a:rPr lang="en-US" sz="1400" smtClean="0"/>
              <a:t>Reliability Coefficients</a:t>
            </a:r>
          </a:p>
          <a:p>
            <a:pPr eaLnBrk="1" hangingPunct="1">
              <a:lnSpc>
                <a:spcPct val="80000"/>
              </a:lnSpc>
              <a:buFontTx/>
              <a:buNone/>
              <a:tabLst>
                <a:tab pos="3541713" algn="l"/>
              </a:tabLst>
            </a:pPr>
            <a:r>
              <a:rPr lang="en-US" sz="1400" smtClean="0"/>
              <a:t>N of Cases =     30.0                    N of Items =  3</a:t>
            </a:r>
          </a:p>
          <a:p>
            <a:pPr eaLnBrk="1" hangingPunct="1">
              <a:lnSpc>
                <a:spcPct val="80000"/>
              </a:lnSpc>
              <a:buFontTx/>
              <a:buNone/>
              <a:tabLst>
                <a:tab pos="3541713" algn="l"/>
              </a:tabLst>
            </a:pPr>
            <a:endParaRPr lang="en-US" sz="1400" smtClean="0"/>
          </a:p>
          <a:p>
            <a:pPr eaLnBrk="1" hangingPunct="1">
              <a:lnSpc>
                <a:spcPct val="80000"/>
              </a:lnSpc>
              <a:buFontTx/>
              <a:buNone/>
              <a:tabLst>
                <a:tab pos="3541713" algn="l"/>
              </a:tabLst>
            </a:pPr>
            <a:r>
              <a:rPr lang="en-US" sz="1400" smtClean="0"/>
              <a:t>Alpha =    .8449</a:t>
            </a:r>
          </a:p>
          <a:p>
            <a:pPr eaLnBrk="1" hangingPunct="1">
              <a:lnSpc>
                <a:spcPct val="80000"/>
              </a:lnSpc>
              <a:buFontTx/>
              <a:buNone/>
              <a:tabLst>
                <a:tab pos="3541713" algn="l"/>
              </a:tabLst>
            </a:pPr>
            <a:endParaRPr lang="en-US" sz="1400" smtClean="0"/>
          </a:p>
        </p:txBody>
      </p:sp>
      <p:sp>
        <p:nvSpPr>
          <p:cNvPr id="256008" name="Text Box 1029"/>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4.5:  Reliability of Scales</a:t>
            </a:r>
          </a:p>
        </p:txBody>
      </p:sp>
    </p:spTree>
  </p:cSld>
  <p:clrMapOvr>
    <a:masterClrMapping/>
  </p:clrMapOvr>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itle 1"/>
          <p:cNvSpPr>
            <a:spLocks noGrp="1"/>
          </p:cNvSpPr>
          <p:nvPr>
            <p:ph type="ctrTitle"/>
          </p:nvPr>
        </p:nvSpPr>
        <p:spPr>
          <a:xfrm>
            <a:off x="762000" y="1600200"/>
            <a:ext cx="7772400" cy="1470025"/>
          </a:xfrm>
        </p:spPr>
        <p:txBody>
          <a:bodyPr/>
          <a:lstStyle/>
          <a:p>
            <a:pPr eaLnBrk="1" hangingPunct="1"/>
            <a:r>
              <a:rPr lang="en-US" sz="5400" b="1" smtClean="0"/>
              <a:t>SECTION III</a:t>
            </a:r>
          </a:p>
        </p:txBody>
      </p:sp>
      <p:sp>
        <p:nvSpPr>
          <p:cNvPr id="257027" name="Subtitle 2"/>
          <p:cNvSpPr>
            <a:spLocks noGrp="1"/>
          </p:cNvSpPr>
          <p:nvPr>
            <p:ph type="subTitle" idx="1"/>
          </p:nvPr>
        </p:nvSpPr>
        <p:spPr>
          <a:xfrm>
            <a:off x="1371600" y="3352800"/>
            <a:ext cx="6400800" cy="1752600"/>
          </a:xfrm>
        </p:spPr>
        <p:txBody>
          <a:bodyPr/>
          <a:lstStyle/>
          <a:p>
            <a:pPr eaLnBrk="1" hangingPunct="1"/>
            <a:r>
              <a:rPr lang="en-US" sz="4400" b="1" smtClean="0"/>
              <a:t>TECHNIQUES OF DATA ANALYSIS</a:t>
            </a:r>
            <a:endParaRPr lang="en-US" sz="4400" smtClean="0"/>
          </a:p>
        </p:txBody>
      </p:sp>
      <p:sp>
        <p:nvSpPr>
          <p:cNvPr id="257028" name="Date Placeholder 3"/>
          <p:cNvSpPr>
            <a:spLocks noGrp="1"/>
          </p:cNvSpPr>
          <p:nvPr>
            <p:ph type="dt" sz="quarter" idx="10"/>
          </p:nvPr>
        </p:nvSpPr>
        <p:spPr>
          <a:noFill/>
        </p:spPr>
        <p:txBody>
          <a:bodyPr/>
          <a:lstStyle/>
          <a:p>
            <a:r>
              <a:rPr lang="en-US"/>
              <a:t>2011</a:t>
            </a:r>
          </a:p>
        </p:txBody>
      </p:sp>
      <p:sp>
        <p:nvSpPr>
          <p:cNvPr id="257029" name="Footer Placeholder 4"/>
          <p:cNvSpPr>
            <a:spLocks noGrp="1"/>
          </p:cNvSpPr>
          <p:nvPr>
            <p:ph type="ftr" sz="quarter" idx="11"/>
          </p:nvPr>
        </p:nvSpPr>
        <p:spPr>
          <a:noFill/>
        </p:spPr>
        <p:txBody>
          <a:bodyPr/>
          <a:lstStyle/>
          <a:p>
            <a:r>
              <a:rPr lang="en-US" smtClean="0"/>
              <a:t>Rasimah Aripin</a:t>
            </a:r>
          </a:p>
        </p:txBody>
      </p:sp>
      <p:sp>
        <p:nvSpPr>
          <p:cNvPr id="257030" name="Slide Number Placeholder 5"/>
          <p:cNvSpPr>
            <a:spLocks noGrp="1"/>
          </p:cNvSpPr>
          <p:nvPr>
            <p:ph type="sldNum" sz="quarter" idx="12"/>
          </p:nvPr>
        </p:nvSpPr>
        <p:spPr>
          <a:noFill/>
        </p:spPr>
        <p:txBody>
          <a:bodyPr/>
          <a:lstStyle/>
          <a:p>
            <a:fld id="{35FB2206-496A-4DA2-B701-B0F243A4EB3C}" type="slidenum">
              <a:rPr lang="en-US" smtClean="0"/>
              <a:pPr/>
              <a:t>232</a:t>
            </a:fld>
            <a:endParaRPr lang="en-US" smtClean="0"/>
          </a:p>
        </p:txBody>
      </p:sp>
      <p:sp>
        <p:nvSpPr>
          <p:cNvPr id="257031" name="Text Box 6"/>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Date Placeholder 3"/>
          <p:cNvSpPr>
            <a:spLocks noGrp="1"/>
          </p:cNvSpPr>
          <p:nvPr>
            <p:ph type="dt" sz="quarter" idx="10"/>
          </p:nvPr>
        </p:nvSpPr>
        <p:spPr>
          <a:noFill/>
        </p:spPr>
        <p:txBody>
          <a:bodyPr/>
          <a:lstStyle/>
          <a:p>
            <a:r>
              <a:rPr lang="en-US"/>
              <a:t>2011</a:t>
            </a:r>
          </a:p>
        </p:txBody>
      </p:sp>
      <p:sp>
        <p:nvSpPr>
          <p:cNvPr id="258051" name="Footer Placeholder 4"/>
          <p:cNvSpPr>
            <a:spLocks noGrp="1"/>
          </p:cNvSpPr>
          <p:nvPr>
            <p:ph type="ftr" sz="quarter" idx="11"/>
          </p:nvPr>
        </p:nvSpPr>
        <p:spPr>
          <a:noFill/>
        </p:spPr>
        <p:txBody>
          <a:bodyPr/>
          <a:lstStyle/>
          <a:p>
            <a:r>
              <a:rPr lang="en-US" smtClean="0"/>
              <a:t>Rasimah Aripin</a:t>
            </a:r>
          </a:p>
        </p:txBody>
      </p:sp>
      <p:sp>
        <p:nvSpPr>
          <p:cNvPr id="258052" name="Slide Number Placeholder 5"/>
          <p:cNvSpPr>
            <a:spLocks noGrp="1"/>
          </p:cNvSpPr>
          <p:nvPr>
            <p:ph type="sldNum" sz="quarter" idx="12"/>
          </p:nvPr>
        </p:nvSpPr>
        <p:spPr>
          <a:noFill/>
        </p:spPr>
        <p:txBody>
          <a:bodyPr/>
          <a:lstStyle/>
          <a:p>
            <a:fld id="{4392AAAF-CACC-4795-9111-5858513FA7FC}" type="slidenum">
              <a:rPr lang="en-US" smtClean="0"/>
              <a:pPr/>
              <a:t>233</a:t>
            </a:fld>
            <a:endParaRPr lang="en-US" smtClean="0"/>
          </a:p>
        </p:txBody>
      </p:sp>
      <p:sp>
        <p:nvSpPr>
          <p:cNvPr id="258053" name="Rectangle 3"/>
          <p:cNvSpPr>
            <a:spLocks noGrp="1" noChangeArrowheads="1"/>
          </p:cNvSpPr>
          <p:nvPr>
            <p:ph type="subTitle" idx="1"/>
          </p:nvPr>
        </p:nvSpPr>
        <p:spPr>
          <a:xfrm>
            <a:off x="838200" y="2362200"/>
            <a:ext cx="7620000" cy="3581400"/>
          </a:xfrm>
        </p:spPr>
        <p:txBody>
          <a:bodyPr/>
          <a:lstStyle/>
          <a:p>
            <a:pPr marL="798513" indent="-798513" algn="l" eaLnBrk="1" hangingPunct="1">
              <a:lnSpc>
                <a:spcPct val="90000"/>
              </a:lnSpc>
            </a:pPr>
            <a:r>
              <a:rPr lang="en-US" smtClean="0"/>
              <a:t>5.1   Introduction</a:t>
            </a:r>
          </a:p>
          <a:p>
            <a:pPr marL="798513" indent="-798513" algn="l" eaLnBrk="1" hangingPunct="1">
              <a:lnSpc>
                <a:spcPct val="90000"/>
              </a:lnSpc>
            </a:pPr>
            <a:r>
              <a:rPr lang="en-US" smtClean="0"/>
              <a:t>5.2   Steps in Hypothesis Testing</a:t>
            </a:r>
          </a:p>
          <a:p>
            <a:pPr marL="798513" indent="-798513" algn="l" eaLnBrk="1" hangingPunct="1">
              <a:lnSpc>
                <a:spcPct val="90000"/>
              </a:lnSpc>
            </a:pPr>
            <a:r>
              <a:rPr lang="en-US" smtClean="0"/>
              <a:t>5.3   Decision Rule</a:t>
            </a:r>
          </a:p>
          <a:p>
            <a:pPr marL="798513" indent="-798513" algn="l" eaLnBrk="1" hangingPunct="1">
              <a:lnSpc>
                <a:spcPct val="90000"/>
              </a:lnSpc>
            </a:pPr>
            <a:r>
              <a:rPr lang="en-US" smtClean="0"/>
              <a:t>5.4	Example of a Hypothesis Testing:  Test of Normality of a Distribution</a:t>
            </a:r>
          </a:p>
          <a:p>
            <a:pPr marL="798513" indent="-798513" algn="l" eaLnBrk="1" hangingPunct="1">
              <a:lnSpc>
                <a:spcPct val="90000"/>
              </a:lnSpc>
            </a:pPr>
            <a:r>
              <a:rPr lang="en-US" smtClean="0"/>
              <a:t>5.5   Introduction to Data Analysis Techniques</a:t>
            </a:r>
          </a:p>
        </p:txBody>
      </p:sp>
      <p:sp>
        <p:nvSpPr>
          <p:cNvPr id="258054" name="Rectangle 4"/>
          <p:cNvSpPr>
            <a:spLocks noGrp="1" noChangeArrowheads="1"/>
          </p:cNvSpPr>
          <p:nvPr>
            <p:ph type="ctrTitle"/>
          </p:nvPr>
        </p:nvSpPr>
        <p:spPr>
          <a:xfrm>
            <a:off x="838200" y="914400"/>
            <a:ext cx="7772400" cy="1219200"/>
          </a:xfrm>
          <a:ln w="12700">
            <a:solidFill>
              <a:schemeClr val="tx1"/>
            </a:solidFill>
          </a:ln>
        </p:spPr>
        <p:txBody>
          <a:bodyPr/>
          <a:lstStyle/>
          <a:p>
            <a:pPr eaLnBrk="1" hangingPunct="1"/>
            <a:r>
              <a:rPr lang="en-US" sz="4000" b="1" smtClean="0"/>
              <a:t>Chapter 5: Hypothesis Testing</a:t>
            </a:r>
          </a:p>
        </p:txBody>
      </p:sp>
      <p:sp>
        <p:nvSpPr>
          <p:cNvPr id="258055" name="Text Box 6"/>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Date Placeholder 4"/>
          <p:cNvSpPr>
            <a:spLocks noGrp="1"/>
          </p:cNvSpPr>
          <p:nvPr>
            <p:ph type="dt" sz="quarter" idx="10"/>
          </p:nvPr>
        </p:nvSpPr>
        <p:spPr>
          <a:noFill/>
        </p:spPr>
        <p:txBody>
          <a:bodyPr/>
          <a:lstStyle/>
          <a:p>
            <a:r>
              <a:rPr lang="en-US"/>
              <a:t>2011</a:t>
            </a:r>
          </a:p>
        </p:txBody>
      </p:sp>
      <p:sp>
        <p:nvSpPr>
          <p:cNvPr id="259075" name="Footer Placeholder 5"/>
          <p:cNvSpPr>
            <a:spLocks noGrp="1"/>
          </p:cNvSpPr>
          <p:nvPr>
            <p:ph type="ftr" sz="quarter" idx="11"/>
          </p:nvPr>
        </p:nvSpPr>
        <p:spPr>
          <a:noFill/>
        </p:spPr>
        <p:txBody>
          <a:bodyPr/>
          <a:lstStyle/>
          <a:p>
            <a:r>
              <a:rPr lang="en-US" smtClean="0"/>
              <a:t>Rasimah Aripin</a:t>
            </a:r>
          </a:p>
        </p:txBody>
      </p:sp>
      <p:sp>
        <p:nvSpPr>
          <p:cNvPr id="259076" name="Slide Number Placeholder 6"/>
          <p:cNvSpPr>
            <a:spLocks noGrp="1"/>
          </p:cNvSpPr>
          <p:nvPr>
            <p:ph type="sldNum" sz="quarter" idx="12"/>
          </p:nvPr>
        </p:nvSpPr>
        <p:spPr>
          <a:noFill/>
        </p:spPr>
        <p:txBody>
          <a:bodyPr/>
          <a:lstStyle/>
          <a:p>
            <a:fld id="{8055DD38-ED16-4A55-A1C8-B6F4A598C7D7}" type="slidenum">
              <a:rPr lang="en-US" smtClean="0"/>
              <a:pPr/>
              <a:t>234</a:t>
            </a:fld>
            <a:endParaRPr lang="en-US" smtClean="0"/>
          </a:p>
        </p:txBody>
      </p:sp>
      <p:sp>
        <p:nvSpPr>
          <p:cNvPr id="259077" name="Rectangle 2"/>
          <p:cNvSpPr>
            <a:spLocks noGrp="1" noChangeArrowheads="1"/>
          </p:cNvSpPr>
          <p:nvPr>
            <p:ph type="title"/>
          </p:nvPr>
        </p:nvSpPr>
        <p:spPr>
          <a:xfrm>
            <a:off x="685800" y="838200"/>
            <a:ext cx="7772400" cy="609600"/>
          </a:xfrm>
          <a:ln>
            <a:solidFill>
              <a:schemeClr val="accent2"/>
            </a:solidFill>
          </a:ln>
        </p:spPr>
        <p:txBody>
          <a:bodyPr/>
          <a:lstStyle/>
          <a:p>
            <a:pPr eaLnBrk="1" hangingPunct="1"/>
            <a:r>
              <a:rPr lang="en-US" sz="3600" b="1" smtClean="0"/>
              <a:t> 5.1:  Introduction</a:t>
            </a:r>
          </a:p>
        </p:txBody>
      </p:sp>
      <p:sp>
        <p:nvSpPr>
          <p:cNvPr id="259078" name="Rectangle 3"/>
          <p:cNvSpPr>
            <a:spLocks noGrp="1" noChangeArrowheads="1"/>
          </p:cNvSpPr>
          <p:nvPr>
            <p:ph type="body" sz="half" idx="1"/>
          </p:nvPr>
        </p:nvSpPr>
        <p:spPr>
          <a:xfrm>
            <a:off x="228600" y="1524000"/>
            <a:ext cx="8342313" cy="4114800"/>
          </a:xfrm>
        </p:spPr>
        <p:txBody>
          <a:bodyPr/>
          <a:lstStyle/>
          <a:p>
            <a:pPr eaLnBrk="1" hangingPunct="1"/>
            <a:r>
              <a:rPr lang="en-US" sz="2400" b="1" i="1" smtClean="0"/>
              <a:t>Purpose</a:t>
            </a:r>
            <a:r>
              <a:rPr lang="en-US" sz="2400" smtClean="0"/>
              <a:t>: To permit generalizations from a sample to the population from which it came.</a:t>
            </a:r>
          </a:p>
          <a:p>
            <a:pPr eaLnBrk="1" hangingPunct="1"/>
            <a:r>
              <a:rPr lang="en-US" sz="2400" smtClean="0"/>
              <a:t>Generally, the goal is to disprove the null hypothesis based on observed evidence (data) obtained from the sample</a:t>
            </a:r>
          </a:p>
          <a:p>
            <a:pPr eaLnBrk="1" hangingPunct="1"/>
            <a:r>
              <a:rPr lang="en-US" sz="2400" smtClean="0"/>
              <a:t>Due to the elements of uncertainty involved, the level of error, </a:t>
            </a:r>
            <a:r>
              <a:rPr lang="en-US" sz="2400" smtClean="0">
                <a:sym typeface="Symbol" pitchFamily="18" charset="2"/>
              </a:rPr>
              <a:t></a:t>
            </a:r>
            <a:r>
              <a:rPr lang="en-US" sz="2400" smtClean="0"/>
              <a:t> (level of significance</a:t>
            </a:r>
            <a:r>
              <a:rPr lang="en-US" sz="2400" smtClean="0">
                <a:sym typeface="Symbol" pitchFamily="18" charset="2"/>
              </a:rPr>
              <a:t>)</a:t>
            </a:r>
            <a:r>
              <a:rPr lang="en-US" sz="2400" smtClean="0"/>
              <a:t> must be stated</a:t>
            </a:r>
            <a:r>
              <a:rPr lang="en-US" sz="2400" smtClean="0">
                <a:sym typeface="Symbol" pitchFamily="18" charset="2"/>
              </a:rPr>
              <a:t>.  It measures the probability that the evidence observed to reject the null is only due to chance.</a:t>
            </a:r>
          </a:p>
          <a:p>
            <a:pPr eaLnBrk="1" hangingPunct="1"/>
            <a:r>
              <a:rPr lang="en-US" sz="2400" smtClean="0">
                <a:sym typeface="Symbol" pitchFamily="18" charset="2"/>
              </a:rPr>
              <a:t>In other words, the </a:t>
            </a:r>
            <a:r>
              <a:rPr lang="en-US" sz="2400" smtClean="0"/>
              <a:t> value dictates that the possibility of making a wrong conclusion is at most equal to </a:t>
            </a:r>
            <a:r>
              <a:rPr lang="en-US" sz="2400" smtClean="0">
                <a:sym typeface="Symbol" pitchFamily="18" charset="2"/>
              </a:rPr>
              <a:t></a:t>
            </a:r>
            <a:r>
              <a:rPr lang="en-US" sz="2400" smtClean="0"/>
              <a:t> </a:t>
            </a:r>
          </a:p>
        </p:txBody>
      </p:sp>
      <p:sp>
        <p:nvSpPr>
          <p:cNvPr id="259079" name="Text Box 8"/>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5:  Hypothesis Testing</a:t>
            </a:r>
          </a:p>
        </p:txBody>
      </p:sp>
    </p:spTree>
  </p:cSld>
  <p:clrMapOvr>
    <a:masterClrMapping/>
  </p:clrMapOv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ate Placeholder 3"/>
          <p:cNvSpPr>
            <a:spLocks noGrp="1"/>
          </p:cNvSpPr>
          <p:nvPr>
            <p:ph type="dt" sz="quarter" idx="10"/>
          </p:nvPr>
        </p:nvSpPr>
        <p:spPr>
          <a:noFill/>
        </p:spPr>
        <p:txBody>
          <a:bodyPr/>
          <a:lstStyle/>
          <a:p>
            <a:r>
              <a:rPr lang="en-US"/>
              <a:t>2011</a:t>
            </a:r>
          </a:p>
        </p:txBody>
      </p:sp>
      <p:sp>
        <p:nvSpPr>
          <p:cNvPr id="11268" name="Footer Placeholder 4"/>
          <p:cNvSpPr>
            <a:spLocks noGrp="1"/>
          </p:cNvSpPr>
          <p:nvPr>
            <p:ph type="ftr" sz="quarter" idx="11"/>
          </p:nvPr>
        </p:nvSpPr>
        <p:spPr>
          <a:noFill/>
        </p:spPr>
        <p:txBody>
          <a:bodyPr/>
          <a:lstStyle/>
          <a:p>
            <a:r>
              <a:rPr lang="en-US" smtClean="0"/>
              <a:t>Rasimah Aripin</a:t>
            </a:r>
          </a:p>
        </p:txBody>
      </p:sp>
      <p:sp>
        <p:nvSpPr>
          <p:cNvPr id="11269" name="Slide Number Placeholder 5"/>
          <p:cNvSpPr>
            <a:spLocks noGrp="1"/>
          </p:cNvSpPr>
          <p:nvPr>
            <p:ph type="sldNum" sz="quarter" idx="12"/>
          </p:nvPr>
        </p:nvSpPr>
        <p:spPr>
          <a:noFill/>
        </p:spPr>
        <p:txBody>
          <a:bodyPr/>
          <a:lstStyle/>
          <a:p>
            <a:fld id="{4020EC59-6E72-47CA-9173-898CBA5B7F52}" type="slidenum">
              <a:rPr lang="en-US" smtClean="0"/>
              <a:pPr/>
              <a:t>235</a:t>
            </a:fld>
            <a:endParaRPr lang="en-US" smtClean="0"/>
          </a:p>
        </p:txBody>
      </p:sp>
      <p:sp>
        <p:nvSpPr>
          <p:cNvPr id="11270" name="Rectangle 2"/>
          <p:cNvSpPr>
            <a:spLocks noGrp="1" noChangeArrowheads="1"/>
          </p:cNvSpPr>
          <p:nvPr>
            <p:ph type="title"/>
          </p:nvPr>
        </p:nvSpPr>
        <p:spPr>
          <a:xfrm>
            <a:off x="685800" y="838200"/>
            <a:ext cx="7772400" cy="541338"/>
          </a:xfrm>
          <a:ln w="12700">
            <a:solidFill>
              <a:schemeClr val="tx1"/>
            </a:solidFill>
          </a:ln>
        </p:spPr>
        <p:txBody>
          <a:bodyPr/>
          <a:lstStyle/>
          <a:p>
            <a:pPr eaLnBrk="1" hangingPunct="1"/>
            <a:r>
              <a:rPr lang="en-US" sz="3600" smtClean="0"/>
              <a:t>Type of Errors</a:t>
            </a:r>
            <a:endParaRPr lang="en-US" smtClean="0"/>
          </a:p>
        </p:txBody>
      </p:sp>
      <p:graphicFrame>
        <p:nvGraphicFramePr>
          <p:cNvPr id="11266" name="Object 3"/>
          <p:cNvGraphicFramePr>
            <a:graphicFrameLocks noChangeAspect="1"/>
          </p:cNvGraphicFramePr>
          <p:nvPr>
            <p:ph type="tbl" idx="1"/>
          </p:nvPr>
        </p:nvGraphicFramePr>
        <p:xfrm>
          <a:off x="249238" y="1676400"/>
          <a:ext cx="8894762" cy="4489450"/>
        </p:xfrm>
        <a:graphic>
          <a:graphicData uri="http://schemas.openxmlformats.org/presentationml/2006/ole">
            <p:oleObj spid="_x0000_s11266" name="Document" r:id="rId4" imgW="8137301" imgH="4107384" progId="Word.Document.8">
              <p:embed/>
            </p:oleObj>
          </a:graphicData>
        </a:graphic>
      </p:graphicFrame>
      <p:sp>
        <p:nvSpPr>
          <p:cNvPr id="11271" name="Text Box 1029"/>
          <p:cNvSpPr txBox="1">
            <a:spLocks noChangeArrowheads="1"/>
          </p:cNvSpPr>
          <p:nvPr/>
        </p:nvSpPr>
        <p:spPr bwMode="auto">
          <a:xfrm>
            <a:off x="457200" y="228600"/>
            <a:ext cx="2743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5.1:  Introduction</a:t>
            </a:r>
          </a:p>
        </p:txBody>
      </p:sp>
      <p:sp>
        <p:nvSpPr>
          <p:cNvPr id="11272" name="Text Box 1030"/>
          <p:cNvSpPr txBox="1">
            <a:spLocks noChangeArrowheads="1"/>
          </p:cNvSpPr>
          <p:nvPr/>
        </p:nvSpPr>
        <p:spPr bwMode="auto">
          <a:xfrm>
            <a:off x="457200" y="4876800"/>
            <a:ext cx="8153400" cy="1187450"/>
          </a:xfrm>
          <a:prstGeom prst="rect">
            <a:avLst/>
          </a:prstGeom>
          <a:noFill/>
          <a:ln w="9525">
            <a:noFill/>
            <a:miter lim="800000"/>
            <a:headEnd/>
            <a:tailEnd/>
          </a:ln>
        </p:spPr>
        <p:txBody>
          <a:bodyPr>
            <a:spAutoFit/>
          </a:bodyPr>
          <a:lstStyle/>
          <a:p>
            <a:r>
              <a:rPr lang="en-US" b="0" i="0"/>
              <a:t>Note: Type I error, also known as the level of significance, is very important in hypothesis testing as it states the risk of rejecting the true null hypothesis.  It must always be specified.</a:t>
            </a:r>
          </a:p>
        </p:txBody>
      </p:sp>
    </p:spTree>
  </p:cSld>
  <p:clrMapOvr>
    <a:masterClrMapping/>
  </p:clrMapOv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Date Placeholder 4"/>
          <p:cNvSpPr>
            <a:spLocks noGrp="1"/>
          </p:cNvSpPr>
          <p:nvPr>
            <p:ph type="dt" sz="quarter" idx="10"/>
          </p:nvPr>
        </p:nvSpPr>
        <p:spPr>
          <a:noFill/>
        </p:spPr>
        <p:txBody>
          <a:bodyPr/>
          <a:lstStyle/>
          <a:p>
            <a:r>
              <a:rPr lang="en-US"/>
              <a:t>2011</a:t>
            </a:r>
          </a:p>
        </p:txBody>
      </p:sp>
      <p:sp>
        <p:nvSpPr>
          <p:cNvPr id="260099" name="Footer Placeholder 5"/>
          <p:cNvSpPr>
            <a:spLocks noGrp="1"/>
          </p:cNvSpPr>
          <p:nvPr>
            <p:ph type="ftr" sz="quarter" idx="11"/>
          </p:nvPr>
        </p:nvSpPr>
        <p:spPr>
          <a:noFill/>
        </p:spPr>
        <p:txBody>
          <a:bodyPr/>
          <a:lstStyle/>
          <a:p>
            <a:r>
              <a:rPr lang="en-US" smtClean="0"/>
              <a:t>Rasimah Aripin</a:t>
            </a:r>
          </a:p>
        </p:txBody>
      </p:sp>
      <p:sp>
        <p:nvSpPr>
          <p:cNvPr id="260100" name="Slide Number Placeholder 6"/>
          <p:cNvSpPr>
            <a:spLocks noGrp="1"/>
          </p:cNvSpPr>
          <p:nvPr>
            <p:ph type="sldNum" sz="quarter" idx="12"/>
          </p:nvPr>
        </p:nvSpPr>
        <p:spPr>
          <a:noFill/>
        </p:spPr>
        <p:txBody>
          <a:bodyPr/>
          <a:lstStyle/>
          <a:p>
            <a:fld id="{22AE7BFE-6092-4FC8-84F1-6B705265301E}" type="slidenum">
              <a:rPr lang="en-US" smtClean="0"/>
              <a:pPr/>
              <a:t>236</a:t>
            </a:fld>
            <a:endParaRPr lang="en-US" smtClean="0"/>
          </a:p>
        </p:txBody>
      </p:sp>
      <p:sp>
        <p:nvSpPr>
          <p:cNvPr id="260101" name="Rectangle 2"/>
          <p:cNvSpPr>
            <a:spLocks noGrp="1" noChangeArrowheads="1"/>
          </p:cNvSpPr>
          <p:nvPr>
            <p:ph type="title"/>
          </p:nvPr>
        </p:nvSpPr>
        <p:spPr>
          <a:xfrm>
            <a:off x="533400" y="609600"/>
            <a:ext cx="7772400" cy="685800"/>
          </a:xfrm>
          <a:ln>
            <a:solidFill>
              <a:schemeClr val="accent2"/>
            </a:solidFill>
          </a:ln>
        </p:spPr>
        <p:txBody>
          <a:bodyPr/>
          <a:lstStyle/>
          <a:p>
            <a:pPr eaLnBrk="1" hangingPunct="1"/>
            <a:r>
              <a:rPr lang="en-US" sz="3600" b="1" smtClean="0"/>
              <a:t>5.2: Steps in Hypothesis Testing</a:t>
            </a:r>
          </a:p>
        </p:txBody>
      </p:sp>
      <p:sp>
        <p:nvSpPr>
          <p:cNvPr id="260102" name="Rectangle 3"/>
          <p:cNvSpPr>
            <a:spLocks noGrp="1" noChangeArrowheads="1"/>
          </p:cNvSpPr>
          <p:nvPr>
            <p:ph type="body" sz="half" idx="1"/>
          </p:nvPr>
        </p:nvSpPr>
        <p:spPr>
          <a:xfrm>
            <a:off x="228600" y="1524000"/>
            <a:ext cx="8915400" cy="4648200"/>
          </a:xfrm>
        </p:spPr>
        <p:txBody>
          <a:bodyPr/>
          <a:lstStyle/>
          <a:p>
            <a:pPr marL="533400" indent="-533400" eaLnBrk="1" hangingPunct="1">
              <a:lnSpc>
                <a:spcPct val="80000"/>
              </a:lnSpc>
              <a:buFontTx/>
              <a:buAutoNum type="arabicPeriod"/>
            </a:pPr>
            <a:r>
              <a:rPr lang="en-US" sz="2800" smtClean="0"/>
              <a:t>Determine the null hypothesis and alternative hypothesis</a:t>
            </a:r>
          </a:p>
          <a:p>
            <a:pPr marL="533400" indent="-533400" eaLnBrk="1" hangingPunct="1">
              <a:lnSpc>
                <a:spcPct val="80000"/>
              </a:lnSpc>
              <a:buFontTx/>
              <a:buAutoNum type="arabicPeriod"/>
            </a:pPr>
            <a:r>
              <a:rPr lang="en-US" sz="2800" smtClean="0"/>
              <a:t>Determine the level of significance, </a:t>
            </a:r>
            <a:r>
              <a:rPr lang="en-US" sz="2800" smtClean="0">
                <a:sym typeface="Symbol" pitchFamily="18" charset="2"/>
              </a:rPr>
              <a:t>.  The normal practice is to set  equals 0.01 (1%-strict), 0.05 (5%-moderate) or 0.10 (10%-not strict).</a:t>
            </a:r>
            <a:r>
              <a:rPr lang="en-US" sz="2800" smtClean="0"/>
              <a:t> </a:t>
            </a:r>
          </a:p>
          <a:p>
            <a:pPr marL="533400" indent="-533400" eaLnBrk="1" hangingPunct="1">
              <a:lnSpc>
                <a:spcPct val="80000"/>
              </a:lnSpc>
              <a:buFontTx/>
              <a:buAutoNum type="arabicPeriod"/>
            </a:pPr>
            <a:r>
              <a:rPr lang="en-US" sz="2800" smtClean="0"/>
              <a:t>Compute the test statistic from the available data as an evidence</a:t>
            </a:r>
          </a:p>
          <a:p>
            <a:pPr marL="533400" indent="-533400" eaLnBrk="1" hangingPunct="1">
              <a:lnSpc>
                <a:spcPct val="80000"/>
              </a:lnSpc>
              <a:buFontTx/>
              <a:buAutoNum type="arabicPeriod"/>
            </a:pPr>
            <a:r>
              <a:rPr lang="en-US" sz="2800" smtClean="0"/>
              <a:t>Determine the </a:t>
            </a:r>
            <a:r>
              <a:rPr lang="en-US" sz="2800" i="1" smtClean="0"/>
              <a:t>p-value</a:t>
            </a:r>
            <a:r>
              <a:rPr lang="en-US" sz="2800" smtClean="0"/>
              <a:t> (the probability of rejecting a true null based on the test statistic as evidence) and compare with </a:t>
            </a:r>
            <a:r>
              <a:rPr lang="en-US" sz="2800" smtClean="0">
                <a:sym typeface="Symbol" pitchFamily="18" charset="2"/>
              </a:rPr>
              <a:t></a:t>
            </a:r>
            <a:r>
              <a:rPr lang="en-US" sz="2800" smtClean="0"/>
              <a:t> </a:t>
            </a:r>
          </a:p>
          <a:p>
            <a:pPr marL="533400" indent="-533400" eaLnBrk="1" hangingPunct="1">
              <a:lnSpc>
                <a:spcPct val="80000"/>
              </a:lnSpc>
              <a:buFontTx/>
              <a:buAutoNum type="arabicPeriod"/>
            </a:pPr>
            <a:r>
              <a:rPr lang="en-US" sz="2800" smtClean="0"/>
              <a:t>Decide whether there is enough evidence to reject the null hypothesis</a:t>
            </a:r>
          </a:p>
          <a:p>
            <a:pPr marL="533400" indent="-533400" eaLnBrk="1" hangingPunct="1">
              <a:lnSpc>
                <a:spcPct val="80000"/>
              </a:lnSpc>
              <a:buFontTx/>
              <a:buAutoNum type="arabicPeriod"/>
            </a:pPr>
            <a:r>
              <a:rPr lang="en-US" sz="2800" smtClean="0"/>
              <a:t>Conclude your findings</a:t>
            </a:r>
          </a:p>
        </p:txBody>
      </p:sp>
      <p:sp>
        <p:nvSpPr>
          <p:cNvPr id="260103" name="Text Box 1030"/>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5:  Hypothesis Testing</a:t>
            </a:r>
          </a:p>
        </p:txBody>
      </p:sp>
    </p:spTree>
  </p:cSld>
  <p:clrMapOvr>
    <a:masterClrMapping/>
  </p:clrMapOv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Date Placeholder 4"/>
          <p:cNvSpPr>
            <a:spLocks noGrp="1"/>
          </p:cNvSpPr>
          <p:nvPr>
            <p:ph type="dt" sz="quarter" idx="10"/>
          </p:nvPr>
        </p:nvSpPr>
        <p:spPr>
          <a:noFill/>
        </p:spPr>
        <p:txBody>
          <a:bodyPr/>
          <a:lstStyle/>
          <a:p>
            <a:r>
              <a:rPr lang="en-US"/>
              <a:t>2011</a:t>
            </a:r>
          </a:p>
        </p:txBody>
      </p:sp>
      <p:sp>
        <p:nvSpPr>
          <p:cNvPr id="261123" name="Footer Placeholder 5"/>
          <p:cNvSpPr>
            <a:spLocks noGrp="1"/>
          </p:cNvSpPr>
          <p:nvPr>
            <p:ph type="ftr" sz="quarter" idx="11"/>
          </p:nvPr>
        </p:nvSpPr>
        <p:spPr>
          <a:noFill/>
        </p:spPr>
        <p:txBody>
          <a:bodyPr/>
          <a:lstStyle/>
          <a:p>
            <a:r>
              <a:rPr lang="en-US" smtClean="0"/>
              <a:t>Rasimah Aripin</a:t>
            </a:r>
          </a:p>
        </p:txBody>
      </p:sp>
      <p:sp>
        <p:nvSpPr>
          <p:cNvPr id="261124" name="Slide Number Placeholder 6"/>
          <p:cNvSpPr>
            <a:spLocks noGrp="1"/>
          </p:cNvSpPr>
          <p:nvPr>
            <p:ph type="sldNum" sz="quarter" idx="12"/>
          </p:nvPr>
        </p:nvSpPr>
        <p:spPr>
          <a:noFill/>
        </p:spPr>
        <p:txBody>
          <a:bodyPr/>
          <a:lstStyle/>
          <a:p>
            <a:fld id="{E4EA17E7-4A95-4E10-BBC4-1E73751B0B7D}" type="slidenum">
              <a:rPr lang="en-US" smtClean="0"/>
              <a:pPr/>
              <a:t>237</a:t>
            </a:fld>
            <a:endParaRPr lang="en-US" smtClean="0"/>
          </a:p>
        </p:txBody>
      </p:sp>
      <p:sp>
        <p:nvSpPr>
          <p:cNvPr id="261125" name="Rectangle 2"/>
          <p:cNvSpPr>
            <a:spLocks noGrp="1" noChangeArrowheads="1"/>
          </p:cNvSpPr>
          <p:nvPr>
            <p:ph type="title"/>
          </p:nvPr>
        </p:nvSpPr>
        <p:spPr>
          <a:xfrm>
            <a:off x="762000" y="762000"/>
            <a:ext cx="7772400" cy="609600"/>
          </a:xfrm>
          <a:ln>
            <a:solidFill>
              <a:schemeClr val="accent2"/>
            </a:solidFill>
          </a:ln>
        </p:spPr>
        <p:txBody>
          <a:bodyPr/>
          <a:lstStyle/>
          <a:p>
            <a:pPr eaLnBrk="1" hangingPunct="1"/>
            <a:r>
              <a:rPr lang="en-US" sz="3600" b="1" smtClean="0"/>
              <a:t>5.3: Decision Rule</a:t>
            </a:r>
          </a:p>
        </p:txBody>
      </p:sp>
      <p:sp>
        <p:nvSpPr>
          <p:cNvPr id="261126" name="Rectangle 3"/>
          <p:cNvSpPr>
            <a:spLocks noGrp="1" noChangeArrowheads="1"/>
          </p:cNvSpPr>
          <p:nvPr>
            <p:ph type="body" sz="half" idx="1"/>
          </p:nvPr>
        </p:nvSpPr>
        <p:spPr>
          <a:xfrm>
            <a:off x="609600" y="1524000"/>
            <a:ext cx="7848600" cy="4572000"/>
          </a:xfrm>
        </p:spPr>
        <p:txBody>
          <a:bodyPr/>
          <a:lstStyle/>
          <a:p>
            <a:pPr marL="533400" indent="-533400" eaLnBrk="1" hangingPunct="1">
              <a:lnSpc>
                <a:spcPct val="80000"/>
              </a:lnSpc>
              <a:buFontTx/>
              <a:buAutoNum type="arabicPeriod"/>
            </a:pPr>
            <a:r>
              <a:rPr lang="en-US" sz="2400" smtClean="0"/>
              <a:t>The </a:t>
            </a:r>
            <a:r>
              <a:rPr lang="en-US" sz="2400" i="1" smtClean="0"/>
              <a:t>p-value</a:t>
            </a:r>
            <a:r>
              <a:rPr lang="en-US" sz="2400" smtClean="0"/>
              <a:t> is the risk of rejecting the true null hypothesis (in the form of a probability, with values between 0 and 1) computed based on the evidence obtained from the sample</a:t>
            </a:r>
          </a:p>
          <a:p>
            <a:pPr marL="533400" indent="-533400" eaLnBrk="1" hangingPunct="1">
              <a:lnSpc>
                <a:spcPct val="80000"/>
              </a:lnSpc>
              <a:buFontTx/>
              <a:buAutoNum type="arabicPeriod"/>
            </a:pPr>
            <a:r>
              <a:rPr lang="en-US" sz="2400" smtClean="0"/>
              <a:t>The level of significance, </a:t>
            </a:r>
            <a:r>
              <a:rPr lang="en-US" sz="2400" smtClean="0">
                <a:sym typeface="Symbol" pitchFamily="18" charset="2"/>
              </a:rPr>
              <a:t> is the maximum risk of rejecting the true null hypothesis set by the researcher. </a:t>
            </a:r>
          </a:p>
          <a:p>
            <a:pPr marL="533400" indent="-533400" eaLnBrk="1" hangingPunct="1">
              <a:lnSpc>
                <a:spcPct val="80000"/>
              </a:lnSpc>
              <a:buFontTx/>
              <a:buAutoNum type="arabicPeriod"/>
            </a:pPr>
            <a:r>
              <a:rPr lang="en-US" sz="2400" smtClean="0">
                <a:sym typeface="Symbol" pitchFamily="18" charset="2"/>
              </a:rPr>
              <a:t>Therefore, if the </a:t>
            </a:r>
            <a:r>
              <a:rPr lang="en-US" sz="2400" i="1" smtClean="0">
                <a:sym typeface="Symbol" pitchFamily="18" charset="2"/>
              </a:rPr>
              <a:t>p-value</a:t>
            </a:r>
            <a:r>
              <a:rPr lang="en-US" sz="2400" smtClean="0">
                <a:sym typeface="Symbol" pitchFamily="18" charset="2"/>
              </a:rPr>
              <a:t> is less than or equal to , </a:t>
            </a:r>
            <a:r>
              <a:rPr lang="en-US" sz="2400" smtClean="0"/>
              <a:t>we can decide to reject the null hypothesis since the evidence shows that the risk of making the wrong decision, i.e. to reject the null hypothesis, is lower than the allowable error.</a:t>
            </a:r>
          </a:p>
          <a:p>
            <a:pPr marL="533400" indent="-533400" eaLnBrk="1" hangingPunct="1">
              <a:lnSpc>
                <a:spcPct val="80000"/>
              </a:lnSpc>
              <a:buFontTx/>
              <a:buAutoNum type="arabicPeriod"/>
            </a:pPr>
            <a:r>
              <a:rPr lang="en-US" sz="2400" smtClean="0"/>
              <a:t>Else, if the </a:t>
            </a:r>
            <a:r>
              <a:rPr lang="en-US" sz="2400" i="1" smtClean="0">
                <a:sym typeface="Symbol" pitchFamily="18" charset="2"/>
              </a:rPr>
              <a:t>p-value</a:t>
            </a:r>
            <a:r>
              <a:rPr lang="en-US" sz="2400" smtClean="0">
                <a:sym typeface="Symbol" pitchFamily="18" charset="2"/>
              </a:rPr>
              <a:t> is greater than , the null hypothesis cannot be rejected as this means that there is a higher risk of making the wrong conclusion compared with the allowable error.</a:t>
            </a:r>
          </a:p>
        </p:txBody>
      </p:sp>
      <p:sp>
        <p:nvSpPr>
          <p:cNvPr id="261127" name="Text Box 4"/>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5:  Hypothesis Testing</a:t>
            </a:r>
          </a:p>
        </p:txBody>
      </p:sp>
    </p:spTree>
  </p:cSld>
  <p:clrMapOvr>
    <a:masterClrMapping/>
  </p:clrMapOv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Date Placeholder 4"/>
          <p:cNvSpPr>
            <a:spLocks noGrp="1"/>
          </p:cNvSpPr>
          <p:nvPr>
            <p:ph type="dt" sz="quarter" idx="10"/>
          </p:nvPr>
        </p:nvSpPr>
        <p:spPr>
          <a:noFill/>
        </p:spPr>
        <p:txBody>
          <a:bodyPr/>
          <a:lstStyle/>
          <a:p>
            <a:r>
              <a:rPr lang="en-US"/>
              <a:t>2011</a:t>
            </a:r>
          </a:p>
        </p:txBody>
      </p:sp>
      <p:sp>
        <p:nvSpPr>
          <p:cNvPr id="262147" name="Footer Placeholder 5"/>
          <p:cNvSpPr>
            <a:spLocks noGrp="1"/>
          </p:cNvSpPr>
          <p:nvPr>
            <p:ph type="ftr" sz="quarter" idx="11"/>
          </p:nvPr>
        </p:nvSpPr>
        <p:spPr>
          <a:noFill/>
        </p:spPr>
        <p:txBody>
          <a:bodyPr/>
          <a:lstStyle/>
          <a:p>
            <a:r>
              <a:rPr lang="en-US" smtClean="0"/>
              <a:t>Rasimah Aripin</a:t>
            </a:r>
          </a:p>
        </p:txBody>
      </p:sp>
      <p:sp>
        <p:nvSpPr>
          <p:cNvPr id="262148" name="Slide Number Placeholder 6"/>
          <p:cNvSpPr>
            <a:spLocks noGrp="1"/>
          </p:cNvSpPr>
          <p:nvPr>
            <p:ph type="sldNum" sz="quarter" idx="12"/>
          </p:nvPr>
        </p:nvSpPr>
        <p:spPr>
          <a:noFill/>
        </p:spPr>
        <p:txBody>
          <a:bodyPr/>
          <a:lstStyle/>
          <a:p>
            <a:fld id="{80E6017D-FE76-4E82-9D45-02A33059539E}" type="slidenum">
              <a:rPr lang="en-US" smtClean="0"/>
              <a:pPr/>
              <a:t>238</a:t>
            </a:fld>
            <a:endParaRPr lang="en-US" smtClean="0"/>
          </a:p>
        </p:txBody>
      </p:sp>
      <p:sp>
        <p:nvSpPr>
          <p:cNvPr id="262149" name="Rectangle 2"/>
          <p:cNvSpPr>
            <a:spLocks noGrp="1" noChangeArrowheads="1"/>
          </p:cNvSpPr>
          <p:nvPr>
            <p:ph type="title"/>
          </p:nvPr>
        </p:nvSpPr>
        <p:spPr>
          <a:xfrm>
            <a:off x="381000" y="609600"/>
            <a:ext cx="8534400" cy="838200"/>
          </a:xfrm>
          <a:ln>
            <a:solidFill>
              <a:schemeClr val="accent2"/>
            </a:solidFill>
          </a:ln>
        </p:spPr>
        <p:txBody>
          <a:bodyPr/>
          <a:lstStyle/>
          <a:p>
            <a:pPr marL="800100" indent="-800100" algn="l" eaLnBrk="1" hangingPunct="1"/>
            <a:r>
              <a:rPr lang="en-US" sz="3200" b="1" smtClean="0"/>
              <a:t>5.4:  </a:t>
            </a:r>
            <a:r>
              <a:rPr lang="en-US" sz="2800" b="1" smtClean="0"/>
              <a:t>Example of Hypothesis Testing - Test of Normality</a:t>
            </a:r>
          </a:p>
        </p:txBody>
      </p:sp>
      <p:sp>
        <p:nvSpPr>
          <p:cNvPr id="262150" name="Rectangle 3"/>
          <p:cNvSpPr>
            <a:spLocks noGrp="1" noChangeArrowheads="1"/>
          </p:cNvSpPr>
          <p:nvPr>
            <p:ph type="body" sz="half" idx="1"/>
          </p:nvPr>
        </p:nvSpPr>
        <p:spPr>
          <a:xfrm>
            <a:off x="609600" y="1600200"/>
            <a:ext cx="8229600" cy="4419600"/>
          </a:xfrm>
        </p:spPr>
        <p:txBody>
          <a:bodyPr/>
          <a:lstStyle/>
          <a:p>
            <a:pPr eaLnBrk="1" hangingPunct="1">
              <a:lnSpc>
                <a:spcPct val="90000"/>
              </a:lnSpc>
              <a:spcAft>
                <a:spcPct val="10000"/>
              </a:spcAft>
            </a:pPr>
            <a:r>
              <a:rPr lang="en-US" sz="2400" smtClean="0"/>
              <a:t>Purpose – to check whether a variable is normally distributed.  This is important because all parametric tests require the variables analyzed to be normally distributed.</a:t>
            </a:r>
          </a:p>
          <a:p>
            <a:pPr eaLnBrk="1" hangingPunct="1">
              <a:lnSpc>
                <a:spcPct val="90000"/>
              </a:lnSpc>
              <a:spcAft>
                <a:spcPct val="10000"/>
              </a:spcAft>
            </a:pPr>
            <a:r>
              <a:rPr lang="en-US" sz="2400" smtClean="0"/>
              <a:t>Assumptions:  The variable is quantitative</a:t>
            </a:r>
          </a:p>
          <a:p>
            <a:pPr eaLnBrk="1" hangingPunct="1">
              <a:lnSpc>
                <a:spcPct val="90000"/>
              </a:lnSpc>
              <a:spcAft>
                <a:spcPct val="10000"/>
              </a:spcAft>
            </a:pPr>
            <a:r>
              <a:rPr lang="en-US" sz="2400" smtClean="0"/>
              <a:t>Null hypothesis (</a:t>
            </a:r>
            <a:r>
              <a:rPr lang="en-US" sz="2400" i="1" smtClean="0"/>
              <a:t>H</a:t>
            </a:r>
            <a:r>
              <a:rPr lang="en-US" sz="2400" i="1" baseline="-25000" smtClean="0"/>
              <a:t>0</a:t>
            </a:r>
            <a:r>
              <a:rPr lang="en-US" sz="2400" i="1" smtClean="0"/>
              <a:t>)</a:t>
            </a:r>
            <a:r>
              <a:rPr lang="en-US" sz="2400" smtClean="0"/>
              <a:t>:  The sample comes from a normal distribution </a:t>
            </a:r>
          </a:p>
          <a:p>
            <a:pPr eaLnBrk="1" hangingPunct="1">
              <a:lnSpc>
                <a:spcPct val="90000"/>
              </a:lnSpc>
              <a:spcAft>
                <a:spcPct val="10000"/>
              </a:spcAft>
            </a:pPr>
            <a:r>
              <a:rPr lang="en-US" sz="2400" smtClean="0"/>
              <a:t>Alternative hypothesis (</a:t>
            </a:r>
            <a:r>
              <a:rPr lang="en-US" sz="2400" i="1" smtClean="0"/>
              <a:t>H</a:t>
            </a:r>
            <a:r>
              <a:rPr lang="en-US" sz="2400" i="1" baseline="-25000" smtClean="0"/>
              <a:t>1</a:t>
            </a:r>
            <a:r>
              <a:rPr lang="en-US" sz="2400" i="1" smtClean="0"/>
              <a:t>)</a:t>
            </a:r>
            <a:r>
              <a:rPr lang="en-US" sz="2400" smtClean="0"/>
              <a:t>:   The sample does not come from a normal distribution </a:t>
            </a:r>
          </a:p>
          <a:p>
            <a:pPr eaLnBrk="1" hangingPunct="1">
              <a:lnSpc>
                <a:spcPct val="90000"/>
              </a:lnSpc>
              <a:spcAft>
                <a:spcPct val="10000"/>
              </a:spcAft>
            </a:pPr>
            <a:r>
              <a:rPr lang="en-US" sz="2400" smtClean="0"/>
              <a:t>Procedure:  Compute the </a:t>
            </a:r>
            <a:r>
              <a:rPr lang="en-US" sz="2400" i="1" smtClean="0"/>
              <a:t>Kolmogorov-Smirnov or Shapiro-Wilks </a:t>
            </a:r>
            <a:r>
              <a:rPr lang="en-US" sz="2400" smtClean="0"/>
              <a:t>statistic using Explore (Section 4.3) .  If the </a:t>
            </a:r>
            <a:r>
              <a:rPr lang="en-US" sz="2400" i="1" smtClean="0"/>
              <a:t>p value</a:t>
            </a:r>
            <a:r>
              <a:rPr lang="en-US" sz="2400" smtClean="0"/>
              <a:t> &gt; significance level (</a:t>
            </a:r>
            <a:r>
              <a:rPr lang="en-US" sz="2400" smtClean="0">
                <a:sym typeface="Symbol" pitchFamily="18" charset="2"/>
              </a:rPr>
              <a:t>), </a:t>
            </a:r>
            <a:r>
              <a:rPr lang="en-US" sz="2400" smtClean="0"/>
              <a:t>the sample comes from a normal distribution.  Else, it comes from a non-normal distribution.</a:t>
            </a:r>
          </a:p>
        </p:txBody>
      </p:sp>
      <p:sp>
        <p:nvSpPr>
          <p:cNvPr id="262151" name="Text Box 1031"/>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5:  Hypothesis Testing</a:t>
            </a:r>
          </a:p>
        </p:txBody>
      </p:sp>
    </p:spTree>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Date Placeholder 5"/>
          <p:cNvSpPr>
            <a:spLocks noGrp="1"/>
          </p:cNvSpPr>
          <p:nvPr>
            <p:ph type="dt" sz="quarter" idx="10"/>
          </p:nvPr>
        </p:nvSpPr>
        <p:spPr>
          <a:noFill/>
        </p:spPr>
        <p:txBody>
          <a:bodyPr/>
          <a:lstStyle/>
          <a:p>
            <a:r>
              <a:rPr lang="en-US"/>
              <a:t>2011</a:t>
            </a:r>
          </a:p>
        </p:txBody>
      </p:sp>
      <p:sp>
        <p:nvSpPr>
          <p:cNvPr id="263171" name="Footer Placeholder 6"/>
          <p:cNvSpPr>
            <a:spLocks noGrp="1"/>
          </p:cNvSpPr>
          <p:nvPr>
            <p:ph type="ftr" sz="quarter" idx="11"/>
          </p:nvPr>
        </p:nvSpPr>
        <p:spPr>
          <a:noFill/>
        </p:spPr>
        <p:txBody>
          <a:bodyPr/>
          <a:lstStyle/>
          <a:p>
            <a:r>
              <a:rPr lang="en-US" smtClean="0"/>
              <a:t>Rasimah Aripin</a:t>
            </a:r>
          </a:p>
        </p:txBody>
      </p:sp>
      <p:sp>
        <p:nvSpPr>
          <p:cNvPr id="263172" name="Slide Number Placeholder 7"/>
          <p:cNvSpPr>
            <a:spLocks noGrp="1"/>
          </p:cNvSpPr>
          <p:nvPr>
            <p:ph type="sldNum" sz="quarter" idx="12"/>
          </p:nvPr>
        </p:nvSpPr>
        <p:spPr>
          <a:noFill/>
        </p:spPr>
        <p:txBody>
          <a:bodyPr/>
          <a:lstStyle/>
          <a:p>
            <a:fld id="{E360DD5B-8511-4325-83A2-3CF032026F26}" type="slidenum">
              <a:rPr lang="en-US" smtClean="0"/>
              <a:pPr/>
              <a:t>239</a:t>
            </a:fld>
            <a:endParaRPr lang="en-US" smtClean="0"/>
          </a:p>
        </p:txBody>
      </p:sp>
      <p:sp>
        <p:nvSpPr>
          <p:cNvPr id="263173" name="Rectangle 2"/>
          <p:cNvSpPr>
            <a:spLocks noGrp="1" noChangeArrowheads="1"/>
          </p:cNvSpPr>
          <p:nvPr>
            <p:ph type="title"/>
          </p:nvPr>
        </p:nvSpPr>
        <p:spPr>
          <a:xfrm>
            <a:off x="685800" y="685800"/>
            <a:ext cx="7772400" cy="609600"/>
          </a:xfrm>
          <a:ln>
            <a:solidFill>
              <a:schemeClr val="tx1"/>
            </a:solidFill>
          </a:ln>
        </p:spPr>
        <p:txBody>
          <a:bodyPr/>
          <a:lstStyle/>
          <a:p>
            <a:pPr eaLnBrk="1" hangingPunct="1"/>
            <a:r>
              <a:rPr lang="en-US" sz="3200" smtClean="0"/>
              <a:t>Test of Normality: Illustration</a:t>
            </a:r>
          </a:p>
        </p:txBody>
      </p:sp>
      <p:sp>
        <p:nvSpPr>
          <p:cNvPr id="263174" name="Rectangle 3"/>
          <p:cNvSpPr>
            <a:spLocks noGrp="1" noChangeArrowheads="1"/>
          </p:cNvSpPr>
          <p:nvPr>
            <p:ph type="body" sz="half" idx="1"/>
          </p:nvPr>
        </p:nvSpPr>
        <p:spPr>
          <a:xfrm>
            <a:off x="457200" y="1371600"/>
            <a:ext cx="8229600" cy="2438400"/>
          </a:xfrm>
        </p:spPr>
        <p:txBody>
          <a:bodyPr/>
          <a:lstStyle/>
          <a:p>
            <a:pPr marL="0" indent="0" eaLnBrk="1" hangingPunct="1">
              <a:lnSpc>
                <a:spcPct val="90000"/>
              </a:lnSpc>
              <a:buFontTx/>
              <a:buNone/>
            </a:pPr>
            <a:r>
              <a:rPr lang="en-US" sz="2400" smtClean="0"/>
              <a:t>Use the data set </a:t>
            </a:r>
            <a:r>
              <a:rPr lang="en-US" sz="2400" i="1" smtClean="0"/>
              <a:t>Ikan Kembong</a:t>
            </a:r>
            <a:r>
              <a:rPr lang="en-US" sz="2400" smtClean="0"/>
              <a:t> Price and test whether the variable average price is normally distributed or not.</a:t>
            </a:r>
          </a:p>
          <a:p>
            <a:pPr marL="0" indent="0" eaLnBrk="1" hangingPunct="1">
              <a:lnSpc>
                <a:spcPct val="90000"/>
              </a:lnSpc>
              <a:buFontTx/>
              <a:buNone/>
            </a:pPr>
            <a:r>
              <a:rPr lang="en-US" sz="2400" i="1" smtClean="0"/>
              <a:t>Analyze &gt;&gt;&gt; Descriptive Statistics &gt;&gt;&gt; Explore…</a:t>
            </a:r>
          </a:p>
          <a:p>
            <a:pPr marL="0" indent="0" eaLnBrk="1" hangingPunct="1">
              <a:lnSpc>
                <a:spcPct val="90000"/>
              </a:lnSpc>
              <a:buFontTx/>
              <a:buNone/>
            </a:pPr>
            <a:endParaRPr lang="en-US" sz="2400" i="1" smtClean="0"/>
          </a:p>
          <a:p>
            <a:pPr marL="0" indent="0" eaLnBrk="1" hangingPunct="1">
              <a:lnSpc>
                <a:spcPct val="90000"/>
              </a:lnSpc>
              <a:buFontTx/>
              <a:buNone/>
            </a:pPr>
            <a:r>
              <a:rPr lang="en-US" sz="2400" smtClean="0"/>
              <a:t>Select only </a:t>
            </a:r>
            <a:r>
              <a:rPr lang="en-US" sz="2400" b="1" i="1" smtClean="0"/>
              <a:t>Plots</a:t>
            </a:r>
            <a:r>
              <a:rPr lang="en-US" sz="2400" smtClean="0"/>
              <a:t> and </a:t>
            </a:r>
            <a:r>
              <a:rPr lang="en-US" sz="2400" b="1" i="1" smtClean="0"/>
              <a:t>Normality Plots with test  </a:t>
            </a:r>
            <a:r>
              <a:rPr lang="en-US" sz="2400" smtClean="0"/>
              <a:t>The output is as below.</a:t>
            </a:r>
          </a:p>
          <a:p>
            <a:pPr marL="0" indent="0" eaLnBrk="1" hangingPunct="1">
              <a:lnSpc>
                <a:spcPct val="90000"/>
              </a:lnSpc>
              <a:buFontTx/>
              <a:buNone/>
            </a:pPr>
            <a:endParaRPr lang="en-US" sz="2400" smtClean="0"/>
          </a:p>
          <a:p>
            <a:pPr marL="0" indent="0" eaLnBrk="1" hangingPunct="1">
              <a:lnSpc>
                <a:spcPct val="90000"/>
              </a:lnSpc>
              <a:buFontTx/>
              <a:buNone/>
            </a:pPr>
            <a:endParaRPr lang="en-US" sz="2400" b="1" i="1" smtClean="0"/>
          </a:p>
          <a:p>
            <a:pPr marL="0" indent="0" eaLnBrk="1" hangingPunct="1">
              <a:lnSpc>
                <a:spcPct val="90000"/>
              </a:lnSpc>
            </a:pPr>
            <a:endParaRPr lang="en-US" sz="2400" b="1" i="1" smtClean="0"/>
          </a:p>
        </p:txBody>
      </p:sp>
      <p:sp>
        <p:nvSpPr>
          <p:cNvPr id="263175" name="Text Box 6"/>
          <p:cNvSpPr txBox="1">
            <a:spLocks noChangeArrowheads="1"/>
          </p:cNvSpPr>
          <p:nvPr/>
        </p:nvSpPr>
        <p:spPr bwMode="auto">
          <a:xfrm>
            <a:off x="609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5.4:  Example of Hypothesis Testing</a:t>
            </a:r>
          </a:p>
        </p:txBody>
      </p:sp>
      <p:pic>
        <p:nvPicPr>
          <p:cNvPr id="263176" name="Picture 8"/>
          <p:cNvPicPr>
            <a:picLocks noChangeAspect="1" noChangeArrowheads="1"/>
          </p:cNvPicPr>
          <p:nvPr/>
        </p:nvPicPr>
        <p:blipFill>
          <a:blip r:embed="rId3"/>
          <a:srcRect/>
          <a:stretch>
            <a:fillRect/>
          </a:stretch>
        </p:blipFill>
        <p:spPr bwMode="auto">
          <a:xfrm>
            <a:off x="228600" y="3657600"/>
            <a:ext cx="9144000" cy="2139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a:noFill/>
        </p:spPr>
        <p:txBody>
          <a:bodyPr/>
          <a:lstStyle/>
          <a:p>
            <a:r>
              <a:rPr lang="en-US"/>
              <a:t>2011</a:t>
            </a:r>
          </a:p>
        </p:txBody>
      </p:sp>
      <p:sp>
        <p:nvSpPr>
          <p:cNvPr id="54275" name="Footer Placeholder 4"/>
          <p:cNvSpPr>
            <a:spLocks noGrp="1"/>
          </p:cNvSpPr>
          <p:nvPr>
            <p:ph type="ftr" sz="quarter" idx="11"/>
          </p:nvPr>
        </p:nvSpPr>
        <p:spPr>
          <a:noFill/>
        </p:spPr>
        <p:txBody>
          <a:bodyPr/>
          <a:lstStyle/>
          <a:p>
            <a:r>
              <a:rPr lang="en-US" smtClean="0"/>
              <a:t>Rasimah Aripin</a:t>
            </a:r>
          </a:p>
        </p:txBody>
      </p:sp>
      <p:sp>
        <p:nvSpPr>
          <p:cNvPr id="54276" name="Slide Number Placeholder 5"/>
          <p:cNvSpPr>
            <a:spLocks noGrp="1"/>
          </p:cNvSpPr>
          <p:nvPr>
            <p:ph type="sldNum" sz="quarter" idx="12"/>
          </p:nvPr>
        </p:nvSpPr>
        <p:spPr>
          <a:noFill/>
        </p:spPr>
        <p:txBody>
          <a:bodyPr/>
          <a:lstStyle/>
          <a:p>
            <a:fld id="{B50B2D68-0195-4D72-AF49-D602F1294ADB}" type="slidenum">
              <a:rPr lang="en-US" smtClean="0"/>
              <a:pPr/>
              <a:t>24</a:t>
            </a:fld>
            <a:endParaRPr lang="en-US" smtClean="0"/>
          </a:p>
        </p:txBody>
      </p:sp>
      <p:sp>
        <p:nvSpPr>
          <p:cNvPr id="54277" name="Rectangle 2"/>
          <p:cNvSpPr>
            <a:spLocks noGrp="1" noChangeArrowheads="1"/>
          </p:cNvSpPr>
          <p:nvPr>
            <p:ph type="title"/>
          </p:nvPr>
        </p:nvSpPr>
        <p:spPr>
          <a:xfrm>
            <a:off x="685800" y="533400"/>
            <a:ext cx="7772400" cy="457200"/>
          </a:xfrm>
          <a:ln>
            <a:solidFill>
              <a:schemeClr val="accent2"/>
            </a:solidFill>
          </a:ln>
        </p:spPr>
        <p:txBody>
          <a:bodyPr/>
          <a:lstStyle/>
          <a:p>
            <a:pPr eaLnBrk="1" hangingPunct="1"/>
            <a:r>
              <a:rPr lang="en-US" sz="3200" smtClean="0">
                <a:latin typeface="Georgia" pitchFamily="18" charset="0"/>
              </a:rPr>
              <a:t>Variable View: Type of Data (Column 2)</a:t>
            </a:r>
            <a:r>
              <a:rPr lang="en-US" smtClean="0"/>
              <a:t> </a:t>
            </a:r>
          </a:p>
        </p:txBody>
      </p:sp>
      <p:sp>
        <p:nvSpPr>
          <p:cNvPr id="54278" name="Rectangle 3"/>
          <p:cNvSpPr>
            <a:spLocks noGrp="1" noChangeArrowheads="1"/>
          </p:cNvSpPr>
          <p:nvPr>
            <p:ph type="body" idx="1"/>
          </p:nvPr>
        </p:nvSpPr>
        <p:spPr>
          <a:xfrm>
            <a:off x="381000" y="1066800"/>
            <a:ext cx="8458200" cy="4800600"/>
          </a:xfrm>
        </p:spPr>
        <p:txBody>
          <a:bodyPr/>
          <a:lstStyle/>
          <a:p>
            <a:pPr marL="0" indent="0" eaLnBrk="1" hangingPunct="1">
              <a:buFontTx/>
              <a:buNone/>
            </a:pPr>
            <a:r>
              <a:rPr lang="en-US" sz="2400" smtClean="0">
                <a:latin typeface="Georgia" pitchFamily="18" charset="0"/>
              </a:rPr>
              <a:t>Click the cell in Column 2 corresponding to the variable </a:t>
            </a:r>
            <a:r>
              <a:rPr lang="en-US" sz="2400" b="1" i="1" smtClean="0">
                <a:latin typeface="Georgia" pitchFamily="18" charset="0"/>
              </a:rPr>
              <a:t>Age.2004</a:t>
            </a:r>
            <a:r>
              <a:rPr lang="en-US" sz="2400" smtClean="0">
                <a:latin typeface="Georgia" pitchFamily="18" charset="0"/>
              </a:rPr>
              <a:t> to get the pull down menu denoted by   </a:t>
            </a:r>
            <a:r>
              <a:rPr lang="en-US" sz="2400" b="1" smtClean="0">
                <a:latin typeface="Georgia" pitchFamily="18" charset="0"/>
              </a:rPr>
              <a:t>…</a:t>
            </a:r>
            <a:r>
              <a:rPr lang="en-US" sz="2400" smtClean="0">
                <a:latin typeface="Georgia" pitchFamily="18" charset="0"/>
              </a:rPr>
              <a:t>  to access the </a:t>
            </a:r>
            <a:r>
              <a:rPr lang="en-US" sz="2400" b="1" i="1" smtClean="0">
                <a:solidFill>
                  <a:srgbClr val="990099"/>
                </a:solidFill>
                <a:latin typeface="Georgia" pitchFamily="18" charset="0"/>
              </a:rPr>
              <a:t>Variable Type</a:t>
            </a:r>
            <a:r>
              <a:rPr lang="en-US" sz="2400" smtClean="0">
                <a:latin typeface="Georgia" pitchFamily="18" charset="0"/>
              </a:rPr>
              <a:t> dialog-box  which shows the types of variables which can be defined.  The current variable is numeric with data width equals 8 digits with no decimal point</a:t>
            </a:r>
          </a:p>
        </p:txBody>
      </p:sp>
      <p:pic>
        <p:nvPicPr>
          <p:cNvPr id="54279" name="Picture 5"/>
          <p:cNvPicPr>
            <a:picLocks noChangeAspect="1" noChangeArrowheads="1"/>
          </p:cNvPicPr>
          <p:nvPr/>
        </p:nvPicPr>
        <p:blipFill>
          <a:blip r:embed="rId3"/>
          <a:srcRect/>
          <a:stretch>
            <a:fillRect/>
          </a:stretch>
        </p:blipFill>
        <p:spPr bwMode="auto">
          <a:xfrm>
            <a:off x="1905000" y="3048000"/>
            <a:ext cx="5867400" cy="3014663"/>
          </a:xfrm>
          <a:prstGeom prst="rect">
            <a:avLst/>
          </a:prstGeom>
          <a:noFill/>
          <a:ln w="9525">
            <a:noFill/>
            <a:miter lim="800000"/>
            <a:headEnd/>
            <a:tailEnd/>
          </a:ln>
        </p:spPr>
      </p:pic>
      <p:sp>
        <p:nvSpPr>
          <p:cNvPr id="54280" name="Text Box 2052"/>
          <p:cNvSpPr txBox="1">
            <a:spLocks noChangeArrowheads="1"/>
          </p:cNvSpPr>
          <p:nvPr/>
        </p:nvSpPr>
        <p:spPr bwMode="auto">
          <a:xfrm>
            <a:off x="228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Date Placeholder 3"/>
          <p:cNvSpPr>
            <a:spLocks noGrp="1"/>
          </p:cNvSpPr>
          <p:nvPr>
            <p:ph type="dt" sz="quarter" idx="10"/>
          </p:nvPr>
        </p:nvSpPr>
        <p:spPr>
          <a:noFill/>
        </p:spPr>
        <p:txBody>
          <a:bodyPr/>
          <a:lstStyle/>
          <a:p>
            <a:r>
              <a:rPr lang="en-US"/>
              <a:t>2011</a:t>
            </a:r>
          </a:p>
        </p:txBody>
      </p:sp>
      <p:sp>
        <p:nvSpPr>
          <p:cNvPr id="264195" name="Footer Placeholder 4"/>
          <p:cNvSpPr>
            <a:spLocks noGrp="1"/>
          </p:cNvSpPr>
          <p:nvPr>
            <p:ph type="ftr" sz="quarter" idx="11"/>
          </p:nvPr>
        </p:nvSpPr>
        <p:spPr>
          <a:noFill/>
        </p:spPr>
        <p:txBody>
          <a:bodyPr/>
          <a:lstStyle/>
          <a:p>
            <a:r>
              <a:rPr lang="en-US" smtClean="0"/>
              <a:t>Rasimah Aripin</a:t>
            </a:r>
          </a:p>
        </p:txBody>
      </p:sp>
      <p:sp>
        <p:nvSpPr>
          <p:cNvPr id="264196" name="Slide Number Placeholder 5"/>
          <p:cNvSpPr>
            <a:spLocks noGrp="1"/>
          </p:cNvSpPr>
          <p:nvPr>
            <p:ph type="sldNum" sz="quarter" idx="12"/>
          </p:nvPr>
        </p:nvSpPr>
        <p:spPr>
          <a:noFill/>
        </p:spPr>
        <p:txBody>
          <a:bodyPr/>
          <a:lstStyle/>
          <a:p>
            <a:fld id="{C4E7163A-E224-4C29-857B-0600CBC30607}" type="slidenum">
              <a:rPr lang="en-US" smtClean="0"/>
              <a:pPr/>
              <a:t>240</a:t>
            </a:fld>
            <a:endParaRPr lang="en-US" smtClean="0"/>
          </a:p>
        </p:txBody>
      </p:sp>
      <p:sp>
        <p:nvSpPr>
          <p:cNvPr id="264197" name="Rectangle 2"/>
          <p:cNvSpPr>
            <a:spLocks noGrp="1" noChangeArrowheads="1"/>
          </p:cNvSpPr>
          <p:nvPr>
            <p:ph type="title"/>
          </p:nvPr>
        </p:nvSpPr>
        <p:spPr>
          <a:xfrm>
            <a:off x="762000" y="762000"/>
            <a:ext cx="7772400" cy="762000"/>
          </a:xfrm>
          <a:ln>
            <a:solidFill>
              <a:schemeClr val="accent2"/>
            </a:solidFill>
          </a:ln>
        </p:spPr>
        <p:txBody>
          <a:bodyPr/>
          <a:lstStyle/>
          <a:p>
            <a:pPr eaLnBrk="1" hangingPunct="1"/>
            <a:r>
              <a:rPr lang="en-US" sz="3200" smtClean="0"/>
              <a:t>Test of Normality (Cont.)</a:t>
            </a:r>
          </a:p>
        </p:txBody>
      </p:sp>
      <p:sp>
        <p:nvSpPr>
          <p:cNvPr id="264198" name="Text Box 3"/>
          <p:cNvSpPr txBox="1">
            <a:spLocks noChangeArrowheads="1"/>
          </p:cNvSpPr>
          <p:nvPr/>
        </p:nvSpPr>
        <p:spPr bwMode="auto">
          <a:xfrm>
            <a:off x="533400" y="1752600"/>
            <a:ext cx="8153400" cy="4117975"/>
          </a:xfrm>
          <a:prstGeom prst="rect">
            <a:avLst/>
          </a:prstGeom>
          <a:noFill/>
          <a:ln w="9525">
            <a:solidFill>
              <a:schemeClr val="tx1"/>
            </a:solidFill>
            <a:miter lim="800000"/>
            <a:headEnd/>
            <a:tailEnd/>
          </a:ln>
        </p:spPr>
        <p:txBody>
          <a:bodyPr>
            <a:spAutoFit/>
          </a:bodyPr>
          <a:lstStyle/>
          <a:p>
            <a:pPr>
              <a:spcBef>
                <a:spcPct val="50000"/>
              </a:spcBef>
            </a:pPr>
            <a:r>
              <a:rPr lang="en-US" b="0" i="0"/>
              <a:t>Based on the stem-and-leaf plot on the next slide, does the distribution look symmetric?</a:t>
            </a:r>
          </a:p>
          <a:p>
            <a:pPr>
              <a:spcBef>
                <a:spcPct val="50000"/>
              </a:spcBef>
            </a:pPr>
            <a:r>
              <a:rPr lang="en-US" b="0" i="0"/>
              <a:t>The distribution of the variable is negatively skewed due to some extreme low values .  There are also 3 extreme high values (&gt;RM10.00)</a:t>
            </a:r>
          </a:p>
          <a:p>
            <a:pPr>
              <a:spcBef>
                <a:spcPct val="50000"/>
              </a:spcBef>
            </a:pPr>
            <a:r>
              <a:rPr lang="en-US" b="0" i="0"/>
              <a:t>Based on the K-S statistic (</a:t>
            </a:r>
            <a:r>
              <a:rPr lang="en-US" b="0"/>
              <a:t>Sig. value = p-value = 0.000 &lt; 0.05</a:t>
            </a:r>
            <a:r>
              <a:rPr lang="en-US" b="0" i="0"/>
              <a:t>), the distribution of the price variable is not normal. This could be caused by some extreme values which can be trimmed before further analysis is carried out.  Appropriate transformations such as logarithmic transformation can also normalize a distribution</a:t>
            </a:r>
          </a:p>
        </p:txBody>
      </p:sp>
      <p:sp>
        <p:nvSpPr>
          <p:cNvPr id="264199" name="Text Box 1029"/>
          <p:cNvSpPr txBox="1">
            <a:spLocks noChangeArrowheads="1"/>
          </p:cNvSpPr>
          <p:nvPr/>
        </p:nvSpPr>
        <p:spPr bwMode="auto">
          <a:xfrm>
            <a:off x="609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5.4:  Example of Hypothesis Testing</a:t>
            </a:r>
          </a:p>
        </p:txBody>
      </p:sp>
    </p:spTree>
  </p:cSld>
  <p:clrMapOvr>
    <a:masterClrMapping/>
  </p:clrMapOv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Date Placeholder 3"/>
          <p:cNvSpPr>
            <a:spLocks noGrp="1"/>
          </p:cNvSpPr>
          <p:nvPr>
            <p:ph type="dt" sz="quarter" idx="10"/>
          </p:nvPr>
        </p:nvSpPr>
        <p:spPr>
          <a:noFill/>
        </p:spPr>
        <p:txBody>
          <a:bodyPr/>
          <a:lstStyle/>
          <a:p>
            <a:r>
              <a:rPr lang="en-US"/>
              <a:t>2011</a:t>
            </a:r>
          </a:p>
        </p:txBody>
      </p:sp>
      <p:sp>
        <p:nvSpPr>
          <p:cNvPr id="265219" name="Footer Placeholder 4"/>
          <p:cNvSpPr>
            <a:spLocks noGrp="1"/>
          </p:cNvSpPr>
          <p:nvPr>
            <p:ph type="ftr" sz="quarter" idx="11"/>
          </p:nvPr>
        </p:nvSpPr>
        <p:spPr>
          <a:noFill/>
        </p:spPr>
        <p:txBody>
          <a:bodyPr/>
          <a:lstStyle/>
          <a:p>
            <a:r>
              <a:rPr lang="en-US" smtClean="0"/>
              <a:t>Rasimah Aripin</a:t>
            </a:r>
          </a:p>
        </p:txBody>
      </p:sp>
      <p:sp>
        <p:nvSpPr>
          <p:cNvPr id="265220" name="Slide Number Placeholder 5"/>
          <p:cNvSpPr>
            <a:spLocks noGrp="1"/>
          </p:cNvSpPr>
          <p:nvPr>
            <p:ph type="sldNum" sz="quarter" idx="12"/>
          </p:nvPr>
        </p:nvSpPr>
        <p:spPr>
          <a:noFill/>
        </p:spPr>
        <p:txBody>
          <a:bodyPr/>
          <a:lstStyle/>
          <a:p>
            <a:fld id="{B4251AD9-D0F5-45A1-A96A-EABC719665A9}" type="slidenum">
              <a:rPr lang="en-US" smtClean="0"/>
              <a:pPr/>
              <a:t>241</a:t>
            </a:fld>
            <a:endParaRPr lang="en-US" smtClean="0"/>
          </a:p>
        </p:txBody>
      </p:sp>
      <p:sp>
        <p:nvSpPr>
          <p:cNvPr id="265221" name="Rectangle 2"/>
          <p:cNvSpPr>
            <a:spLocks noGrp="1" noChangeArrowheads="1"/>
          </p:cNvSpPr>
          <p:nvPr>
            <p:ph type="title"/>
          </p:nvPr>
        </p:nvSpPr>
        <p:spPr>
          <a:xfrm>
            <a:off x="762000" y="609600"/>
            <a:ext cx="7772400" cy="533400"/>
          </a:xfrm>
          <a:ln>
            <a:solidFill>
              <a:schemeClr val="accent2"/>
            </a:solidFill>
          </a:ln>
        </p:spPr>
        <p:txBody>
          <a:bodyPr/>
          <a:lstStyle/>
          <a:p>
            <a:pPr eaLnBrk="1" hangingPunct="1"/>
            <a:r>
              <a:rPr lang="en-US" sz="3200" smtClean="0"/>
              <a:t>Test of Normality (Cont.)</a:t>
            </a:r>
          </a:p>
        </p:txBody>
      </p:sp>
      <p:sp>
        <p:nvSpPr>
          <p:cNvPr id="265222" name="Text Box 4"/>
          <p:cNvSpPr txBox="1">
            <a:spLocks noChangeArrowheads="1"/>
          </p:cNvSpPr>
          <p:nvPr/>
        </p:nvSpPr>
        <p:spPr bwMode="auto">
          <a:xfrm>
            <a:off x="609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5.4:  Example of Hypothesis Testing</a:t>
            </a:r>
          </a:p>
        </p:txBody>
      </p:sp>
      <p:sp>
        <p:nvSpPr>
          <p:cNvPr id="265223" name="Rectangle 5"/>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ms-MY"/>
          </a:p>
        </p:txBody>
      </p:sp>
      <p:sp>
        <p:nvSpPr>
          <p:cNvPr id="265224" name="Rectangle 7"/>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ms-MY"/>
          </a:p>
        </p:txBody>
      </p:sp>
      <p:sp>
        <p:nvSpPr>
          <p:cNvPr id="265225" name="Rectangle 11"/>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ms-MY"/>
          </a:p>
        </p:txBody>
      </p:sp>
      <p:sp>
        <p:nvSpPr>
          <p:cNvPr id="265226" name="Rectangle 14"/>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ms-MY"/>
          </a:p>
        </p:txBody>
      </p:sp>
      <p:sp>
        <p:nvSpPr>
          <p:cNvPr id="265227" name="Rectangle 15"/>
          <p:cNvSpPr>
            <a:spLocks noChangeArrowheads="1"/>
          </p:cNvSpPr>
          <p:nvPr/>
        </p:nvSpPr>
        <p:spPr bwMode="auto">
          <a:xfrm>
            <a:off x="990600" y="1447800"/>
            <a:ext cx="7467600" cy="4524375"/>
          </a:xfrm>
          <a:prstGeom prst="rect">
            <a:avLst/>
          </a:prstGeom>
          <a:noFill/>
          <a:ln w="9525">
            <a:solidFill>
              <a:schemeClr val="tx1"/>
            </a:solidFill>
            <a:miter lim="800000"/>
            <a:headEnd/>
            <a:tailEnd/>
          </a:ln>
        </p:spPr>
        <p:txBody>
          <a:bodyPr anchor="ctr">
            <a:spAutoFit/>
          </a:bodyPr>
          <a:lstStyle/>
          <a:p>
            <a:r>
              <a:rPr lang="en-US" sz="1200" i="0">
                <a:latin typeface="SAS Monospace" pitchFamily="49" charset="0"/>
              </a:rPr>
              <a:t>avg_prc Stem-and-Leaf Plot</a:t>
            </a:r>
          </a:p>
          <a:p>
            <a:r>
              <a:rPr lang="en-US" sz="1200" i="0">
                <a:latin typeface="SAS Monospace" pitchFamily="49" charset="0"/>
              </a:rPr>
              <a:t> Frequency    Stem &amp;  Leaf</a:t>
            </a:r>
          </a:p>
          <a:p>
            <a:r>
              <a:rPr lang="en-US" sz="1200" i="0">
                <a:latin typeface="SAS Monospace" pitchFamily="49" charset="0"/>
              </a:rPr>
              <a:t>     5.00 Extremes    (=&lt;7.1)</a:t>
            </a:r>
          </a:p>
          <a:p>
            <a:r>
              <a:rPr lang="en-US" sz="1200" i="0">
                <a:latin typeface="SAS Monospace" pitchFamily="49" charset="0"/>
              </a:rPr>
              <a:t>     1.00        7 .  3</a:t>
            </a:r>
          </a:p>
          <a:p>
            <a:r>
              <a:rPr lang="en-US" sz="1200" i="0">
                <a:latin typeface="SAS Monospace" pitchFamily="49" charset="0"/>
              </a:rPr>
              <a:t>     5.00        7 .  44455</a:t>
            </a:r>
          </a:p>
          <a:p>
            <a:r>
              <a:rPr lang="en-US" sz="1200" i="0">
                <a:latin typeface="SAS Monospace" pitchFamily="49" charset="0"/>
              </a:rPr>
              <a:t>     5.00        7 .  66777</a:t>
            </a:r>
          </a:p>
          <a:p>
            <a:r>
              <a:rPr lang="en-US" sz="1200" i="0">
                <a:latin typeface="SAS Monospace" pitchFamily="49" charset="0"/>
              </a:rPr>
              <a:t>     5.00        7 .  88889</a:t>
            </a:r>
          </a:p>
          <a:p>
            <a:r>
              <a:rPr lang="en-US" sz="1200" i="0">
                <a:latin typeface="SAS Monospace" pitchFamily="49" charset="0"/>
              </a:rPr>
              <a:t>     9.00        8 .  000001111</a:t>
            </a:r>
          </a:p>
          <a:p>
            <a:r>
              <a:rPr lang="en-US" sz="1200" i="0">
                <a:latin typeface="SAS Monospace" pitchFamily="49" charset="0"/>
              </a:rPr>
              <a:t>    10.00        8 .  2222333333</a:t>
            </a:r>
          </a:p>
          <a:p>
            <a:r>
              <a:rPr lang="en-US" sz="1200" i="0">
                <a:latin typeface="SAS Monospace" pitchFamily="49" charset="0"/>
              </a:rPr>
              <a:t>    19.00        8 .  4444444445555555555</a:t>
            </a:r>
          </a:p>
          <a:p>
            <a:r>
              <a:rPr lang="en-US" sz="1200" i="0">
                <a:latin typeface="SAS Monospace" pitchFamily="49" charset="0"/>
              </a:rPr>
              <a:t>    13.00        8 .  6666667777777</a:t>
            </a:r>
          </a:p>
          <a:p>
            <a:r>
              <a:rPr lang="en-US" sz="1200" i="0">
                <a:latin typeface="SAS Monospace" pitchFamily="49" charset="0"/>
              </a:rPr>
              <a:t>    26.00        8 .  88888888888899999999999999</a:t>
            </a:r>
          </a:p>
          <a:p>
            <a:r>
              <a:rPr lang="en-US" sz="1200" i="0">
                <a:latin typeface="SAS Monospace" pitchFamily="49" charset="0"/>
              </a:rPr>
              <a:t>    27.00        9 .  000000000000000001111111111</a:t>
            </a:r>
          </a:p>
          <a:p>
            <a:r>
              <a:rPr lang="en-US" sz="1200" i="0">
                <a:latin typeface="SAS Monospace" pitchFamily="49" charset="0"/>
              </a:rPr>
              <a:t>    23.00        9 .  22222222222233333333333</a:t>
            </a:r>
          </a:p>
          <a:p>
            <a:r>
              <a:rPr lang="en-US" sz="1200" i="0">
                <a:latin typeface="SAS Monospace" pitchFamily="49" charset="0"/>
              </a:rPr>
              <a:t>    18.00        9 .  444444444444555555</a:t>
            </a:r>
          </a:p>
          <a:p>
            <a:r>
              <a:rPr lang="en-US" sz="1200" i="0">
                <a:latin typeface="SAS Monospace" pitchFamily="49" charset="0"/>
              </a:rPr>
              <a:t>    27.00        9 .  666666666667777777777777777</a:t>
            </a:r>
          </a:p>
          <a:p>
            <a:r>
              <a:rPr lang="en-US" sz="1200" i="0">
                <a:latin typeface="SAS Monospace" pitchFamily="49" charset="0"/>
              </a:rPr>
              <a:t>     4.00        9 .  8888</a:t>
            </a:r>
          </a:p>
          <a:p>
            <a:r>
              <a:rPr lang="en-US" sz="1200" i="0">
                <a:latin typeface="SAS Monospace" pitchFamily="49" charset="0"/>
              </a:rPr>
              <a:t>      .00       10 .</a:t>
            </a:r>
          </a:p>
          <a:p>
            <a:r>
              <a:rPr lang="en-US" sz="1200" i="0">
                <a:latin typeface="SAS Monospace" pitchFamily="49" charset="0"/>
              </a:rPr>
              <a:t>      .00       10 .</a:t>
            </a:r>
          </a:p>
          <a:p>
            <a:r>
              <a:rPr lang="en-US" sz="1200" i="0">
                <a:latin typeface="SAS Monospace" pitchFamily="49" charset="0"/>
              </a:rPr>
              <a:t>      .00       10 .</a:t>
            </a:r>
          </a:p>
          <a:p>
            <a:r>
              <a:rPr lang="en-US" sz="1200" i="0">
                <a:latin typeface="SAS Monospace" pitchFamily="49" charset="0"/>
              </a:rPr>
              <a:t>     1.00       10 .  7</a:t>
            </a:r>
          </a:p>
          <a:p>
            <a:r>
              <a:rPr lang="en-US" sz="1200" i="0">
                <a:latin typeface="SAS Monospace" pitchFamily="49" charset="0"/>
              </a:rPr>
              <a:t>     2.00 Extremes    (&gt;=11.3)</a:t>
            </a:r>
          </a:p>
          <a:p>
            <a:r>
              <a:rPr lang="en-US" sz="1200" i="0">
                <a:latin typeface="SAS Monospace" pitchFamily="49" charset="0"/>
              </a:rPr>
              <a:t> Stem width:      1.00</a:t>
            </a:r>
          </a:p>
          <a:p>
            <a:r>
              <a:rPr lang="en-US" sz="1200" i="0">
                <a:latin typeface="SAS Monospace" pitchFamily="49" charset="0"/>
              </a:rPr>
              <a:t> Each leaf:       1 case(s)</a:t>
            </a:r>
          </a:p>
        </p:txBody>
      </p:sp>
      <p:sp>
        <p:nvSpPr>
          <p:cNvPr id="265228" name="Text Box 16"/>
          <p:cNvSpPr txBox="1">
            <a:spLocks noChangeArrowheads="1"/>
          </p:cNvSpPr>
          <p:nvPr/>
        </p:nvSpPr>
        <p:spPr bwMode="auto">
          <a:xfrm>
            <a:off x="5791200" y="1676400"/>
            <a:ext cx="2987675" cy="457200"/>
          </a:xfrm>
          <a:prstGeom prst="rect">
            <a:avLst/>
          </a:prstGeom>
          <a:noFill/>
          <a:ln w="9525">
            <a:noFill/>
            <a:miter lim="800000"/>
            <a:headEnd/>
            <a:tailEnd/>
          </a:ln>
        </p:spPr>
        <p:txBody>
          <a:bodyPr>
            <a:spAutoFit/>
          </a:bodyPr>
          <a:lstStyle/>
          <a:p>
            <a:endParaRPr lang="ms-MY"/>
          </a:p>
        </p:txBody>
      </p:sp>
    </p:spTree>
  </p:cSld>
  <p:clrMapOvr>
    <a:masterClrMapping/>
  </p:clrMapOv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Date Placeholder 4"/>
          <p:cNvSpPr>
            <a:spLocks noGrp="1"/>
          </p:cNvSpPr>
          <p:nvPr>
            <p:ph type="dt" sz="quarter" idx="10"/>
          </p:nvPr>
        </p:nvSpPr>
        <p:spPr>
          <a:noFill/>
        </p:spPr>
        <p:txBody>
          <a:bodyPr/>
          <a:lstStyle/>
          <a:p>
            <a:r>
              <a:rPr lang="en-US"/>
              <a:t>2011</a:t>
            </a:r>
          </a:p>
        </p:txBody>
      </p:sp>
      <p:sp>
        <p:nvSpPr>
          <p:cNvPr id="266243" name="Footer Placeholder 5"/>
          <p:cNvSpPr>
            <a:spLocks noGrp="1"/>
          </p:cNvSpPr>
          <p:nvPr>
            <p:ph type="ftr" sz="quarter" idx="11"/>
          </p:nvPr>
        </p:nvSpPr>
        <p:spPr>
          <a:noFill/>
        </p:spPr>
        <p:txBody>
          <a:bodyPr/>
          <a:lstStyle/>
          <a:p>
            <a:r>
              <a:rPr lang="en-US" smtClean="0"/>
              <a:t>Rasimah Aripin</a:t>
            </a:r>
          </a:p>
        </p:txBody>
      </p:sp>
      <p:sp>
        <p:nvSpPr>
          <p:cNvPr id="266244" name="Slide Number Placeholder 6"/>
          <p:cNvSpPr>
            <a:spLocks noGrp="1"/>
          </p:cNvSpPr>
          <p:nvPr>
            <p:ph type="sldNum" sz="quarter" idx="12"/>
          </p:nvPr>
        </p:nvSpPr>
        <p:spPr>
          <a:noFill/>
        </p:spPr>
        <p:txBody>
          <a:bodyPr/>
          <a:lstStyle/>
          <a:p>
            <a:fld id="{49ACD693-1E86-41EA-A96C-53AB648251C1}" type="slidenum">
              <a:rPr lang="en-US" smtClean="0"/>
              <a:pPr/>
              <a:t>242</a:t>
            </a:fld>
            <a:endParaRPr lang="en-US" smtClean="0"/>
          </a:p>
        </p:txBody>
      </p:sp>
      <p:sp>
        <p:nvSpPr>
          <p:cNvPr id="266245" name="Rectangle 2"/>
          <p:cNvSpPr>
            <a:spLocks noGrp="1" noChangeArrowheads="1"/>
          </p:cNvSpPr>
          <p:nvPr>
            <p:ph type="title"/>
          </p:nvPr>
        </p:nvSpPr>
        <p:spPr>
          <a:xfrm>
            <a:off x="685800" y="609600"/>
            <a:ext cx="7848600" cy="609600"/>
          </a:xfrm>
          <a:ln>
            <a:solidFill>
              <a:schemeClr val="accent2"/>
            </a:solidFill>
          </a:ln>
        </p:spPr>
        <p:txBody>
          <a:bodyPr/>
          <a:lstStyle/>
          <a:p>
            <a:pPr eaLnBrk="1" hangingPunct="1"/>
            <a:r>
              <a:rPr lang="en-US" sz="3200" smtClean="0"/>
              <a:t>Class exercises</a:t>
            </a:r>
          </a:p>
        </p:txBody>
      </p:sp>
      <p:sp>
        <p:nvSpPr>
          <p:cNvPr id="266246" name="Rectangle 3"/>
          <p:cNvSpPr>
            <a:spLocks noGrp="1" noChangeArrowheads="1"/>
          </p:cNvSpPr>
          <p:nvPr>
            <p:ph type="body" sz="half" idx="1"/>
          </p:nvPr>
        </p:nvSpPr>
        <p:spPr/>
        <p:txBody>
          <a:bodyPr/>
          <a:lstStyle/>
          <a:p>
            <a:pPr eaLnBrk="1" hangingPunct="1"/>
            <a:endParaRPr lang="en-US" sz="2800" b="1" smtClean="0"/>
          </a:p>
          <a:p>
            <a:pPr eaLnBrk="1" hangingPunct="1"/>
            <a:endParaRPr lang="en-US" sz="2800" b="1" smtClean="0"/>
          </a:p>
          <a:p>
            <a:pPr eaLnBrk="1" hangingPunct="1"/>
            <a:endParaRPr lang="en-US" sz="2800" smtClean="0"/>
          </a:p>
        </p:txBody>
      </p:sp>
      <p:sp>
        <p:nvSpPr>
          <p:cNvPr id="266247" name="Text Box 1031"/>
          <p:cNvSpPr txBox="1">
            <a:spLocks noChangeArrowheads="1"/>
          </p:cNvSpPr>
          <p:nvPr/>
        </p:nvSpPr>
        <p:spPr bwMode="auto">
          <a:xfrm>
            <a:off x="762000" y="1371600"/>
            <a:ext cx="8001000" cy="4494213"/>
          </a:xfrm>
          <a:prstGeom prst="rect">
            <a:avLst/>
          </a:prstGeom>
          <a:noFill/>
          <a:ln w="9525">
            <a:solidFill>
              <a:schemeClr val="tx1"/>
            </a:solidFill>
            <a:miter lim="800000"/>
            <a:headEnd/>
            <a:tailEnd/>
          </a:ln>
        </p:spPr>
        <p:txBody>
          <a:bodyPr>
            <a:spAutoFit/>
          </a:bodyPr>
          <a:lstStyle/>
          <a:p>
            <a:pPr>
              <a:spcBef>
                <a:spcPct val="50000"/>
              </a:spcBef>
            </a:pPr>
            <a:r>
              <a:rPr lang="en-US" sz="2600" b="0" i="0"/>
              <a:t>Determine whether the following variables are normally distributed or not at the 0.05 level of significance:</a:t>
            </a:r>
          </a:p>
          <a:p>
            <a:pPr marL="685800" lvl="1" indent="-400050">
              <a:spcBef>
                <a:spcPct val="50000"/>
              </a:spcBef>
              <a:buFontTx/>
              <a:buAutoNum type="arabicPeriod"/>
            </a:pPr>
            <a:r>
              <a:rPr lang="en-US" sz="2600" b="0" i="0"/>
              <a:t> The variables </a:t>
            </a:r>
            <a:r>
              <a:rPr lang="en-US" sz="2600" b="0"/>
              <a:t>Age </a:t>
            </a:r>
            <a:r>
              <a:rPr lang="en-US" sz="2600" b="0" i="0"/>
              <a:t>and </a:t>
            </a:r>
            <a:r>
              <a:rPr lang="en-US" sz="2600" b="0"/>
              <a:t>Claim</a:t>
            </a:r>
            <a:r>
              <a:rPr lang="en-US" sz="2600" b="0" i="0"/>
              <a:t> in the data file </a:t>
            </a:r>
            <a:r>
              <a:rPr lang="en-US" sz="2600" b="0"/>
              <a:t>Insurance Claim</a:t>
            </a:r>
          </a:p>
          <a:p>
            <a:pPr marL="685800" lvl="1" indent="-400050">
              <a:spcBef>
                <a:spcPct val="50000"/>
              </a:spcBef>
              <a:buFontTx/>
              <a:buAutoNum type="arabicPeriod"/>
            </a:pPr>
            <a:r>
              <a:rPr lang="en-US" sz="2600" b="0" i="0"/>
              <a:t>The variables </a:t>
            </a:r>
            <a:r>
              <a:rPr lang="en-US" sz="2600" b="0"/>
              <a:t>class_marks</a:t>
            </a:r>
            <a:r>
              <a:rPr lang="en-US" sz="2600" b="0" i="0"/>
              <a:t> in the data file </a:t>
            </a:r>
            <a:r>
              <a:rPr lang="en-US" sz="2600" b="0"/>
              <a:t>Accounting_A</a:t>
            </a:r>
          </a:p>
          <a:p>
            <a:pPr marL="685800" lvl="1" indent="-400050">
              <a:spcBef>
                <a:spcPct val="50000"/>
              </a:spcBef>
              <a:buFontTx/>
              <a:buAutoNum type="arabicPeriod"/>
            </a:pPr>
            <a:r>
              <a:rPr lang="en-US" sz="2600" b="0" i="0"/>
              <a:t>The variable </a:t>
            </a:r>
            <a:r>
              <a:rPr lang="en-US" sz="2600" b="0"/>
              <a:t>Daily_average</a:t>
            </a:r>
            <a:r>
              <a:rPr lang="en-US" sz="2600" b="0" i="0"/>
              <a:t> and </a:t>
            </a:r>
            <a:r>
              <a:rPr lang="en-US" sz="2600" b="0"/>
              <a:t>Age.2004</a:t>
            </a:r>
            <a:r>
              <a:rPr lang="en-US" sz="2600" b="0" i="0"/>
              <a:t> in the data file </a:t>
            </a:r>
            <a:r>
              <a:rPr lang="en-US" sz="2600" b="0"/>
              <a:t>Smoking Habit</a:t>
            </a:r>
          </a:p>
          <a:p>
            <a:pPr marL="685800" lvl="1" indent="-400050">
              <a:spcBef>
                <a:spcPct val="50000"/>
              </a:spcBef>
            </a:pPr>
            <a:r>
              <a:rPr lang="en-US" sz="2600" b="0" i="0"/>
              <a:t>State your null and alternative hypothesis.</a:t>
            </a:r>
            <a:endParaRPr lang="en-US"/>
          </a:p>
        </p:txBody>
      </p:sp>
      <p:sp>
        <p:nvSpPr>
          <p:cNvPr id="266248" name="Text Box 1032"/>
          <p:cNvSpPr txBox="1">
            <a:spLocks noChangeArrowheads="1"/>
          </p:cNvSpPr>
          <p:nvPr/>
        </p:nvSpPr>
        <p:spPr bwMode="auto">
          <a:xfrm>
            <a:off x="609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5.4:  Example of Hypothesis Testing</a:t>
            </a:r>
          </a:p>
        </p:txBody>
      </p:sp>
    </p:spTree>
  </p:cSld>
  <p:clrMapOvr>
    <a:masterClrMapping/>
  </p:clrMapOvr>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Date Placeholder 4"/>
          <p:cNvSpPr>
            <a:spLocks noGrp="1"/>
          </p:cNvSpPr>
          <p:nvPr>
            <p:ph type="dt" sz="quarter" idx="10"/>
          </p:nvPr>
        </p:nvSpPr>
        <p:spPr>
          <a:noFill/>
        </p:spPr>
        <p:txBody>
          <a:bodyPr/>
          <a:lstStyle/>
          <a:p>
            <a:r>
              <a:rPr lang="en-US"/>
              <a:t>2011</a:t>
            </a:r>
          </a:p>
        </p:txBody>
      </p:sp>
      <p:sp>
        <p:nvSpPr>
          <p:cNvPr id="267267" name="Footer Placeholder 5"/>
          <p:cNvSpPr>
            <a:spLocks noGrp="1"/>
          </p:cNvSpPr>
          <p:nvPr>
            <p:ph type="ftr" sz="quarter" idx="11"/>
          </p:nvPr>
        </p:nvSpPr>
        <p:spPr>
          <a:noFill/>
        </p:spPr>
        <p:txBody>
          <a:bodyPr/>
          <a:lstStyle/>
          <a:p>
            <a:r>
              <a:rPr lang="en-US" smtClean="0"/>
              <a:t>Rasimah Aripin</a:t>
            </a:r>
          </a:p>
        </p:txBody>
      </p:sp>
      <p:sp>
        <p:nvSpPr>
          <p:cNvPr id="267268" name="Slide Number Placeholder 6"/>
          <p:cNvSpPr>
            <a:spLocks noGrp="1"/>
          </p:cNvSpPr>
          <p:nvPr>
            <p:ph type="sldNum" sz="quarter" idx="12"/>
          </p:nvPr>
        </p:nvSpPr>
        <p:spPr>
          <a:noFill/>
        </p:spPr>
        <p:txBody>
          <a:bodyPr/>
          <a:lstStyle/>
          <a:p>
            <a:fld id="{2C9B28FD-CF5E-45D6-83C6-56BDB05C187A}" type="slidenum">
              <a:rPr lang="en-US" smtClean="0"/>
              <a:pPr/>
              <a:t>243</a:t>
            </a:fld>
            <a:endParaRPr lang="en-US" smtClean="0"/>
          </a:p>
        </p:txBody>
      </p:sp>
      <p:sp>
        <p:nvSpPr>
          <p:cNvPr id="267269" name="Rectangle 2"/>
          <p:cNvSpPr>
            <a:spLocks noGrp="1" noChangeArrowheads="1"/>
          </p:cNvSpPr>
          <p:nvPr>
            <p:ph type="title"/>
          </p:nvPr>
        </p:nvSpPr>
        <p:spPr>
          <a:xfrm>
            <a:off x="457200" y="762000"/>
            <a:ext cx="8250238" cy="769938"/>
          </a:xfrm>
          <a:ln>
            <a:solidFill>
              <a:schemeClr val="accent2"/>
            </a:solidFill>
          </a:ln>
        </p:spPr>
        <p:txBody>
          <a:bodyPr/>
          <a:lstStyle/>
          <a:p>
            <a:pPr eaLnBrk="1" hangingPunct="1"/>
            <a:r>
              <a:rPr lang="en-US" sz="3200" b="1" smtClean="0"/>
              <a:t>5.5: Introduction to Data Analysis Techniques</a:t>
            </a:r>
          </a:p>
        </p:txBody>
      </p:sp>
      <p:sp>
        <p:nvSpPr>
          <p:cNvPr id="267270" name="Rectangle 1030"/>
          <p:cNvSpPr>
            <a:spLocks noGrp="1" noChangeArrowheads="1"/>
          </p:cNvSpPr>
          <p:nvPr>
            <p:ph type="body" sz="half" idx="1"/>
          </p:nvPr>
        </p:nvSpPr>
        <p:spPr>
          <a:xfrm>
            <a:off x="838200" y="1600200"/>
            <a:ext cx="7772400" cy="4419600"/>
          </a:xfrm>
        </p:spPr>
        <p:txBody>
          <a:bodyPr/>
          <a:lstStyle/>
          <a:p>
            <a:pPr eaLnBrk="1" hangingPunct="1">
              <a:buFont typeface="Wingdings" pitchFamily="2" charset="2"/>
              <a:buChar char="§"/>
            </a:pPr>
            <a:r>
              <a:rPr lang="en-US" sz="3000" smtClean="0"/>
              <a:t>Data analysis can be categorized into Descriptive and Inference </a:t>
            </a:r>
          </a:p>
          <a:p>
            <a:pPr eaLnBrk="1" hangingPunct="1">
              <a:buFont typeface="Wingdings" pitchFamily="2" charset="2"/>
              <a:buChar char="§"/>
            </a:pPr>
            <a:r>
              <a:rPr lang="en-US" sz="3000" smtClean="0"/>
              <a:t>Descriptive statistics, tables and charts/plots are used to describe the characteristics of the sample as discussed in Chapter 4</a:t>
            </a:r>
          </a:p>
          <a:p>
            <a:pPr eaLnBrk="1" hangingPunct="1">
              <a:buFont typeface="Wingdings" pitchFamily="2" charset="2"/>
              <a:buChar char="§"/>
            </a:pPr>
            <a:r>
              <a:rPr lang="en-US" sz="3000" smtClean="0"/>
              <a:t>Inference involves testing of hypotheses based on information or evidence obtained from a sample to conclude about the population from where it came</a:t>
            </a:r>
          </a:p>
          <a:p>
            <a:pPr eaLnBrk="1" hangingPunct="1">
              <a:buFontTx/>
              <a:buNone/>
            </a:pPr>
            <a:endParaRPr lang="en-US" sz="3000" smtClean="0"/>
          </a:p>
        </p:txBody>
      </p:sp>
      <p:sp>
        <p:nvSpPr>
          <p:cNvPr id="267271" name="Text Box 1031"/>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5:  Hypothesis Testing</a:t>
            </a:r>
          </a:p>
        </p:txBody>
      </p:sp>
    </p:spTree>
  </p:cSld>
  <p:clrMapOvr>
    <a:masterClrMapping/>
  </p:clrMapOv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Date Placeholder 1"/>
          <p:cNvSpPr>
            <a:spLocks noGrp="1"/>
          </p:cNvSpPr>
          <p:nvPr>
            <p:ph type="dt" sz="quarter" idx="10"/>
          </p:nvPr>
        </p:nvSpPr>
        <p:spPr>
          <a:noFill/>
        </p:spPr>
        <p:txBody>
          <a:bodyPr/>
          <a:lstStyle/>
          <a:p>
            <a:r>
              <a:rPr lang="en-US"/>
              <a:t>2011</a:t>
            </a:r>
          </a:p>
        </p:txBody>
      </p:sp>
      <p:sp>
        <p:nvSpPr>
          <p:cNvPr id="268291" name="Footer Placeholder 2"/>
          <p:cNvSpPr>
            <a:spLocks noGrp="1"/>
          </p:cNvSpPr>
          <p:nvPr>
            <p:ph type="ftr" sz="quarter" idx="11"/>
          </p:nvPr>
        </p:nvSpPr>
        <p:spPr>
          <a:noFill/>
        </p:spPr>
        <p:txBody>
          <a:bodyPr/>
          <a:lstStyle/>
          <a:p>
            <a:r>
              <a:rPr lang="en-US" smtClean="0"/>
              <a:t>Rasimah Aripin</a:t>
            </a:r>
          </a:p>
        </p:txBody>
      </p:sp>
      <p:sp>
        <p:nvSpPr>
          <p:cNvPr id="268292" name="Slide Number Placeholder 3"/>
          <p:cNvSpPr>
            <a:spLocks noGrp="1"/>
          </p:cNvSpPr>
          <p:nvPr>
            <p:ph type="sldNum" sz="quarter" idx="12"/>
          </p:nvPr>
        </p:nvSpPr>
        <p:spPr>
          <a:noFill/>
        </p:spPr>
        <p:txBody>
          <a:bodyPr/>
          <a:lstStyle/>
          <a:p>
            <a:fld id="{3E4658E8-C65A-42F1-9C42-A36E910355CE}" type="slidenum">
              <a:rPr lang="en-US" smtClean="0"/>
              <a:pPr/>
              <a:t>244</a:t>
            </a:fld>
            <a:endParaRPr lang="en-US" smtClean="0"/>
          </a:p>
        </p:txBody>
      </p:sp>
      <p:sp>
        <p:nvSpPr>
          <p:cNvPr id="268293" name="Rectangle 2"/>
          <p:cNvSpPr>
            <a:spLocks noChangeArrowheads="1"/>
          </p:cNvSpPr>
          <p:nvPr/>
        </p:nvSpPr>
        <p:spPr bwMode="auto">
          <a:xfrm>
            <a:off x="3200400" y="838200"/>
            <a:ext cx="3505200" cy="990600"/>
          </a:xfrm>
          <a:prstGeom prst="rect">
            <a:avLst/>
          </a:prstGeom>
          <a:noFill/>
          <a:ln w="12700">
            <a:solidFill>
              <a:schemeClr val="tx2"/>
            </a:solidFill>
            <a:miter lim="800000"/>
            <a:headEnd type="none" w="sm" len="sm"/>
            <a:tailEnd type="none" w="sm" len="sm"/>
          </a:ln>
          <a:scene3d>
            <a:camera prst="legacyObliqueTopLeft"/>
            <a:lightRig rig="legacyFlat3" dir="t"/>
          </a:scene3d>
          <a:sp3d extrusionH="430200" prstMaterial="legacyMatte">
            <a:bevelT w="13500" h="13500" prst="angle"/>
            <a:bevelB w="13500" h="13500" prst="angle"/>
            <a:extrusionClr>
              <a:srgbClr val="66CCFF"/>
            </a:extrusionClr>
          </a:sp3d>
        </p:spPr>
        <p:txBody>
          <a:bodyPr wrap="none" anchor="ctr">
            <a:flatTx/>
          </a:bodyPr>
          <a:lstStyle/>
          <a:p>
            <a:endParaRPr lang="en-US"/>
          </a:p>
        </p:txBody>
      </p:sp>
      <p:sp>
        <p:nvSpPr>
          <p:cNvPr id="268294" name="Text Box 3"/>
          <p:cNvSpPr txBox="1">
            <a:spLocks noChangeArrowheads="1"/>
          </p:cNvSpPr>
          <p:nvPr/>
        </p:nvSpPr>
        <p:spPr bwMode="auto">
          <a:xfrm>
            <a:off x="3200400" y="990600"/>
            <a:ext cx="3352800" cy="519113"/>
          </a:xfrm>
          <a:prstGeom prst="rect">
            <a:avLst/>
          </a:prstGeom>
          <a:solidFill>
            <a:schemeClr val="bg1"/>
          </a:solidFill>
          <a:ln w="12700">
            <a:noFill/>
            <a:miter lim="800000"/>
            <a:headEnd type="none" w="sm" len="sm"/>
            <a:tailEnd type="none" w="sm" len="sm"/>
          </a:ln>
        </p:spPr>
        <p:txBody>
          <a:bodyPr>
            <a:spAutoFit/>
          </a:bodyPr>
          <a:lstStyle/>
          <a:p>
            <a:pPr eaLnBrk="0" hangingPunct="0">
              <a:spcBef>
                <a:spcPct val="50000"/>
              </a:spcBef>
            </a:pPr>
            <a:r>
              <a:rPr lang="en-US" sz="2800" i="0"/>
              <a:t> Statistical Analysis</a:t>
            </a:r>
          </a:p>
        </p:txBody>
      </p:sp>
      <p:sp>
        <p:nvSpPr>
          <p:cNvPr id="268295" name="Rectangle 4"/>
          <p:cNvSpPr>
            <a:spLocks noChangeArrowheads="1"/>
          </p:cNvSpPr>
          <p:nvPr/>
        </p:nvSpPr>
        <p:spPr bwMode="auto">
          <a:xfrm>
            <a:off x="6477000" y="2362200"/>
            <a:ext cx="2133600" cy="914400"/>
          </a:xfrm>
          <a:prstGeom prst="rect">
            <a:avLst/>
          </a:prstGeom>
          <a:noFill/>
          <a:ln w="12700">
            <a:solidFill>
              <a:schemeClr val="tx2"/>
            </a:solidFill>
            <a:miter lim="800000"/>
            <a:headEnd type="none" w="sm" len="sm"/>
            <a:tailEnd type="none" w="sm" len="sm"/>
          </a:ln>
          <a:scene3d>
            <a:camera prst="legacyObliqueTopLeft"/>
            <a:lightRig rig="legacyFlat3" dir="t"/>
          </a:scene3d>
          <a:sp3d extrusionH="430200" prstMaterial="legacyMatte">
            <a:bevelT w="13500" h="13500" prst="angle"/>
            <a:bevelB w="13500" h="13500" prst="angle"/>
            <a:extrusionClr>
              <a:srgbClr val="66CCFF"/>
            </a:extrusionClr>
          </a:sp3d>
        </p:spPr>
        <p:txBody>
          <a:bodyPr wrap="none" anchor="ctr">
            <a:flatTx/>
          </a:bodyPr>
          <a:lstStyle/>
          <a:p>
            <a:endParaRPr lang="en-US"/>
          </a:p>
        </p:txBody>
      </p:sp>
      <p:sp>
        <p:nvSpPr>
          <p:cNvPr id="268296" name="Rectangle 5"/>
          <p:cNvSpPr>
            <a:spLocks noChangeArrowheads="1"/>
          </p:cNvSpPr>
          <p:nvPr/>
        </p:nvSpPr>
        <p:spPr bwMode="auto">
          <a:xfrm>
            <a:off x="1295400" y="2362200"/>
            <a:ext cx="2286000" cy="914400"/>
          </a:xfrm>
          <a:prstGeom prst="rect">
            <a:avLst/>
          </a:prstGeom>
          <a:noFill/>
          <a:ln w="12700">
            <a:solidFill>
              <a:schemeClr val="tx2"/>
            </a:solidFill>
            <a:miter lim="800000"/>
            <a:headEnd type="none" w="sm" len="sm"/>
            <a:tailEnd type="none" w="sm" len="sm"/>
          </a:ln>
          <a:scene3d>
            <a:camera prst="legacyObliqueTopLeft"/>
            <a:lightRig rig="legacyFlat3" dir="t"/>
          </a:scene3d>
          <a:sp3d extrusionH="430200" prstMaterial="legacyMatte">
            <a:bevelT w="13500" h="13500" prst="angle"/>
            <a:bevelB w="13500" h="13500" prst="angle"/>
            <a:extrusionClr>
              <a:srgbClr val="66CCFF"/>
            </a:extrusionClr>
          </a:sp3d>
        </p:spPr>
        <p:txBody>
          <a:bodyPr wrap="none" anchor="ctr">
            <a:flatTx/>
          </a:bodyPr>
          <a:lstStyle/>
          <a:p>
            <a:endParaRPr lang="en-US"/>
          </a:p>
        </p:txBody>
      </p:sp>
      <p:sp>
        <p:nvSpPr>
          <p:cNvPr id="268297" name="Text Box 6"/>
          <p:cNvSpPr txBox="1">
            <a:spLocks noChangeArrowheads="1"/>
          </p:cNvSpPr>
          <p:nvPr/>
        </p:nvSpPr>
        <p:spPr bwMode="auto">
          <a:xfrm>
            <a:off x="1447800" y="2667000"/>
            <a:ext cx="1900238" cy="519113"/>
          </a:xfrm>
          <a:prstGeom prst="rect">
            <a:avLst/>
          </a:prstGeom>
          <a:noFill/>
          <a:ln w="12700">
            <a:noFill/>
            <a:miter lim="800000"/>
            <a:headEnd type="none" w="sm" len="sm"/>
            <a:tailEnd type="none" w="sm" len="sm"/>
          </a:ln>
        </p:spPr>
        <p:txBody>
          <a:bodyPr wrap="none">
            <a:spAutoFit/>
          </a:bodyPr>
          <a:lstStyle/>
          <a:p>
            <a:pPr eaLnBrk="0" hangingPunct="0"/>
            <a:r>
              <a:rPr lang="en-US" sz="2800" i="0"/>
              <a:t>Descriptive</a:t>
            </a:r>
          </a:p>
        </p:txBody>
      </p:sp>
      <p:sp>
        <p:nvSpPr>
          <p:cNvPr id="268298" name="Text Box 7"/>
          <p:cNvSpPr txBox="1">
            <a:spLocks noChangeArrowheads="1"/>
          </p:cNvSpPr>
          <p:nvPr/>
        </p:nvSpPr>
        <p:spPr bwMode="auto">
          <a:xfrm>
            <a:off x="6629400" y="2590800"/>
            <a:ext cx="1803400" cy="519113"/>
          </a:xfrm>
          <a:prstGeom prst="rect">
            <a:avLst/>
          </a:prstGeom>
          <a:noFill/>
          <a:ln w="12700">
            <a:noFill/>
            <a:miter lim="800000"/>
            <a:headEnd type="none" w="sm" len="sm"/>
            <a:tailEnd type="none" w="sm" len="sm"/>
          </a:ln>
        </p:spPr>
        <p:txBody>
          <a:bodyPr wrap="none">
            <a:spAutoFit/>
          </a:bodyPr>
          <a:lstStyle/>
          <a:p>
            <a:pPr eaLnBrk="0" hangingPunct="0"/>
            <a:r>
              <a:rPr lang="en-US" sz="2800" i="0"/>
              <a:t>Inferential</a:t>
            </a:r>
          </a:p>
        </p:txBody>
      </p:sp>
      <p:sp>
        <p:nvSpPr>
          <p:cNvPr id="268299" name="Text Box 12"/>
          <p:cNvSpPr txBox="1">
            <a:spLocks noChangeArrowheads="1"/>
          </p:cNvSpPr>
          <p:nvPr/>
        </p:nvSpPr>
        <p:spPr bwMode="auto">
          <a:xfrm>
            <a:off x="4191000" y="3429000"/>
            <a:ext cx="4724400" cy="2678113"/>
          </a:xfrm>
          <a:prstGeom prst="rect">
            <a:avLst/>
          </a:prstGeom>
          <a:noFill/>
          <a:ln w="12700">
            <a:solidFill>
              <a:srgbClr val="000000"/>
            </a:solidFill>
            <a:miter lim="800000"/>
            <a:headEnd type="none" w="sm" len="sm"/>
            <a:tailEnd type="none" w="sm" len="sm"/>
          </a:ln>
        </p:spPr>
        <p:txBody>
          <a:bodyPr>
            <a:spAutoFit/>
          </a:bodyPr>
          <a:lstStyle/>
          <a:p>
            <a:pPr eaLnBrk="0" hangingPunct="0"/>
            <a:r>
              <a:rPr lang="en-US" b="0" i="0"/>
              <a:t>Combines the methods of descriptive statistics with the theory of probability for the purpose of learning what samples of data tell about the characteristics of populations from which they where drawn</a:t>
            </a:r>
          </a:p>
        </p:txBody>
      </p:sp>
      <p:sp>
        <p:nvSpPr>
          <p:cNvPr id="268300" name="Text Box 13"/>
          <p:cNvSpPr txBox="1">
            <a:spLocks noChangeArrowheads="1"/>
          </p:cNvSpPr>
          <p:nvPr/>
        </p:nvSpPr>
        <p:spPr bwMode="auto">
          <a:xfrm>
            <a:off x="304800" y="3733800"/>
            <a:ext cx="3581400" cy="1938338"/>
          </a:xfrm>
          <a:prstGeom prst="rect">
            <a:avLst/>
          </a:prstGeom>
          <a:noFill/>
          <a:ln w="12700">
            <a:solidFill>
              <a:schemeClr val="tx1"/>
            </a:solidFill>
            <a:miter lim="800000"/>
            <a:headEnd type="none" w="sm" len="sm"/>
            <a:tailEnd type="none" w="sm" len="sm"/>
          </a:ln>
        </p:spPr>
        <p:txBody>
          <a:bodyPr anchor="ctr">
            <a:spAutoFit/>
          </a:bodyPr>
          <a:lstStyle/>
          <a:p>
            <a:pPr eaLnBrk="0" hangingPunct="0"/>
            <a:r>
              <a:rPr lang="en-US" b="0" i="0"/>
              <a:t>Used to describe the basic</a:t>
            </a:r>
          </a:p>
          <a:p>
            <a:pPr eaLnBrk="0" hangingPunct="0"/>
            <a:r>
              <a:rPr lang="en-US" b="0" i="0"/>
              <a:t>features of the data obtained in a study using tables, charts, graphs and summary statistics</a:t>
            </a:r>
          </a:p>
        </p:txBody>
      </p:sp>
      <p:sp>
        <p:nvSpPr>
          <p:cNvPr id="268301" name="Text Box 17"/>
          <p:cNvSpPr txBox="1">
            <a:spLocks noChangeArrowheads="1"/>
          </p:cNvSpPr>
          <p:nvPr/>
        </p:nvSpPr>
        <p:spPr bwMode="auto">
          <a:xfrm>
            <a:off x="533400" y="228600"/>
            <a:ext cx="4953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5.5:  Introduction to data Analysis Techniques</a:t>
            </a:r>
          </a:p>
        </p:txBody>
      </p:sp>
      <p:cxnSp>
        <p:nvCxnSpPr>
          <p:cNvPr id="268302" name="Straight Arrow Connector 18"/>
          <p:cNvCxnSpPr>
            <a:cxnSpLocks noChangeShapeType="1"/>
          </p:cNvCxnSpPr>
          <p:nvPr/>
        </p:nvCxnSpPr>
        <p:spPr bwMode="auto">
          <a:xfrm rot="10800000" flipV="1">
            <a:off x="2819400" y="1828800"/>
            <a:ext cx="1752600" cy="457200"/>
          </a:xfrm>
          <a:prstGeom prst="straightConnector1">
            <a:avLst/>
          </a:prstGeom>
          <a:noFill/>
          <a:ln w="9525" algn="ctr">
            <a:solidFill>
              <a:schemeClr val="tx1"/>
            </a:solidFill>
            <a:round/>
            <a:headEnd/>
            <a:tailEnd type="arrow" w="med" len="med"/>
          </a:ln>
        </p:spPr>
      </p:cxnSp>
      <p:cxnSp>
        <p:nvCxnSpPr>
          <p:cNvPr id="268303" name="Straight Arrow Connector 20"/>
          <p:cNvCxnSpPr>
            <a:cxnSpLocks noChangeShapeType="1"/>
          </p:cNvCxnSpPr>
          <p:nvPr/>
        </p:nvCxnSpPr>
        <p:spPr bwMode="auto">
          <a:xfrm>
            <a:off x="4648200" y="1828800"/>
            <a:ext cx="2209800" cy="304800"/>
          </a:xfrm>
          <a:prstGeom prst="straightConnector1">
            <a:avLst/>
          </a:prstGeom>
          <a:noFill/>
          <a:ln w="9525" algn="ctr">
            <a:solidFill>
              <a:schemeClr val="tx1"/>
            </a:solidFill>
            <a:round/>
            <a:headEnd/>
            <a:tailEnd type="arrow" w="med" len="med"/>
          </a:ln>
        </p:spPr>
      </p:cxnSp>
    </p:spTree>
  </p:cSld>
  <p:clrMapOvr>
    <a:masterClrMapping/>
  </p:clrMapOv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Date Placeholder 4"/>
          <p:cNvSpPr>
            <a:spLocks noGrp="1"/>
          </p:cNvSpPr>
          <p:nvPr>
            <p:ph type="dt" sz="quarter" idx="10"/>
          </p:nvPr>
        </p:nvSpPr>
        <p:spPr>
          <a:noFill/>
        </p:spPr>
        <p:txBody>
          <a:bodyPr/>
          <a:lstStyle/>
          <a:p>
            <a:r>
              <a:rPr lang="en-US"/>
              <a:t>2011</a:t>
            </a:r>
          </a:p>
        </p:txBody>
      </p:sp>
      <p:sp>
        <p:nvSpPr>
          <p:cNvPr id="269315" name="Footer Placeholder 5"/>
          <p:cNvSpPr>
            <a:spLocks noGrp="1"/>
          </p:cNvSpPr>
          <p:nvPr>
            <p:ph type="ftr" sz="quarter" idx="11"/>
          </p:nvPr>
        </p:nvSpPr>
        <p:spPr>
          <a:noFill/>
        </p:spPr>
        <p:txBody>
          <a:bodyPr/>
          <a:lstStyle/>
          <a:p>
            <a:r>
              <a:rPr lang="en-US" smtClean="0"/>
              <a:t>Rasimah Aripin</a:t>
            </a:r>
          </a:p>
        </p:txBody>
      </p:sp>
      <p:sp>
        <p:nvSpPr>
          <p:cNvPr id="269316" name="Slide Number Placeholder 6"/>
          <p:cNvSpPr>
            <a:spLocks noGrp="1"/>
          </p:cNvSpPr>
          <p:nvPr>
            <p:ph type="sldNum" sz="quarter" idx="12"/>
          </p:nvPr>
        </p:nvSpPr>
        <p:spPr>
          <a:noFill/>
        </p:spPr>
        <p:txBody>
          <a:bodyPr/>
          <a:lstStyle/>
          <a:p>
            <a:fld id="{F26B4C83-025B-444F-88D0-2971F0394412}" type="slidenum">
              <a:rPr lang="en-US" smtClean="0"/>
              <a:pPr/>
              <a:t>245</a:t>
            </a:fld>
            <a:endParaRPr lang="en-US" smtClean="0"/>
          </a:p>
        </p:txBody>
      </p:sp>
      <p:sp>
        <p:nvSpPr>
          <p:cNvPr id="269317" name="Rectangle 2"/>
          <p:cNvSpPr>
            <a:spLocks noChangeArrowheads="1"/>
          </p:cNvSpPr>
          <p:nvPr/>
        </p:nvSpPr>
        <p:spPr bwMode="auto">
          <a:xfrm>
            <a:off x="1676400" y="2667000"/>
            <a:ext cx="2895600" cy="896938"/>
          </a:xfrm>
          <a:prstGeom prst="rect">
            <a:avLst/>
          </a:prstGeom>
          <a:noFill/>
          <a:ln w="12700">
            <a:solidFill>
              <a:schemeClr val="tx2"/>
            </a:solidFill>
            <a:miter lim="800000"/>
            <a:headEnd/>
            <a:tailEnd/>
          </a:ln>
        </p:spPr>
        <p:txBody>
          <a:bodyPr lIns="92075" tIns="46038" rIns="92075" bIns="46038">
            <a:spAutoFit/>
          </a:bodyPr>
          <a:lstStyle/>
          <a:p>
            <a:pPr algn="ctr" eaLnBrk="0" hangingPunct="0"/>
            <a:endParaRPr lang="en-US" sz="2000" b="0" i="0"/>
          </a:p>
          <a:p>
            <a:pPr algn="ctr" eaLnBrk="0" hangingPunct="0"/>
            <a:r>
              <a:rPr lang="en-US" sz="3200"/>
              <a:t>Enumerative</a:t>
            </a:r>
            <a:endParaRPr lang="en-US" sz="2000" b="0" i="0"/>
          </a:p>
        </p:txBody>
      </p:sp>
      <p:sp>
        <p:nvSpPr>
          <p:cNvPr id="269318" name="Rectangle 3"/>
          <p:cNvSpPr>
            <a:spLocks noChangeArrowheads="1"/>
          </p:cNvSpPr>
          <p:nvPr/>
        </p:nvSpPr>
        <p:spPr bwMode="auto">
          <a:xfrm>
            <a:off x="5410200" y="2743200"/>
            <a:ext cx="2889250" cy="896938"/>
          </a:xfrm>
          <a:prstGeom prst="rect">
            <a:avLst/>
          </a:prstGeom>
          <a:noFill/>
          <a:ln w="12700">
            <a:solidFill>
              <a:schemeClr val="tx1"/>
            </a:solidFill>
            <a:miter lim="800000"/>
            <a:headEnd/>
            <a:tailEnd/>
          </a:ln>
        </p:spPr>
        <p:txBody>
          <a:bodyPr lIns="92075" tIns="46038" rIns="92075" bIns="46038">
            <a:spAutoFit/>
          </a:bodyPr>
          <a:lstStyle/>
          <a:p>
            <a:pPr algn="ctr" eaLnBrk="0" hangingPunct="0"/>
            <a:endParaRPr lang="en-US" sz="2000" b="0" i="0"/>
          </a:p>
          <a:p>
            <a:pPr algn="ctr" eaLnBrk="0" hangingPunct="0"/>
            <a:r>
              <a:rPr lang="en-US" sz="3200"/>
              <a:t>Analytical</a:t>
            </a:r>
            <a:endParaRPr lang="en-US" sz="2800"/>
          </a:p>
        </p:txBody>
      </p:sp>
      <p:sp>
        <p:nvSpPr>
          <p:cNvPr id="269319" name="Rectangle 4"/>
          <p:cNvSpPr>
            <a:spLocks noChangeArrowheads="1"/>
          </p:cNvSpPr>
          <p:nvPr/>
        </p:nvSpPr>
        <p:spPr bwMode="auto">
          <a:xfrm>
            <a:off x="228600" y="3886200"/>
            <a:ext cx="3276600" cy="1631950"/>
          </a:xfrm>
          <a:prstGeom prst="rect">
            <a:avLst/>
          </a:prstGeom>
          <a:noFill/>
          <a:ln w="76200">
            <a:solidFill>
              <a:schemeClr val="tx1"/>
            </a:solidFill>
            <a:miter lim="800000"/>
            <a:headEnd/>
            <a:tailEnd/>
          </a:ln>
        </p:spPr>
        <p:txBody>
          <a:bodyPr lIns="92075" tIns="46038" rIns="92075" bIns="46038">
            <a:spAutoFit/>
          </a:bodyPr>
          <a:lstStyle/>
          <a:p>
            <a:pPr eaLnBrk="0" hangingPunct="0">
              <a:buFontTx/>
              <a:buChar char="•"/>
            </a:pPr>
            <a:r>
              <a:rPr lang="en-US" sz="2000" b="0" i="0"/>
              <a:t>Estimation</a:t>
            </a:r>
          </a:p>
          <a:p>
            <a:pPr eaLnBrk="0" hangingPunct="0">
              <a:buFontTx/>
              <a:buChar char="•"/>
            </a:pPr>
            <a:r>
              <a:rPr lang="en-US" sz="2000" b="0" i="0"/>
              <a:t>Hypothesis</a:t>
            </a:r>
          </a:p>
          <a:p>
            <a:pPr eaLnBrk="0" hangingPunct="0">
              <a:buFontTx/>
              <a:buChar char="•"/>
            </a:pPr>
            <a:r>
              <a:rPr lang="en-US" sz="2000" b="0" i="0"/>
              <a:t>Analysis of Variance</a:t>
            </a:r>
          </a:p>
          <a:p>
            <a:pPr eaLnBrk="0" hangingPunct="0">
              <a:buFontTx/>
              <a:buChar char="•"/>
            </a:pPr>
            <a:r>
              <a:rPr lang="en-US" sz="2000" b="0" i="0"/>
              <a:t>Nonparametric methods</a:t>
            </a:r>
          </a:p>
          <a:p>
            <a:pPr eaLnBrk="0" hangingPunct="0">
              <a:buFontTx/>
              <a:buChar char="•"/>
            </a:pPr>
            <a:r>
              <a:rPr lang="en-US" sz="2000" b="0" i="0"/>
              <a:t>Regression Analysis</a:t>
            </a:r>
          </a:p>
        </p:txBody>
      </p:sp>
      <p:sp>
        <p:nvSpPr>
          <p:cNvPr id="269320" name="Rectangle 5"/>
          <p:cNvSpPr>
            <a:spLocks noChangeArrowheads="1"/>
          </p:cNvSpPr>
          <p:nvPr/>
        </p:nvSpPr>
        <p:spPr bwMode="auto">
          <a:xfrm>
            <a:off x="6400800" y="4114800"/>
            <a:ext cx="2622550" cy="1323975"/>
          </a:xfrm>
          <a:prstGeom prst="rect">
            <a:avLst/>
          </a:prstGeom>
          <a:noFill/>
          <a:ln w="76200">
            <a:solidFill>
              <a:schemeClr val="tx1"/>
            </a:solidFill>
            <a:miter lim="800000"/>
            <a:headEnd/>
            <a:tailEnd/>
          </a:ln>
        </p:spPr>
        <p:txBody>
          <a:bodyPr wrap="none" lIns="92075" tIns="46038" rIns="92075" bIns="46038">
            <a:spAutoFit/>
          </a:bodyPr>
          <a:lstStyle/>
          <a:p>
            <a:pPr eaLnBrk="0" hangingPunct="0">
              <a:buFontTx/>
              <a:buChar char="•"/>
            </a:pPr>
            <a:r>
              <a:rPr lang="en-US" sz="2000" b="0" i="0"/>
              <a:t>Index numbers</a:t>
            </a:r>
          </a:p>
          <a:p>
            <a:pPr eaLnBrk="0" hangingPunct="0">
              <a:buFontTx/>
              <a:buChar char="•"/>
            </a:pPr>
            <a:r>
              <a:rPr lang="en-US" sz="2000" b="0" i="0"/>
              <a:t>Time Series Analysis</a:t>
            </a:r>
          </a:p>
          <a:p>
            <a:pPr eaLnBrk="0" hangingPunct="0">
              <a:buFontTx/>
              <a:buChar char="•"/>
            </a:pPr>
            <a:r>
              <a:rPr lang="en-US" sz="2000" b="0" i="0"/>
              <a:t>Business Forecasting</a:t>
            </a:r>
          </a:p>
          <a:p>
            <a:pPr eaLnBrk="0" hangingPunct="0">
              <a:buFontTx/>
              <a:buChar char="•"/>
            </a:pPr>
            <a:r>
              <a:rPr lang="en-US" sz="2000" b="0" i="0"/>
              <a:t>Quality Control Charts</a:t>
            </a:r>
          </a:p>
        </p:txBody>
      </p:sp>
      <p:sp>
        <p:nvSpPr>
          <p:cNvPr id="269321" name="Rectangle 6"/>
          <p:cNvSpPr>
            <a:spLocks noChangeArrowheads="1"/>
          </p:cNvSpPr>
          <p:nvPr/>
        </p:nvSpPr>
        <p:spPr bwMode="auto">
          <a:xfrm>
            <a:off x="3657600" y="4953000"/>
            <a:ext cx="2398713" cy="1016000"/>
          </a:xfrm>
          <a:prstGeom prst="rect">
            <a:avLst/>
          </a:prstGeom>
          <a:noFill/>
          <a:ln w="76200">
            <a:solidFill>
              <a:schemeClr val="tx1"/>
            </a:solidFill>
            <a:miter lim="800000"/>
            <a:headEnd/>
            <a:tailEnd/>
          </a:ln>
        </p:spPr>
        <p:txBody>
          <a:bodyPr wrap="none" lIns="92075" tIns="46038" rIns="92075" bIns="46038">
            <a:spAutoFit/>
          </a:bodyPr>
          <a:lstStyle/>
          <a:p>
            <a:pPr eaLnBrk="0" hangingPunct="0">
              <a:buFontTx/>
              <a:buChar char="•"/>
            </a:pPr>
            <a:r>
              <a:rPr lang="en-US" sz="2000" b="0" i="0"/>
              <a:t>Descriptive statistics</a:t>
            </a:r>
          </a:p>
          <a:p>
            <a:pPr eaLnBrk="0" hangingPunct="0">
              <a:buFontTx/>
              <a:buChar char="•"/>
            </a:pPr>
            <a:r>
              <a:rPr lang="en-US" sz="2000" b="0" i="0"/>
              <a:t>Charts</a:t>
            </a:r>
          </a:p>
          <a:p>
            <a:pPr eaLnBrk="0" hangingPunct="0">
              <a:buFontTx/>
              <a:buChar char="•"/>
            </a:pPr>
            <a:r>
              <a:rPr lang="en-US" sz="2000" b="0" i="0"/>
              <a:t>Graphs</a:t>
            </a:r>
          </a:p>
        </p:txBody>
      </p:sp>
      <p:sp>
        <p:nvSpPr>
          <p:cNvPr id="116743" name="Rectangle 7"/>
          <p:cNvSpPr>
            <a:spLocks noGrp="1" noChangeArrowheads="1"/>
          </p:cNvSpPr>
          <p:nvPr>
            <p:ph type="title"/>
          </p:nvPr>
        </p:nvSpPr>
        <p:spPr>
          <a:xfrm>
            <a:off x="2286000" y="1295400"/>
            <a:ext cx="5410200" cy="1257300"/>
          </a:xfrm>
          <a:effectLst>
            <a:outerShdw dist="107763" dir="2700000" algn="ctr" rotWithShape="0">
              <a:schemeClr val="bg2"/>
            </a:outerShdw>
          </a:effectLst>
        </p:spPr>
        <p:txBody>
          <a:bodyPr lIns="92075" tIns="46038" rIns="92075" bIns="46038"/>
          <a:lstStyle/>
          <a:p>
            <a:pPr eaLnBrk="1" hangingPunct="1">
              <a:defRPr/>
            </a:pPr>
            <a:r>
              <a:rPr lang="en-US" sz="4000" smtClean="0"/>
              <a:t/>
            </a:r>
            <a:br>
              <a:rPr lang="en-US" sz="4000" smtClean="0"/>
            </a:br>
            <a:r>
              <a:rPr lang="en-US" sz="5400" b="1" i="1" smtClean="0"/>
              <a:t/>
            </a:r>
            <a:br>
              <a:rPr lang="en-US" sz="5400" b="1" i="1" smtClean="0"/>
            </a:br>
            <a:endParaRPr lang="en-US" sz="5400" b="1" i="1" smtClean="0"/>
          </a:p>
        </p:txBody>
      </p:sp>
      <p:sp>
        <p:nvSpPr>
          <p:cNvPr id="269323" name="Text Box 8"/>
          <p:cNvSpPr txBox="1">
            <a:spLocks noChangeArrowheads="1"/>
          </p:cNvSpPr>
          <p:nvPr/>
        </p:nvSpPr>
        <p:spPr bwMode="auto">
          <a:xfrm>
            <a:off x="2819400" y="1066800"/>
            <a:ext cx="4124325" cy="579438"/>
          </a:xfrm>
          <a:prstGeom prst="rect">
            <a:avLst/>
          </a:prstGeom>
          <a:noFill/>
          <a:ln w="9525">
            <a:noFill/>
            <a:miter lim="800000"/>
            <a:headEnd/>
            <a:tailEnd/>
          </a:ln>
        </p:spPr>
        <p:txBody>
          <a:bodyPr>
            <a:spAutoFit/>
          </a:bodyPr>
          <a:lstStyle/>
          <a:p>
            <a:pPr algn="ctr" eaLnBrk="0" hangingPunct="0"/>
            <a:r>
              <a:rPr lang="en-US" sz="3200" b="0" i="0">
                <a:latin typeface="Impact" pitchFamily="34" charset="0"/>
              </a:rPr>
              <a:t>INFERENTIAL STATISTICS</a:t>
            </a:r>
            <a:endParaRPr lang="en-US" b="0" i="0">
              <a:solidFill>
                <a:srgbClr val="FFCC00"/>
              </a:solidFill>
              <a:latin typeface="Impact" pitchFamily="34" charset="0"/>
            </a:endParaRPr>
          </a:p>
        </p:txBody>
      </p:sp>
      <p:sp>
        <p:nvSpPr>
          <p:cNvPr id="269324" name="AutoShape 9"/>
          <p:cNvSpPr>
            <a:spLocks noChangeArrowheads="1"/>
          </p:cNvSpPr>
          <p:nvPr/>
        </p:nvSpPr>
        <p:spPr bwMode="auto">
          <a:xfrm>
            <a:off x="2438400" y="3581400"/>
            <a:ext cx="228600" cy="4572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p>
        </p:txBody>
      </p:sp>
      <p:sp>
        <p:nvSpPr>
          <p:cNvPr id="269325" name="AutoShape 10"/>
          <p:cNvSpPr>
            <a:spLocks noChangeArrowheads="1"/>
          </p:cNvSpPr>
          <p:nvPr/>
        </p:nvSpPr>
        <p:spPr bwMode="auto">
          <a:xfrm>
            <a:off x="2971800" y="1828800"/>
            <a:ext cx="228600" cy="838200"/>
          </a:xfrm>
          <a:prstGeom prst="downArrow">
            <a:avLst>
              <a:gd name="adj1" fmla="val 50000"/>
              <a:gd name="adj2" fmla="val 91667"/>
            </a:avLst>
          </a:prstGeom>
          <a:solidFill>
            <a:schemeClr val="accent1"/>
          </a:solidFill>
          <a:ln w="9525">
            <a:solidFill>
              <a:schemeClr val="tx1"/>
            </a:solidFill>
            <a:miter lim="800000"/>
            <a:headEnd/>
            <a:tailEnd/>
          </a:ln>
        </p:spPr>
        <p:txBody>
          <a:bodyPr wrap="none" anchor="ctr"/>
          <a:lstStyle/>
          <a:p>
            <a:endParaRPr lang="en-US"/>
          </a:p>
        </p:txBody>
      </p:sp>
      <p:sp>
        <p:nvSpPr>
          <p:cNvPr id="269326" name="AutoShape 11"/>
          <p:cNvSpPr>
            <a:spLocks noChangeArrowheads="1"/>
          </p:cNvSpPr>
          <p:nvPr/>
        </p:nvSpPr>
        <p:spPr bwMode="auto">
          <a:xfrm>
            <a:off x="7315200" y="3657600"/>
            <a:ext cx="152400" cy="381000"/>
          </a:xfrm>
          <a:prstGeom prst="downArrow">
            <a:avLst>
              <a:gd name="adj1" fmla="val 50000"/>
              <a:gd name="adj2" fmla="val 62500"/>
            </a:avLst>
          </a:prstGeom>
          <a:solidFill>
            <a:schemeClr val="accent1"/>
          </a:solidFill>
          <a:ln w="9525">
            <a:solidFill>
              <a:schemeClr val="tx1"/>
            </a:solidFill>
            <a:miter lim="800000"/>
            <a:headEnd/>
            <a:tailEnd/>
          </a:ln>
        </p:spPr>
        <p:txBody>
          <a:bodyPr wrap="none" anchor="ctr"/>
          <a:lstStyle/>
          <a:p>
            <a:endParaRPr lang="en-US"/>
          </a:p>
        </p:txBody>
      </p:sp>
      <p:sp>
        <p:nvSpPr>
          <p:cNvPr id="269327" name="AutoShape 12"/>
          <p:cNvSpPr>
            <a:spLocks noChangeArrowheads="1"/>
          </p:cNvSpPr>
          <p:nvPr/>
        </p:nvSpPr>
        <p:spPr bwMode="auto">
          <a:xfrm>
            <a:off x="6553200" y="1905000"/>
            <a:ext cx="152400" cy="838200"/>
          </a:xfrm>
          <a:prstGeom prst="downArrow">
            <a:avLst>
              <a:gd name="adj1" fmla="val 50000"/>
              <a:gd name="adj2" fmla="val 137500"/>
            </a:avLst>
          </a:prstGeom>
          <a:solidFill>
            <a:schemeClr val="accent1"/>
          </a:solidFill>
          <a:ln w="9525">
            <a:solidFill>
              <a:schemeClr val="tx1"/>
            </a:solidFill>
            <a:miter lim="800000"/>
            <a:headEnd/>
            <a:tailEnd/>
          </a:ln>
        </p:spPr>
        <p:txBody>
          <a:bodyPr wrap="none" anchor="ctr"/>
          <a:lstStyle/>
          <a:p>
            <a:endParaRPr lang="en-US"/>
          </a:p>
        </p:txBody>
      </p:sp>
      <p:sp>
        <p:nvSpPr>
          <p:cNvPr id="269328" name="Rectangle 16"/>
          <p:cNvSpPr>
            <a:spLocks noChangeArrowheads="1"/>
          </p:cNvSpPr>
          <p:nvPr/>
        </p:nvSpPr>
        <p:spPr bwMode="auto">
          <a:xfrm>
            <a:off x="2667000" y="838200"/>
            <a:ext cx="4343400" cy="990600"/>
          </a:xfrm>
          <a:prstGeom prst="rect">
            <a:avLst/>
          </a:prstGeom>
          <a:noFill/>
          <a:ln w="9525">
            <a:solidFill>
              <a:schemeClr val="tx1"/>
            </a:solidFill>
            <a:miter lim="800000"/>
            <a:headEnd/>
            <a:tailEnd/>
          </a:ln>
        </p:spPr>
        <p:txBody>
          <a:bodyPr wrap="none" anchor="ctr"/>
          <a:lstStyle/>
          <a:p>
            <a:endParaRPr lang="en-US"/>
          </a:p>
        </p:txBody>
      </p:sp>
      <p:sp>
        <p:nvSpPr>
          <p:cNvPr id="269329" name="Text Box 2"/>
          <p:cNvSpPr txBox="1">
            <a:spLocks noChangeArrowheads="1"/>
          </p:cNvSpPr>
          <p:nvPr/>
        </p:nvSpPr>
        <p:spPr bwMode="auto">
          <a:xfrm>
            <a:off x="685800" y="228600"/>
            <a:ext cx="4953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5.5:  Introduction to data Analysis Techniques</a:t>
            </a:r>
          </a:p>
        </p:txBody>
      </p:sp>
      <p:sp>
        <p:nvSpPr>
          <p:cNvPr id="269330" name="AutoShape 3"/>
          <p:cNvSpPr>
            <a:spLocks noChangeArrowheads="1"/>
          </p:cNvSpPr>
          <p:nvPr/>
        </p:nvSpPr>
        <p:spPr bwMode="auto">
          <a:xfrm rot="4708880">
            <a:off x="3276600" y="4191000"/>
            <a:ext cx="8382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269331" name="AutoShape 7"/>
          <p:cNvSpPr>
            <a:spLocks noChangeArrowheads="1"/>
          </p:cNvSpPr>
          <p:nvPr/>
        </p:nvSpPr>
        <p:spPr bwMode="auto">
          <a:xfrm rot="5756812" flipV="1">
            <a:off x="5399882" y="4201318"/>
            <a:ext cx="781050" cy="7604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Date Placeholder 2"/>
          <p:cNvSpPr>
            <a:spLocks noGrp="1"/>
          </p:cNvSpPr>
          <p:nvPr>
            <p:ph type="dt" sz="quarter" idx="10"/>
          </p:nvPr>
        </p:nvSpPr>
        <p:spPr>
          <a:noFill/>
        </p:spPr>
        <p:txBody>
          <a:bodyPr/>
          <a:lstStyle/>
          <a:p>
            <a:r>
              <a:rPr lang="en-US"/>
              <a:t>2011</a:t>
            </a:r>
          </a:p>
        </p:txBody>
      </p:sp>
      <p:sp>
        <p:nvSpPr>
          <p:cNvPr id="270339" name="Footer Placeholder 3"/>
          <p:cNvSpPr>
            <a:spLocks noGrp="1"/>
          </p:cNvSpPr>
          <p:nvPr>
            <p:ph type="ftr" sz="quarter" idx="11"/>
          </p:nvPr>
        </p:nvSpPr>
        <p:spPr>
          <a:noFill/>
        </p:spPr>
        <p:txBody>
          <a:bodyPr/>
          <a:lstStyle/>
          <a:p>
            <a:r>
              <a:rPr lang="en-US" smtClean="0"/>
              <a:t>Rasimah Aripin</a:t>
            </a:r>
          </a:p>
        </p:txBody>
      </p:sp>
      <p:sp>
        <p:nvSpPr>
          <p:cNvPr id="270340" name="Slide Number Placeholder 4"/>
          <p:cNvSpPr>
            <a:spLocks noGrp="1"/>
          </p:cNvSpPr>
          <p:nvPr>
            <p:ph type="sldNum" sz="quarter" idx="12"/>
          </p:nvPr>
        </p:nvSpPr>
        <p:spPr>
          <a:noFill/>
        </p:spPr>
        <p:txBody>
          <a:bodyPr/>
          <a:lstStyle/>
          <a:p>
            <a:fld id="{108C6250-DF09-41EF-BEFC-2C926740349A}" type="slidenum">
              <a:rPr lang="en-US" smtClean="0"/>
              <a:pPr/>
              <a:t>246</a:t>
            </a:fld>
            <a:endParaRPr lang="en-US" smtClean="0"/>
          </a:p>
        </p:txBody>
      </p:sp>
      <p:sp>
        <p:nvSpPr>
          <p:cNvPr id="270341" name="Rectangle 2"/>
          <p:cNvSpPr>
            <a:spLocks noGrp="1" noChangeArrowheads="1"/>
          </p:cNvSpPr>
          <p:nvPr>
            <p:ph type="title"/>
          </p:nvPr>
        </p:nvSpPr>
        <p:spPr>
          <a:xfrm>
            <a:off x="762000" y="685800"/>
            <a:ext cx="7772400" cy="533400"/>
          </a:xfrm>
          <a:noFill/>
          <a:ln w="28575">
            <a:solidFill>
              <a:srgbClr val="0066FF"/>
            </a:solidFill>
          </a:ln>
        </p:spPr>
        <p:txBody>
          <a:bodyPr lIns="92075" tIns="46038" rIns="92075" bIns="46038"/>
          <a:lstStyle/>
          <a:p>
            <a:pPr eaLnBrk="1" hangingPunct="1"/>
            <a:r>
              <a:rPr lang="en-US" sz="3200" b="1" smtClean="0">
                <a:solidFill>
                  <a:schemeClr val="tx1"/>
                </a:solidFill>
                <a:latin typeface="Book Antiqua" pitchFamily="18" charset="0"/>
              </a:rPr>
              <a:t>Classification of Univariate Technique</a:t>
            </a:r>
            <a:endParaRPr lang="en-US" sz="2400" b="1" smtClean="0">
              <a:solidFill>
                <a:schemeClr val="tx1"/>
              </a:solidFill>
              <a:latin typeface="Book Antiqua" pitchFamily="18" charset="0"/>
            </a:endParaRPr>
          </a:p>
        </p:txBody>
      </p:sp>
      <p:sp>
        <p:nvSpPr>
          <p:cNvPr id="270342" name="Rectangle 3"/>
          <p:cNvSpPr>
            <a:spLocks noChangeArrowheads="1"/>
          </p:cNvSpPr>
          <p:nvPr/>
        </p:nvSpPr>
        <p:spPr bwMode="auto">
          <a:xfrm>
            <a:off x="1447800" y="2209800"/>
            <a:ext cx="1914525"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Interval/Ratio Data</a:t>
            </a:r>
          </a:p>
        </p:txBody>
      </p:sp>
      <p:sp>
        <p:nvSpPr>
          <p:cNvPr id="270343" name="Rectangle 4"/>
          <p:cNvSpPr>
            <a:spLocks noChangeArrowheads="1"/>
          </p:cNvSpPr>
          <p:nvPr/>
        </p:nvSpPr>
        <p:spPr bwMode="auto">
          <a:xfrm>
            <a:off x="5867400" y="2209800"/>
            <a:ext cx="2447925"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Nominal/Ordinal Data</a:t>
            </a:r>
          </a:p>
        </p:txBody>
      </p:sp>
      <p:sp>
        <p:nvSpPr>
          <p:cNvPr id="270344" name="Rectangle 5"/>
          <p:cNvSpPr>
            <a:spLocks noChangeArrowheads="1"/>
          </p:cNvSpPr>
          <p:nvPr/>
        </p:nvSpPr>
        <p:spPr bwMode="auto">
          <a:xfrm>
            <a:off x="2590800" y="2971800"/>
            <a:ext cx="1914525"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Two or More Sample</a:t>
            </a:r>
            <a:endParaRPr lang="en-US" sz="1400" b="0" i="0">
              <a:latin typeface="Book Antiqua" pitchFamily="18" charset="0"/>
            </a:endParaRPr>
          </a:p>
        </p:txBody>
      </p:sp>
      <p:sp>
        <p:nvSpPr>
          <p:cNvPr id="270345" name="Rectangle 6"/>
          <p:cNvSpPr>
            <a:spLocks noChangeArrowheads="1"/>
          </p:cNvSpPr>
          <p:nvPr/>
        </p:nvSpPr>
        <p:spPr bwMode="auto">
          <a:xfrm>
            <a:off x="6934200" y="2971800"/>
            <a:ext cx="1914525"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Two or More Sample</a:t>
            </a:r>
            <a:endParaRPr lang="en-US" sz="1400" b="0" i="0">
              <a:latin typeface="Book Antiqua" pitchFamily="18" charset="0"/>
            </a:endParaRPr>
          </a:p>
        </p:txBody>
      </p:sp>
      <p:sp>
        <p:nvSpPr>
          <p:cNvPr id="270346" name="Rectangle 7"/>
          <p:cNvSpPr>
            <a:spLocks noChangeArrowheads="1"/>
          </p:cNvSpPr>
          <p:nvPr/>
        </p:nvSpPr>
        <p:spPr bwMode="auto">
          <a:xfrm>
            <a:off x="1143000" y="4572000"/>
            <a:ext cx="1358900"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Independent</a:t>
            </a:r>
            <a:endParaRPr lang="en-US" sz="1400" b="0" i="0">
              <a:latin typeface="Book Antiqua" pitchFamily="18" charset="0"/>
            </a:endParaRPr>
          </a:p>
        </p:txBody>
      </p:sp>
      <p:sp>
        <p:nvSpPr>
          <p:cNvPr id="270347" name="Rectangle 8"/>
          <p:cNvSpPr>
            <a:spLocks noChangeArrowheads="1"/>
          </p:cNvSpPr>
          <p:nvPr/>
        </p:nvSpPr>
        <p:spPr bwMode="auto">
          <a:xfrm>
            <a:off x="5105400" y="2895600"/>
            <a:ext cx="1358900"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One Sample</a:t>
            </a:r>
            <a:endParaRPr lang="en-US" sz="1400" b="0" i="0">
              <a:latin typeface="Book Antiqua" pitchFamily="18" charset="0"/>
            </a:endParaRPr>
          </a:p>
        </p:txBody>
      </p:sp>
      <p:sp>
        <p:nvSpPr>
          <p:cNvPr id="270348" name="Rectangle 9"/>
          <p:cNvSpPr>
            <a:spLocks noChangeArrowheads="1"/>
          </p:cNvSpPr>
          <p:nvPr/>
        </p:nvSpPr>
        <p:spPr bwMode="auto">
          <a:xfrm>
            <a:off x="762000" y="3657600"/>
            <a:ext cx="868363" cy="609600"/>
          </a:xfrm>
          <a:prstGeom prst="rect">
            <a:avLst/>
          </a:prstGeom>
          <a:noFill/>
          <a:ln w="28575">
            <a:solidFill>
              <a:srgbClr val="0066FF"/>
            </a:solidFill>
            <a:miter lim="800000"/>
            <a:headEnd/>
            <a:tailEnd/>
          </a:ln>
        </p:spPr>
        <p:txBody>
          <a:bodyPr wrap="none" lIns="92075" tIns="46038" rIns="92075" bIns="46038">
            <a:spAutoFit/>
          </a:bodyPr>
          <a:lstStyle/>
          <a:p>
            <a:pPr eaLnBrk="0" hangingPunct="0">
              <a:buFontTx/>
              <a:buChar char="•"/>
            </a:pPr>
            <a:r>
              <a:rPr lang="en-US" sz="1400" b="0">
                <a:latin typeface="Book Antiqua" pitchFamily="18" charset="0"/>
              </a:rPr>
              <a:t> </a:t>
            </a:r>
            <a:r>
              <a:rPr lang="en-US" sz="1600">
                <a:latin typeface="Book Antiqua" pitchFamily="18" charset="0"/>
              </a:rPr>
              <a:t>t</a:t>
            </a:r>
            <a:r>
              <a:rPr lang="en-US" sz="1600" i="0">
                <a:latin typeface="Book Antiqua" pitchFamily="18" charset="0"/>
              </a:rPr>
              <a:t> test</a:t>
            </a:r>
          </a:p>
          <a:p>
            <a:pPr eaLnBrk="0" hangingPunct="0">
              <a:buFontTx/>
              <a:buChar char="•"/>
            </a:pPr>
            <a:r>
              <a:rPr lang="en-US" sz="1600" i="0">
                <a:latin typeface="Book Antiqua" pitchFamily="18" charset="0"/>
              </a:rPr>
              <a:t> z test</a:t>
            </a:r>
          </a:p>
        </p:txBody>
      </p:sp>
      <p:sp>
        <p:nvSpPr>
          <p:cNvPr id="270349" name="Rectangle 10"/>
          <p:cNvSpPr>
            <a:spLocks noChangeArrowheads="1"/>
          </p:cNvSpPr>
          <p:nvPr/>
        </p:nvSpPr>
        <p:spPr bwMode="auto">
          <a:xfrm>
            <a:off x="4648200" y="3352800"/>
            <a:ext cx="1447800" cy="1098550"/>
          </a:xfrm>
          <a:prstGeom prst="rect">
            <a:avLst/>
          </a:prstGeom>
          <a:noFill/>
          <a:ln w="28575">
            <a:solidFill>
              <a:srgbClr val="0066FF"/>
            </a:solidFill>
            <a:miter lim="800000"/>
            <a:headEnd/>
            <a:tailEnd/>
          </a:ln>
        </p:spPr>
        <p:txBody>
          <a:bodyPr wrap="none" lIns="92075" tIns="46038" rIns="92075" bIns="46038">
            <a:spAutoFit/>
          </a:bodyPr>
          <a:lstStyle/>
          <a:p>
            <a:pPr eaLnBrk="0" hangingPunct="0">
              <a:buFontTx/>
              <a:buChar char="•"/>
            </a:pPr>
            <a:r>
              <a:rPr lang="en-US" sz="1400" b="0" i="0">
                <a:latin typeface="Book Antiqua" pitchFamily="18" charset="0"/>
              </a:rPr>
              <a:t> </a:t>
            </a:r>
            <a:r>
              <a:rPr lang="en-US" sz="1600" i="0">
                <a:latin typeface="Book Antiqua" pitchFamily="18" charset="0"/>
              </a:rPr>
              <a:t>Frequency</a:t>
            </a:r>
          </a:p>
          <a:p>
            <a:pPr eaLnBrk="0" hangingPunct="0">
              <a:buFontTx/>
              <a:buChar char="•"/>
            </a:pPr>
            <a:r>
              <a:rPr lang="en-US" sz="1600" i="0">
                <a:latin typeface="Book Antiqua" pitchFamily="18" charset="0"/>
              </a:rPr>
              <a:t> Chi-Square</a:t>
            </a:r>
          </a:p>
          <a:p>
            <a:pPr eaLnBrk="0" hangingPunct="0">
              <a:buFontTx/>
              <a:buChar char="•"/>
            </a:pPr>
            <a:r>
              <a:rPr lang="en-US" sz="1600" i="0">
                <a:latin typeface="Book Antiqua" pitchFamily="18" charset="0"/>
              </a:rPr>
              <a:t> K-S</a:t>
            </a:r>
          </a:p>
          <a:p>
            <a:pPr eaLnBrk="0" hangingPunct="0">
              <a:buFontTx/>
              <a:buChar char="•"/>
            </a:pPr>
            <a:r>
              <a:rPr lang="en-US" sz="1600" i="0">
                <a:latin typeface="Book Antiqua" pitchFamily="18" charset="0"/>
              </a:rPr>
              <a:t> Runs</a:t>
            </a:r>
          </a:p>
        </p:txBody>
      </p:sp>
      <p:sp>
        <p:nvSpPr>
          <p:cNvPr id="270350" name="Rectangle 11"/>
          <p:cNvSpPr>
            <a:spLocks noChangeArrowheads="1"/>
          </p:cNvSpPr>
          <p:nvPr/>
        </p:nvSpPr>
        <p:spPr bwMode="auto">
          <a:xfrm>
            <a:off x="381000" y="2971800"/>
            <a:ext cx="1358900"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One Sample</a:t>
            </a:r>
          </a:p>
        </p:txBody>
      </p:sp>
      <p:sp>
        <p:nvSpPr>
          <p:cNvPr id="270351" name="Rectangle 12"/>
          <p:cNvSpPr>
            <a:spLocks noChangeArrowheads="1"/>
          </p:cNvSpPr>
          <p:nvPr/>
        </p:nvSpPr>
        <p:spPr bwMode="auto">
          <a:xfrm>
            <a:off x="3276600" y="4572000"/>
            <a:ext cx="1358900"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Related</a:t>
            </a:r>
          </a:p>
        </p:txBody>
      </p:sp>
      <p:sp>
        <p:nvSpPr>
          <p:cNvPr id="270352" name="Rectangle 13"/>
          <p:cNvSpPr>
            <a:spLocks noChangeArrowheads="1"/>
          </p:cNvSpPr>
          <p:nvPr/>
        </p:nvSpPr>
        <p:spPr bwMode="auto">
          <a:xfrm>
            <a:off x="6172200" y="4114800"/>
            <a:ext cx="1358900"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Independent</a:t>
            </a:r>
            <a:endParaRPr lang="en-US" sz="1400" b="0" i="0">
              <a:latin typeface="Book Antiqua" pitchFamily="18" charset="0"/>
            </a:endParaRPr>
          </a:p>
        </p:txBody>
      </p:sp>
      <p:sp>
        <p:nvSpPr>
          <p:cNvPr id="270353" name="Rectangle 14"/>
          <p:cNvSpPr>
            <a:spLocks noChangeArrowheads="1"/>
          </p:cNvSpPr>
          <p:nvPr/>
        </p:nvSpPr>
        <p:spPr bwMode="auto">
          <a:xfrm>
            <a:off x="7620000" y="4114800"/>
            <a:ext cx="1358900" cy="365125"/>
          </a:xfrm>
          <a:prstGeom prst="rect">
            <a:avLst/>
          </a:prstGeom>
          <a:noFill/>
          <a:ln w="28575">
            <a:solidFill>
              <a:srgbClr val="0066FF"/>
            </a:solidFill>
            <a:miter lim="800000"/>
            <a:headEnd/>
            <a:tailEnd/>
          </a:ln>
        </p:spPr>
        <p:txBody>
          <a:bodyPr lIns="92075" tIns="46038" rIns="92075" bIns="46038">
            <a:spAutoFit/>
          </a:bodyPr>
          <a:lstStyle/>
          <a:p>
            <a:pPr algn="ctr" eaLnBrk="0" hangingPunct="0"/>
            <a:r>
              <a:rPr lang="en-US" sz="1600" b="0" i="0">
                <a:latin typeface="Impact" pitchFamily="34" charset="0"/>
              </a:rPr>
              <a:t>Related</a:t>
            </a:r>
            <a:endParaRPr lang="en-US" sz="1400" b="0" i="0">
              <a:latin typeface="Book Antiqua" pitchFamily="18" charset="0"/>
            </a:endParaRPr>
          </a:p>
        </p:txBody>
      </p:sp>
      <p:sp>
        <p:nvSpPr>
          <p:cNvPr id="270354" name="Rectangle 15"/>
          <p:cNvSpPr>
            <a:spLocks noChangeArrowheads="1"/>
          </p:cNvSpPr>
          <p:nvPr/>
        </p:nvSpPr>
        <p:spPr bwMode="auto">
          <a:xfrm>
            <a:off x="1295400" y="5181600"/>
            <a:ext cx="1058863" cy="758825"/>
          </a:xfrm>
          <a:prstGeom prst="rect">
            <a:avLst/>
          </a:prstGeom>
          <a:noFill/>
          <a:ln w="28575">
            <a:solidFill>
              <a:srgbClr val="0066FF"/>
            </a:solidFill>
            <a:miter lim="800000"/>
            <a:headEnd/>
            <a:tailEnd/>
          </a:ln>
        </p:spPr>
        <p:txBody>
          <a:bodyPr wrap="none" lIns="92075" tIns="46038" rIns="92075" bIns="46038">
            <a:spAutoFit/>
          </a:bodyPr>
          <a:lstStyle/>
          <a:p>
            <a:pPr eaLnBrk="0" hangingPunct="0">
              <a:buFontTx/>
              <a:buChar char="•"/>
            </a:pPr>
            <a:r>
              <a:rPr lang="en-US" sz="1400" b="0" i="0">
                <a:latin typeface="Book Antiqua" pitchFamily="18" charset="0"/>
              </a:rPr>
              <a:t> Z/</a:t>
            </a:r>
            <a:r>
              <a:rPr lang="en-US" sz="1400">
                <a:latin typeface="Book Antiqua" pitchFamily="18" charset="0"/>
              </a:rPr>
              <a:t>t</a:t>
            </a:r>
            <a:r>
              <a:rPr lang="en-US" sz="1400" i="0">
                <a:latin typeface="Book Antiqua" pitchFamily="18" charset="0"/>
              </a:rPr>
              <a:t> test</a:t>
            </a:r>
          </a:p>
          <a:p>
            <a:pPr eaLnBrk="0" hangingPunct="0">
              <a:buFontTx/>
              <a:buChar char="•"/>
            </a:pPr>
            <a:r>
              <a:rPr lang="en-US" sz="1400" i="0">
                <a:latin typeface="Book Antiqua" pitchFamily="18" charset="0"/>
              </a:rPr>
              <a:t>One-way</a:t>
            </a:r>
          </a:p>
          <a:p>
            <a:pPr eaLnBrk="0" hangingPunct="0"/>
            <a:r>
              <a:rPr lang="en-US" sz="1400" i="0">
                <a:latin typeface="Book Antiqua" pitchFamily="18" charset="0"/>
              </a:rPr>
              <a:t> ANOVA</a:t>
            </a:r>
            <a:endParaRPr lang="en-US" sz="1400" b="0" i="0">
              <a:latin typeface="Book Antiqua" pitchFamily="18" charset="0"/>
            </a:endParaRPr>
          </a:p>
        </p:txBody>
      </p:sp>
      <p:sp>
        <p:nvSpPr>
          <p:cNvPr id="270355" name="Rectangle 16"/>
          <p:cNvSpPr>
            <a:spLocks noChangeArrowheads="1"/>
          </p:cNvSpPr>
          <p:nvPr/>
        </p:nvSpPr>
        <p:spPr bwMode="auto">
          <a:xfrm>
            <a:off x="3048000" y="5181600"/>
            <a:ext cx="2038350" cy="546100"/>
          </a:xfrm>
          <a:prstGeom prst="rect">
            <a:avLst/>
          </a:prstGeom>
          <a:noFill/>
          <a:ln w="28575">
            <a:solidFill>
              <a:srgbClr val="0066FF"/>
            </a:solidFill>
            <a:miter lim="800000"/>
            <a:headEnd/>
            <a:tailEnd/>
          </a:ln>
        </p:spPr>
        <p:txBody>
          <a:bodyPr wrap="none" lIns="92075" tIns="46038" rIns="92075" bIns="46038">
            <a:spAutoFit/>
          </a:bodyPr>
          <a:lstStyle/>
          <a:p>
            <a:pPr eaLnBrk="0" hangingPunct="0">
              <a:buFontTx/>
              <a:buChar char="•"/>
            </a:pPr>
            <a:r>
              <a:rPr lang="en-US" sz="1400" b="0" i="0">
                <a:latin typeface="Book Antiqua" pitchFamily="18" charset="0"/>
              </a:rPr>
              <a:t> </a:t>
            </a:r>
            <a:r>
              <a:rPr lang="en-US" sz="1400" i="0">
                <a:latin typeface="Book Antiqua" pitchFamily="18" charset="0"/>
              </a:rPr>
              <a:t>Paired samples </a:t>
            </a:r>
            <a:r>
              <a:rPr lang="en-US" sz="1400">
                <a:latin typeface="Book Antiqua" pitchFamily="18" charset="0"/>
              </a:rPr>
              <a:t>t</a:t>
            </a:r>
            <a:r>
              <a:rPr lang="en-US" sz="1400" i="0">
                <a:latin typeface="Book Antiqua" pitchFamily="18" charset="0"/>
              </a:rPr>
              <a:t> test</a:t>
            </a:r>
          </a:p>
          <a:p>
            <a:pPr eaLnBrk="0" hangingPunct="0">
              <a:buFontTx/>
              <a:buChar char="•"/>
            </a:pPr>
            <a:r>
              <a:rPr lang="en-US" sz="1400" i="0">
                <a:latin typeface="Book Antiqua" pitchFamily="18" charset="0"/>
              </a:rPr>
              <a:t>Repeated measures</a:t>
            </a:r>
          </a:p>
        </p:txBody>
      </p:sp>
      <p:sp>
        <p:nvSpPr>
          <p:cNvPr id="270356" name="Rectangle 17"/>
          <p:cNvSpPr>
            <a:spLocks noChangeArrowheads="1"/>
          </p:cNvSpPr>
          <p:nvPr/>
        </p:nvSpPr>
        <p:spPr bwMode="auto">
          <a:xfrm>
            <a:off x="5867400" y="4648200"/>
            <a:ext cx="1604963" cy="1184275"/>
          </a:xfrm>
          <a:prstGeom prst="rect">
            <a:avLst/>
          </a:prstGeom>
          <a:noFill/>
          <a:ln w="28575">
            <a:solidFill>
              <a:srgbClr val="0066FF"/>
            </a:solidFill>
            <a:miter lim="800000"/>
            <a:headEnd/>
            <a:tailEnd/>
          </a:ln>
        </p:spPr>
        <p:txBody>
          <a:bodyPr wrap="none" lIns="92075" tIns="46038" rIns="92075" bIns="46038">
            <a:spAutoFit/>
          </a:bodyPr>
          <a:lstStyle/>
          <a:p>
            <a:pPr eaLnBrk="0" hangingPunct="0">
              <a:buFontTx/>
              <a:buChar char="•"/>
            </a:pPr>
            <a:r>
              <a:rPr lang="en-US" sz="1400" b="0" i="0">
                <a:latin typeface="Book Antiqua" pitchFamily="18" charset="0"/>
              </a:rPr>
              <a:t> </a:t>
            </a:r>
            <a:r>
              <a:rPr lang="en-US" sz="1400" i="0">
                <a:latin typeface="Book Antiqua" pitchFamily="18" charset="0"/>
              </a:rPr>
              <a:t>Chi-Square</a:t>
            </a:r>
          </a:p>
          <a:p>
            <a:pPr eaLnBrk="0" hangingPunct="0">
              <a:buFontTx/>
              <a:buChar char="•"/>
            </a:pPr>
            <a:r>
              <a:rPr lang="en-US" sz="1400" i="0">
                <a:latin typeface="Book Antiqua" pitchFamily="18" charset="0"/>
              </a:rPr>
              <a:t> Mann-Whitney</a:t>
            </a:r>
          </a:p>
          <a:p>
            <a:pPr eaLnBrk="0" hangingPunct="0">
              <a:buFontTx/>
              <a:buChar char="•"/>
            </a:pPr>
            <a:r>
              <a:rPr lang="en-US" sz="1400" i="0">
                <a:latin typeface="Book Antiqua" pitchFamily="18" charset="0"/>
              </a:rPr>
              <a:t> Median</a:t>
            </a:r>
          </a:p>
          <a:p>
            <a:pPr eaLnBrk="0" hangingPunct="0">
              <a:buFontTx/>
              <a:buChar char="•"/>
            </a:pPr>
            <a:r>
              <a:rPr lang="en-US" sz="1400" i="0">
                <a:latin typeface="Book Antiqua" pitchFamily="18" charset="0"/>
              </a:rPr>
              <a:t> K-S</a:t>
            </a:r>
          </a:p>
          <a:p>
            <a:pPr eaLnBrk="0" hangingPunct="0">
              <a:buFontTx/>
              <a:buChar char="•"/>
            </a:pPr>
            <a:r>
              <a:rPr lang="en-US" sz="1400" i="0">
                <a:latin typeface="Book Antiqua" pitchFamily="18" charset="0"/>
              </a:rPr>
              <a:t> K-W ANOVA</a:t>
            </a:r>
          </a:p>
        </p:txBody>
      </p:sp>
      <p:sp>
        <p:nvSpPr>
          <p:cNvPr id="270357" name="Rectangle 18"/>
          <p:cNvSpPr>
            <a:spLocks noChangeArrowheads="1"/>
          </p:cNvSpPr>
          <p:nvPr/>
        </p:nvSpPr>
        <p:spPr bwMode="auto">
          <a:xfrm>
            <a:off x="7772400" y="4648200"/>
            <a:ext cx="1176338" cy="758825"/>
          </a:xfrm>
          <a:prstGeom prst="rect">
            <a:avLst/>
          </a:prstGeom>
          <a:noFill/>
          <a:ln w="28575">
            <a:solidFill>
              <a:srgbClr val="0066FF"/>
            </a:solidFill>
            <a:miter lim="800000"/>
            <a:headEnd/>
            <a:tailEnd/>
          </a:ln>
        </p:spPr>
        <p:txBody>
          <a:bodyPr wrap="none" lIns="92075" tIns="46038" rIns="92075" bIns="46038">
            <a:spAutoFit/>
          </a:bodyPr>
          <a:lstStyle/>
          <a:p>
            <a:pPr eaLnBrk="0" hangingPunct="0">
              <a:buFontTx/>
              <a:buChar char="•"/>
            </a:pPr>
            <a:r>
              <a:rPr lang="en-US" sz="1400" i="0">
                <a:latin typeface="Book Antiqua" pitchFamily="18" charset="0"/>
              </a:rPr>
              <a:t> Sign</a:t>
            </a:r>
          </a:p>
          <a:p>
            <a:pPr eaLnBrk="0" hangingPunct="0">
              <a:buFontTx/>
              <a:buChar char="•"/>
            </a:pPr>
            <a:r>
              <a:rPr lang="en-US" sz="1400" i="0">
                <a:latin typeface="Book Antiqua" pitchFamily="18" charset="0"/>
              </a:rPr>
              <a:t> Wilcoxon</a:t>
            </a:r>
          </a:p>
          <a:p>
            <a:pPr eaLnBrk="0" hangingPunct="0">
              <a:buFontTx/>
              <a:buChar char="•"/>
            </a:pPr>
            <a:r>
              <a:rPr lang="en-US" sz="1400" i="0">
                <a:latin typeface="Book Antiqua" pitchFamily="18" charset="0"/>
              </a:rPr>
              <a:t> McNemar</a:t>
            </a:r>
            <a:endParaRPr lang="en-US" sz="1400" b="0" i="0">
              <a:latin typeface="Book Antiqua" pitchFamily="18" charset="0"/>
            </a:endParaRPr>
          </a:p>
        </p:txBody>
      </p:sp>
      <p:sp>
        <p:nvSpPr>
          <p:cNvPr id="270358" name="Line 19"/>
          <p:cNvSpPr>
            <a:spLocks noChangeShapeType="1"/>
          </p:cNvSpPr>
          <p:nvPr/>
        </p:nvSpPr>
        <p:spPr bwMode="auto">
          <a:xfrm>
            <a:off x="2286000" y="1828800"/>
            <a:ext cx="5105400" cy="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59" name="Line 20"/>
          <p:cNvSpPr>
            <a:spLocks noChangeShapeType="1"/>
          </p:cNvSpPr>
          <p:nvPr/>
        </p:nvSpPr>
        <p:spPr bwMode="auto">
          <a:xfrm>
            <a:off x="2286000" y="1828800"/>
            <a:ext cx="0" cy="3810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0" name="Line 21"/>
          <p:cNvSpPr>
            <a:spLocks noChangeShapeType="1"/>
          </p:cNvSpPr>
          <p:nvPr/>
        </p:nvSpPr>
        <p:spPr bwMode="auto">
          <a:xfrm>
            <a:off x="7391400" y="1828800"/>
            <a:ext cx="0" cy="3810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1" name="Line 23"/>
          <p:cNvSpPr>
            <a:spLocks noChangeShapeType="1"/>
          </p:cNvSpPr>
          <p:nvPr/>
        </p:nvSpPr>
        <p:spPr bwMode="auto">
          <a:xfrm flipH="1">
            <a:off x="1066800" y="2590800"/>
            <a:ext cx="1219200" cy="3048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2" name="Line 24"/>
          <p:cNvSpPr>
            <a:spLocks noChangeShapeType="1"/>
          </p:cNvSpPr>
          <p:nvPr/>
        </p:nvSpPr>
        <p:spPr bwMode="auto">
          <a:xfrm>
            <a:off x="2286000" y="2590800"/>
            <a:ext cx="1295400" cy="3810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3" name="Line 25"/>
          <p:cNvSpPr>
            <a:spLocks noChangeShapeType="1"/>
          </p:cNvSpPr>
          <p:nvPr/>
        </p:nvSpPr>
        <p:spPr bwMode="auto">
          <a:xfrm>
            <a:off x="7391400" y="2590800"/>
            <a:ext cx="0" cy="1524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4" name="Line 26"/>
          <p:cNvSpPr>
            <a:spLocks noChangeShapeType="1"/>
          </p:cNvSpPr>
          <p:nvPr/>
        </p:nvSpPr>
        <p:spPr bwMode="auto">
          <a:xfrm flipH="1">
            <a:off x="6477000" y="2743200"/>
            <a:ext cx="914400" cy="1524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5" name="Line 27"/>
          <p:cNvSpPr>
            <a:spLocks noChangeShapeType="1"/>
          </p:cNvSpPr>
          <p:nvPr/>
        </p:nvSpPr>
        <p:spPr bwMode="auto">
          <a:xfrm>
            <a:off x="7391400" y="2743200"/>
            <a:ext cx="1066800" cy="2286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6" name="Line 28"/>
          <p:cNvSpPr>
            <a:spLocks noChangeShapeType="1"/>
          </p:cNvSpPr>
          <p:nvPr/>
        </p:nvSpPr>
        <p:spPr bwMode="auto">
          <a:xfrm>
            <a:off x="7924800" y="3276600"/>
            <a:ext cx="0" cy="3048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7" name="Line 29"/>
          <p:cNvSpPr>
            <a:spLocks noChangeShapeType="1"/>
          </p:cNvSpPr>
          <p:nvPr/>
        </p:nvSpPr>
        <p:spPr bwMode="auto">
          <a:xfrm>
            <a:off x="7010400" y="3581400"/>
            <a:ext cx="1524000" cy="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8" name="Line 30"/>
          <p:cNvSpPr>
            <a:spLocks noChangeShapeType="1"/>
          </p:cNvSpPr>
          <p:nvPr/>
        </p:nvSpPr>
        <p:spPr bwMode="auto">
          <a:xfrm>
            <a:off x="7010400" y="3581400"/>
            <a:ext cx="0" cy="5334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69" name="Line 31"/>
          <p:cNvSpPr>
            <a:spLocks noChangeShapeType="1"/>
          </p:cNvSpPr>
          <p:nvPr/>
        </p:nvSpPr>
        <p:spPr bwMode="auto">
          <a:xfrm>
            <a:off x="8534400" y="3581400"/>
            <a:ext cx="0" cy="6096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70" name="Line 32"/>
          <p:cNvSpPr>
            <a:spLocks noChangeShapeType="1"/>
          </p:cNvSpPr>
          <p:nvPr/>
        </p:nvSpPr>
        <p:spPr bwMode="auto">
          <a:xfrm>
            <a:off x="3581400" y="3352800"/>
            <a:ext cx="0" cy="8382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71" name="Line 33"/>
          <p:cNvSpPr>
            <a:spLocks noChangeShapeType="1"/>
          </p:cNvSpPr>
          <p:nvPr/>
        </p:nvSpPr>
        <p:spPr bwMode="auto">
          <a:xfrm>
            <a:off x="1828800" y="4191000"/>
            <a:ext cx="2438400" cy="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72" name="Line 34"/>
          <p:cNvSpPr>
            <a:spLocks noChangeShapeType="1"/>
          </p:cNvSpPr>
          <p:nvPr/>
        </p:nvSpPr>
        <p:spPr bwMode="auto">
          <a:xfrm>
            <a:off x="1828800" y="4191000"/>
            <a:ext cx="0" cy="3810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73" name="Line 35"/>
          <p:cNvSpPr>
            <a:spLocks noChangeShapeType="1"/>
          </p:cNvSpPr>
          <p:nvPr/>
        </p:nvSpPr>
        <p:spPr bwMode="auto">
          <a:xfrm>
            <a:off x="4267200" y="4191000"/>
            <a:ext cx="0" cy="381000"/>
          </a:xfrm>
          <a:prstGeom prst="line">
            <a:avLst/>
          </a:prstGeom>
          <a:noFill/>
          <a:ln w="28575">
            <a:solidFill>
              <a:srgbClr val="0066FF"/>
            </a:solidFill>
            <a:round/>
            <a:headEnd type="none" w="sm" len="sm"/>
            <a:tailEnd type="none" w="sm" len="sm"/>
          </a:ln>
        </p:spPr>
        <p:txBody>
          <a:bodyPr wrap="none" anchor="ctr"/>
          <a:lstStyle/>
          <a:p>
            <a:endParaRPr lang="en-US"/>
          </a:p>
        </p:txBody>
      </p:sp>
      <p:sp>
        <p:nvSpPr>
          <p:cNvPr id="270374" name="Line 38"/>
          <p:cNvSpPr>
            <a:spLocks noChangeShapeType="1"/>
          </p:cNvSpPr>
          <p:nvPr/>
        </p:nvSpPr>
        <p:spPr bwMode="auto">
          <a:xfrm>
            <a:off x="4572000" y="1219200"/>
            <a:ext cx="0" cy="609600"/>
          </a:xfrm>
          <a:prstGeom prst="line">
            <a:avLst/>
          </a:prstGeom>
          <a:noFill/>
          <a:ln w="28575">
            <a:solidFill>
              <a:schemeClr val="tx1"/>
            </a:solidFill>
            <a:miter lim="800000"/>
            <a:headEnd/>
            <a:tailEnd type="triangle" w="med" len="med"/>
          </a:ln>
        </p:spPr>
        <p:txBody>
          <a:bodyPr wrap="none"/>
          <a:lstStyle/>
          <a:p>
            <a:endParaRPr lang="en-US"/>
          </a:p>
        </p:txBody>
      </p:sp>
      <p:sp>
        <p:nvSpPr>
          <p:cNvPr id="270375" name="Text Box 39"/>
          <p:cNvSpPr txBox="1">
            <a:spLocks noChangeArrowheads="1"/>
          </p:cNvSpPr>
          <p:nvPr/>
        </p:nvSpPr>
        <p:spPr bwMode="auto">
          <a:xfrm>
            <a:off x="609600" y="228600"/>
            <a:ext cx="4953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5.5:  Introduction to data Analysis Techniques</a:t>
            </a:r>
          </a:p>
        </p:txBody>
      </p:sp>
    </p:spTree>
  </p:cSld>
  <p:clrMapOvr>
    <a:masterClrMapping/>
  </p:clrMapOvr>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Date Placeholder 3"/>
          <p:cNvSpPr>
            <a:spLocks noGrp="1"/>
          </p:cNvSpPr>
          <p:nvPr>
            <p:ph type="dt" sz="quarter" idx="10"/>
          </p:nvPr>
        </p:nvSpPr>
        <p:spPr>
          <a:noFill/>
        </p:spPr>
        <p:txBody>
          <a:bodyPr/>
          <a:lstStyle/>
          <a:p>
            <a:r>
              <a:rPr lang="en-US"/>
              <a:t>2011</a:t>
            </a:r>
          </a:p>
        </p:txBody>
      </p:sp>
      <p:sp>
        <p:nvSpPr>
          <p:cNvPr id="271363" name="Footer Placeholder 4"/>
          <p:cNvSpPr>
            <a:spLocks noGrp="1"/>
          </p:cNvSpPr>
          <p:nvPr>
            <p:ph type="ftr" sz="quarter" idx="11"/>
          </p:nvPr>
        </p:nvSpPr>
        <p:spPr>
          <a:noFill/>
        </p:spPr>
        <p:txBody>
          <a:bodyPr/>
          <a:lstStyle/>
          <a:p>
            <a:r>
              <a:rPr lang="en-US" smtClean="0"/>
              <a:t>Rasimah Aripin</a:t>
            </a:r>
          </a:p>
        </p:txBody>
      </p:sp>
      <p:sp>
        <p:nvSpPr>
          <p:cNvPr id="271364" name="Slide Number Placeholder 5"/>
          <p:cNvSpPr>
            <a:spLocks noGrp="1"/>
          </p:cNvSpPr>
          <p:nvPr>
            <p:ph type="sldNum" sz="quarter" idx="12"/>
          </p:nvPr>
        </p:nvSpPr>
        <p:spPr>
          <a:noFill/>
        </p:spPr>
        <p:txBody>
          <a:bodyPr/>
          <a:lstStyle/>
          <a:p>
            <a:fld id="{CEA4242A-10D7-42E6-BAD3-D7463C012CEE}" type="slidenum">
              <a:rPr lang="en-US" smtClean="0"/>
              <a:pPr/>
              <a:t>247</a:t>
            </a:fld>
            <a:endParaRPr lang="en-US" smtClean="0"/>
          </a:p>
        </p:txBody>
      </p:sp>
      <p:sp>
        <p:nvSpPr>
          <p:cNvPr id="271365" name="Rectangle 2"/>
          <p:cNvSpPr>
            <a:spLocks noGrp="1" noChangeArrowheads="1"/>
          </p:cNvSpPr>
          <p:nvPr>
            <p:ph type="title"/>
          </p:nvPr>
        </p:nvSpPr>
        <p:spPr>
          <a:xfrm>
            <a:off x="685800" y="762000"/>
            <a:ext cx="7924800" cy="1066800"/>
          </a:xfrm>
          <a:ln>
            <a:solidFill>
              <a:schemeClr val="accent2"/>
            </a:solidFill>
          </a:ln>
        </p:spPr>
        <p:txBody>
          <a:bodyPr/>
          <a:lstStyle/>
          <a:p>
            <a:pPr marL="2228850" indent="-2228850" algn="l" eaLnBrk="1" hangingPunct="1"/>
            <a:r>
              <a:rPr lang="en-US" sz="3600" b="1" smtClean="0"/>
              <a:t>Chapter 6: Tests of One Mean and Proportion</a:t>
            </a:r>
          </a:p>
        </p:txBody>
      </p:sp>
      <p:sp>
        <p:nvSpPr>
          <p:cNvPr id="271366" name="Rectangle 3"/>
          <p:cNvSpPr>
            <a:spLocks noGrp="1" noChangeArrowheads="1"/>
          </p:cNvSpPr>
          <p:nvPr>
            <p:ph type="body" idx="1"/>
          </p:nvPr>
        </p:nvSpPr>
        <p:spPr>
          <a:xfrm>
            <a:off x="1066800" y="1905000"/>
            <a:ext cx="6553200" cy="4267200"/>
          </a:xfrm>
        </p:spPr>
        <p:txBody>
          <a:bodyPr/>
          <a:lstStyle/>
          <a:p>
            <a:pPr marL="566738" indent="-334963" eaLnBrk="1" hangingPunct="1">
              <a:buFontTx/>
              <a:buNone/>
            </a:pPr>
            <a:r>
              <a:rPr lang="en-US" sz="2800" smtClean="0"/>
              <a:t>6.1:  Testing One mean</a:t>
            </a:r>
            <a:endParaRPr lang="en-US" sz="2800" smtClean="0">
              <a:sym typeface="Symbol" pitchFamily="18" charset="2"/>
            </a:endParaRPr>
          </a:p>
          <a:p>
            <a:pPr marL="566738" indent="-334963" eaLnBrk="1" hangingPunct="1">
              <a:buFontTx/>
              <a:buNone/>
            </a:pPr>
            <a:r>
              <a:rPr lang="en-US" sz="2800" smtClean="0"/>
              <a:t>        </a:t>
            </a:r>
            <a:r>
              <a:rPr lang="en-US" sz="2800" smtClean="0">
                <a:sym typeface="Symbol" pitchFamily="18" charset="2"/>
              </a:rPr>
              <a:t></a:t>
            </a:r>
            <a:r>
              <a:rPr lang="en-US" sz="2800" smtClean="0"/>
              <a:t> A</a:t>
            </a:r>
            <a:r>
              <a:rPr lang="en-US" sz="2400" smtClean="0"/>
              <a:t>ssumptions</a:t>
            </a:r>
          </a:p>
          <a:p>
            <a:pPr marL="566738" indent="-334963" eaLnBrk="1" hangingPunct="1">
              <a:buFontTx/>
              <a:buNone/>
            </a:pPr>
            <a:r>
              <a:rPr lang="en-US" sz="2800" smtClean="0">
                <a:sym typeface="Symbol" pitchFamily="18" charset="2"/>
              </a:rPr>
              <a:t>        </a:t>
            </a:r>
            <a:r>
              <a:rPr lang="en-US" sz="2400" smtClean="0"/>
              <a:t> Illustrations</a:t>
            </a:r>
          </a:p>
          <a:p>
            <a:pPr marL="566738" indent="-334963" eaLnBrk="1" hangingPunct="1">
              <a:buFontTx/>
              <a:buNone/>
            </a:pPr>
            <a:r>
              <a:rPr lang="en-US" sz="2800" smtClean="0">
                <a:sym typeface="Symbol" pitchFamily="18" charset="2"/>
              </a:rPr>
              <a:t>        </a:t>
            </a:r>
            <a:r>
              <a:rPr lang="en-US" sz="2400" smtClean="0"/>
              <a:t> Examples</a:t>
            </a:r>
          </a:p>
          <a:p>
            <a:pPr marL="566738" indent="-334963" eaLnBrk="1" hangingPunct="1">
              <a:buFontTx/>
              <a:buNone/>
            </a:pPr>
            <a:r>
              <a:rPr lang="en-US" sz="2800" smtClean="0"/>
              <a:t>6.2:  Testing One Proportion</a:t>
            </a:r>
          </a:p>
          <a:p>
            <a:pPr marL="566738" indent="-334963" eaLnBrk="1" hangingPunct="1">
              <a:buFontTx/>
              <a:buNone/>
            </a:pPr>
            <a:r>
              <a:rPr lang="en-US" sz="2800" smtClean="0">
                <a:sym typeface="Symbol" pitchFamily="18" charset="2"/>
              </a:rPr>
              <a:t>        </a:t>
            </a:r>
            <a:r>
              <a:rPr lang="en-US" sz="2800" smtClean="0"/>
              <a:t> </a:t>
            </a:r>
            <a:r>
              <a:rPr lang="en-US" sz="2400" smtClean="0"/>
              <a:t>Assumptions</a:t>
            </a:r>
          </a:p>
          <a:p>
            <a:pPr marL="566738" indent="-334963" eaLnBrk="1" hangingPunct="1">
              <a:buFontTx/>
              <a:buNone/>
            </a:pPr>
            <a:r>
              <a:rPr lang="en-US" sz="2800" smtClean="0">
                <a:sym typeface="Symbol" pitchFamily="18" charset="2"/>
              </a:rPr>
              <a:t>        </a:t>
            </a:r>
            <a:r>
              <a:rPr lang="en-US" sz="2400" smtClean="0"/>
              <a:t> Illustrations</a:t>
            </a:r>
          </a:p>
          <a:p>
            <a:pPr marL="566738" indent="-334963" eaLnBrk="1" hangingPunct="1">
              <a:buFontTx/>
              <a:buNone/>
            </a:pPr>
            <a:r>
              <a:rPr lang="en-US" sz="2800" smtClean="0">
                <a:sym typeface="Symbol" pitchFamily="18" charset="2"/>
              </a:rPr>
              <a:t>        </a:t>
            </a:r>
            <a:r>
              <a:rPr lang="en-US" sz="2400" smtClean="0"/>
              <a:t> Examples</a:t>
            </a:r>
          </a:p>
        </p:txBody>
      </p:sp>
      <p:sp>
        <p:nvSpPr>
          <p:cNvPr id="271367" name="Text Box 4"/>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Date Placeholder 3"/>
          <p:cNvSpPr>
            <a:spLocks noGrp="1"/>
          </p:cNvSpPr>
          <p:nvPr>
            <p:ph type="dt" sz="quarter" idx="10"/>
          </p:nvPr>
        </p:nvSpPr>
        <p:spPr>
          <a:noFill/>
        </p:spPr>
        <p:txBody>
          <a:bodyPr/>
          <a:lstStyle/>
          <a:p>
            <a:r>
              <a:rPr lang="en-US"/>
              <a:t>2011</a:t>
            </a:r>
          </a:p>
        </p:txBody>
      </p:sp>
      <p:sp>
        <p:nvSpPr>
          <p:cNvPr id="272387" name="Footer Placeholder 4"/>
          <p:cNvSpPr>
            <a:spLocks noGrp="1"/>
          </p:cNvSpPr>
          <p:nvPr>
            <p:ph type="ftr" sz="quarter" idx="11"/>
          </p:nvPr>
        </p:nvSpPr>
        <p:spPr>
          <a:noFill/>
        </p:spPr>
        <p:txBody>
          <a:bodyPr/>
          <a:lstStyle/>
          <a:p>
            <a:r>
              <a:rPr lang="en-US" smtClean="0"/>
              <a:t>Rasimah Aripin</a:t>
            </a:r>
          </a:p>
        </p:txBody>
      </p:sp>
      <p:sp>
        <p:nvSpPr>
          <p:cNvPr id="272388" name="Slide Number Placeholder 5"/>
          <p:cNvSpPr>
            <a:spLocks noGrp="1"/>
          </p:cNvSpPr>
          <p:nvPr>
            <p:ph type="sldNum" sz="quarter" idx="12"/>
          </p:nvPr>
        </p:nvSpPr>
        <p:spPr>
          <a:noFill/>
        </p:spPr>
        <p:txBody>
          <a:bodyPr/>
          <a:lstStyle/>
          <a:p>
            <a:fld id="{AEF61070-F289-4BB2-A462-679B39B4355D}" type="slidenum">
              <a:rPr lang="en-US" smtClean="0"/>
              <a:pPr/>
              <a:t>248</a:t>
            </a:fld>
            <a:endParaRPr lang="en-US" smtClean="0"/>
          </a:p>
        </p:txBody>
      </p:sp>
      <p:sp>
        <p:nvSpPr>
          <p:cNvPr id="272389" name="Rectangle 2"/>
          <p:cNvSpPr>
            <a:spLocks noGrp="1" noChangeArrowheads="1"/>
          </p:cNvSpPr>
          <p:nvPr>
            <p:ph type="title"/>
          </p:nvPr>
        </p:nvSpPr>
        <p:spPr>
          <a:xfrm>
            <a:off x="762000" y="685800"/>
            <a:ext cx="7772400" cy="762000"/>
          </a:xfrm>
          <a:ln>
            <a:solidFill>
              <a:schemeClr val="accent2"/>
            </a:solidFill>
          </a:ln>
        </p:spPr>
        <p:txBody>
          <a:bodyPr/>
          <a:lstStyle/>
          <a:p>
            <a:pPr eaLnBrk="1" hangingPunct="1"/>
            <a:r>
              <a:rPr lang="en-US" sz="3600" b="1" smtClean="0"/>
              <a:t>6.1:  Testing One Mean</a:t>
            </a:r>
          </a:p>
        </p:txBody>
      </p:sp>
      <p:sp>
        <p:nvSpPr>
          <p:cNvPr id="272390" name="Rectangle 3"/>
          <p:cNvSpPr>
            <a:spLocks noGrp="1" noChangeArrowheads="1"/>
          </p:cNvSpPr>
          <p:nvPr>
            <p:ph type="body" idx="1"/>
          </p:nvPr>
        </p:nvSpPr>
        <p:spPr>
          <a:xfrm>
            <a:off x="838200" y="1600200"/>
            <a:ext cx="7543800" cy="4419600"/>
          </a:xfrm>
        </p:spPr>
        <p:txBody>
          <a:bodyPr/>
          <a:lstStyle/>
          <a:p>
            <a:pPr eaLnBrk="1" hangingPunct="1"/>
            <a:r>
              <a:rPr lang="en-US" sz="2800" b="1" i="1" smtClean="0"/>
              <a:t>Purpose</a:t>
            </a:r>
            <a:r>
              <a:rPr lang="en-US" sz="2800" b="1" smtClean="0"/>
              <a:t>:  </a:t>
            </a:r>
            <a:r>
              <a:rPr lang="en-US" sz="2800" smtClean="0"/>
              <a:t>To test whether the mean of a single variable differs from a specified constant/value</a:t>
            </a:r>
          </a:p>
          <a:p>
            <a:pPr eaLnBrk="1" hangingPunct="1"/>
            <a:r>
              <a:rPr lang="en-US" sz="2800" b="1" i="1" smtClean="0"/>
              <a:t>Type</a:t>
            </a:r>
            <a:r>
              <a:rPr lang="en-US" sz="2800" smtClean="0"/>
              <a:t>:  Parametric </a:t>
            </a:r>
          </a:p>
          <a:p>
            <a:pPr eaLnBrk="1" hangingPunct="1"/>
            <a:r>
              <a:rPr lang="en-US" sz="2800" b="1" i="1" smtClean="0"/>
              <a:t>Requirement</a:t>
            </a:r>
            <a:r>
              <a:rPr lang="en-US" sz="2800" smtClean="0"/>
              <a:t>: the distribution of the variable must be normal</a:t>
            </a:r>
          </a:p>
          <a:p>
            <a:pPr eaLnBrk="1" hangingPunct="1"/>
            <a:r>
              <a:rPr lang="en-US" sz="2800" b="1" i="1" smtClean="0"/>
              <a:t>Distribution of the test statistic</a:t>
            </a:r>
            <a:r>
              <a:rPr lang="en-US" sz="2800" smtClean="0"/>
              <a:t>: </a:t>
            </a:r>
            <a:r>
              <a:rPr lang="en-US" sz="2800" i="1" smtClean="0"/>
              <a:t>t</a:t>
            </a:r>
            <a:r>
              <a:rPr lang="en-US" sz="2800" smtClean="0"/>
              <a:t> distribution</a:t>
            </a:r>
          </a:p>
          <a:p>
            <a:pPr eaLnBrk="1" hangingPunct="1"/>
            <a:r>
              <a:rPr lang="en-US" sz="2800" b="1" i="1" smtClean="0"/>
              <a:t>Name of the test</a:t>
            </a:r>
            <a:r>
              <a:rPr lang="en-US" sz="2800" smtClean="0"/>
              <a:t>: One-sample t-test</a:t>
            </a:r>
          </a:p>
          <a:p>
            <a:pPr eaLnBrk="1" hangingPunct="1"/>
            <a:r>
              <a:rPr lang="en-US" sz="2800" smtClean="0"/>
              <a:t>If n is large the one-sample t-test is the same as the </a:t>
            </a:r>
            <a:r>
              <a:rPr lang="en-US" sz="2800" i="1" smtClean="0"/>
              <a:t>Z</a:t>
            </a:r>
            <a:r>
              <a:rPr lang="en-US" sz="2800" smtClean="0"/>
              <a:t>-test (normal distribution)</a:t>
            </a:r>
          </a:p>
          <a:p>
            <a:pPr eaLnBrk="1" hangingPunct="1">
              <a:buFontTx/>
              <a:buNone/>
            </a:pPr>
            <a:endParaRPr lang="en-US" sz="2800" i="1" smtClean="0"/>
          </a:p>
        </p:txBody>
      </p:sp>
      <p:sp>
        <p:nvSpPr>
          <p:cNvPr id="272391" name="Text Box 4"/>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6: Tests of One Mean and Proportion</a:t>
            </a:r>
          </a:p>
        </p:txBody>
      </p:sp>
    </p:spTree>
  </p:cSld>
  <p:clrMapOvr>
    <a:masterClrMapping/>
  </p:clrMapOvr>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Date Placeholder 5"/>
          <p:cNvSpPr>
            <a:spLocks noGrp="1"/>
          </p:cNvSpPr>
          <p:nvPr>
            <p:ph type="dt" sz="quarter" idx="10"/>
          </p:nvPr>
        </p:nvSpPr>
        <p:spPr>
          <a:noFill/>
        </p:spPr>
        <p:txBody>
          <a:bodyPr/>
          <a:lstStyle/>
          <a:p>
            <a:r>
              <a:rPr lang="en-US"/>
              <a:t>2011</a:t>
            </a:r>
          </a:p>
        </p:txBody>
      </p:sp>
      <p:sp>
        <p:nvSpPr>
          <p:cNvPr id="12294" name="Footer Placeholder 6"/>
          <p:cNvSpPr>
            <a:spLocks noGrp="1"/>
          </p:cNvSpPr>
          <p:nvPr>
            <p:ph type="ftr" sz="quarter" idx="11"/>
          </p:nvPr>
        </p:nvSpPr>
        <p:spPr>
          <a:noFill/>
        </p:spPr>
        <p:txBody>
          <a:bodyPr/>
          <a:lstStyle/>
          <a:p>
            <a:r>
              <a:rPr lang="en-US" smtClean="0"/>
              <a:t>Rasimah Aripin</a:t>
            </a:r>
          </a:p>
        </p:txBody>
      </p:sp>
      <p:sp>
        <p:nvSpPr>
          <p:cNvPr id="12295" name="Slide Number Placeholder 7"/>
          <p:cNvSpPr>
            <a:spLocks noGrp="1"/>
          </p:cNvSpPr>
          <p:nvPr>
            <p:ph type="sldNum" sz="quarter" idx="12"/>
          </p:nvPr>
        </p:nvSpPr>
        <p:spPr>
          <a:noFill/>
        </p:spPr>
        <p:txBody>
          <a:bodyPr/>
          <a:lstStyle/>
          <a:p>
            <a:fld id="{07714650-0A15-4E80-AA7B-32C3C5A50D07}" type="slidenum">
              <a:rPr lang="en-US" smtClean="0"/>
              <a:pPr/>
              <a:t>249</a:t>
            </a:fld>
            <a:endParaRPr lang="en-US" smtClean="0"/>
          </a:p>
        </p:txBody>
      </p:sp>
      <p:sp>
        <p:nvSpPr>
          <p:cNvPr id="12296" name="Rectangle 2"/>
          <p:cNvSpPr>
            <a:spLocks noGrp="1" noChangeArrowheads="1"/>
          </p:cNvSpPr>
          <p:nvPr>
            <p:ph type="title"/>
          </p:nvPr>
        </p:nvSpPr>
        <p:spPr>
          <a:xfrm>
            <a:off x="685800" y="609600"/>
            <a:ext cx="7772400" cy="838200"/>
          </a:xfrm>
          <a:ln>
            <a:solidFill>
              <a:schemeClr val="accent2"/>
            </a:solidFill>
          </a:ln>
        </p:spPr>
        <p:txBody>
          <a:bodyPr/>
          <a:lstStyle/>
          <a:p>
            <a:pPr eaLnBrk="1" hangingPunct="1"/>
            <a:r>
              <a:rPr lang="en-US" sz="3600" smtClean="0"/>
              <a:t>Test of One Mean: Background</a:t>
            </a:r>
          </a:p>
        </p:txBody>
      </p:sp>
      <p:sp>
        <p:nvSpPr>
          <p:cNvPr id="12297" name="Rectangle 3"/>
          <p:cNvSpPr>
            <a:spLocks noGrp="1" noChangeArrowheads="1"/>
          </p:cNvSpPr>
          <p:nvPr>
            <p:ph type="body" sz="half" idx="1"/>
          </p:nvPr>
        </p:nvSpPr>
        <p:spPr>
          <a:xfrm>
            <a:off x="381000" y="1600200"/>
            <a:ext cx="8382000" cy="4419600"/>
          </a:xfrm>
        </p:spPr>
        <p:txBody>
          <a:bodyPr/>
          <a:lstStyle/>
          <a:p>
            <a:pPr eaLnBrk="1" hangingPunct="1"/>
            <a:r>
              <a:rPr lang="en-US" sz="2800" smtClean="0"/>
              <a:t>Null hypothesis: </a:t>
            </a:r>
          </a:p>
          <a:p>
            <a:pPr eaLnBrk="1" hangingPunct="1">
              <a:buFontTx/>
              <a:buNone/>
            </a:pPr>
            <a:r>
              <a:rPr lang="en-US" sz="2800" smtClean="0"/>
              <a:t>   Where         is the assumed parameter value, a constant</a:t>
            </a:r>
          </a:p>
          <a:p>
            <a:pPr eaLnBrk="1" hangingPunct="1"/>
            <a:endParaRPr lang="en-US" sz="2800" smtClean="0"/>
          </a:p>
          <a:p>
            <a:pPr eaLnBrk="1" hangingPunct="1"/>
            <a:r>
              <a:rPr lang="en-US" sz="2800" smtClean="0"/>
              <a:t>Test statistic</a:t>
            </a:r>
          </a:p>
          <a:p>
            <a:pPr eaLnBrk="1" hangingPunct="1"/>
            <a:endParaRPr lang="en-US" sz="2800" smtClean="0"/>
          </a:p>
          <a:p>
            <a:pPr eaLnBrk="1" hangingPunct="1"/>
            <a:r>
              <a:rPr lang="en-US" sz="2800" smtClean="0"/>
              <a:t>is distributed as a t-distribution with n-1 degrees of freedom</a:t>
            </a:r>
          </a:p>
          <a:p>
            <a:pPr eaLnBrk="1" hangingPunct="1"/>
            <a:r>
              <a:rPr lang="en-US" sz="2800" smtClean="0"/>
              <a:t>The t-distribution is symmetric like the normal distribution</a:t>
            </a:r>
          </a:p>
          <a:p>
            <a:pPr eaLnBrk="1" hangingPunct="1">
              <a:buFontTx/>
              <a:buNone/>
            </a:pPr>
            <a:endParaRPr lang="en-US" sz="2800" smtClean="0"/>
          </a:p>
        </p:txBody>
      </p:sp>
      <p:graphicFrame>
        <p:nvGraphicFramePr>
          <p:cNvPr id="12290" name="Object 5"/>
          <p:cNvGraphicFramePr>
            <a:graphicFrameLocks noChangeAspect="1"/>
          </p:cNvGraphicFramePr>
          <p:nvPr>
            <p:ph sz="quarter" idx="2"/>
          </p:nvPr>
        </p:nvGraphicFramePr>
        <p:xfrm>
          <a:off x="4191000" y="1600200"/>
          <a:ext cx="1981200" cy="627063"/>
        </p:xfrm>
        <a:graphic>
          <a:graphicData uri="http://schemas.openxmlformats.org/presentationml/2006/ole">
            <p:oleObj spid="_x0000_s12290" name="Equation" r:id="rId4" imgW="723600" imgH="228600" progId="Equation.3">
              <p:embed/>
            </p:oleObj>
          </a:graphicData>
        </a:graphic>
      </p:graphicFrame>
      <p:sp>
        <p:nvSpPr>
          <p:cNvPr id="12298" name="Text Box 4"/>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6: Tests of One Mean and Proportion</a:t>
            </a:r>
          </a:p>
        </p:txBody>
      </p:sp>
      <p:graphicFrame>
        <p:nvGraphicFramePr>
          <p:cNvPr id="12291" name="Object 7"/>
          <p:cNvGraphicFramePr>
            <a:graphicFrameLocks noChangeAspect="1"/>
          </p:cNvGraphicFramePr>
          <p:nvPr>
            <p:ph sz="quarter" idx="3"/>
          </p:nvPr>
        </p:nvGraphicFramePr>
        <p:xfrm>
          <a:off x="1828800" y="1981200"/>
          <a:ext cx="452438" cy="762000"/>
        </p:xfrm>
        <a:graphic>
          <a:graphicData uri="http://schemas.openxmlformats.org/presentationml/2006/ole">
            <p:oleObj spid="_x0000_s12291" name="Equation" r:id="rId5" imgW="190440" imgH="228600" progId="Equation.3">
              <p:embed/>
            </p:oleObj>
          </a:graphicData>
        </a:graphic>
      </p:graphicFrame>
      <p:graphicFrame>
        <p:nvGraphicFramePr>
          <p:cNvPr id="12292" name="Object 9"/>
          <p:cNvGraphicFramePr>
            <a:graphicFrameLocks noChangeAspect="1"/>
          </p:cNvGraphicFramePr>
          <p:nvPr/>
        </p:nvGraphicFramePr>
        <p:xfrm>
          <a:off x="3276600" y="3124200"/>
          <a:ext cx="2057400" cy="1165225"/>
        </p:xfrm>
        <a:graphic>
          <a:graphicData uri="http://schemas.openxmlformats.org/presentationml/2006/ole">
            <p:oleObj spid="_x0000_s12292" name="Equation" r:id="rId6" imgW="761760" imgH="431640" progId="Equation.3">
              <p:embed/>
            </p:oleObj>
          </a:graphicData>
        </a:graphic>
      </p:graphicFrame>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4"/>
          <p:cNvSpPr>
            <a:spLocks noGrp="1"/>
          </p:cNvSpPr>
          <p:nvPr>
            <p:ph type="dt" sz="quarter" idx="10"/>
          </p:nvPr>
        </p:nvSpPr>
        <p:spPr>
          <a:noFill/>
        </p:spPr>
        <p:txBody>
          <a:bodyPr/>
          <a:lstStyle/>
          <a:p>
            <a:r>
              <a:rPr lang="en-US"/>
              <a:t>2011</a:t>
            </a:r>
          </a:p>
        </p:txBody>
      </p:sp>
      <p:sp>
        <p:nvSpPr>
          <p:cNvPr id="55299" name="Footer Placeholder 5"/>
          <p:cNvSpPr>
            <a:spLocks noGrp="1"/>
          </p:cNvSpPr>
          <p:nvPr>
            <p:ph type="ftr" sz="quarter" idx="11"/>
          </p:nvPr>
        </p:nvSpPr>
        <p:spPr>
          <a:noFill/>
        </p:spPr>
        <p:txBody>
          <a:bodyPr/>
          <a:lstStyle/>
          <a:p>
            <a:r>
              <a:rPr lang="en-US" smtClean="0"/>
              <a:t>Rasimah Aripin</a:t>
            </a:r>
          </a:p>
        </p:txBody>
      </p:sp>
      <p:sp>
        <p:nvSpPr>
          <p:cNvPr id="55300" name="Slide Number Placeholder 6"/>
          <p:cNvSpPr>
            <a:spLocks noGrp="1"/>
          </p:cNvSpPr>
          <p:nvPr>
            <p:ph type="sldNum" sz="quarter" idx="12"/>
          </p:nvPr>
        </p:nvSpPr>
        <p:spPr>
          <a:noFill/>
        </p:spPr>
        <p:txBody>
          <a:bodyPr/>
          <a:lstStyle/>
          <a:p>
            <a:fld id="{40343AF4-728F-4AD2-A138-2790ECC43116}" type="slidenum">
              <a:rPr lang="en-US" smtClean="0"/>
              <a:pPr/>
              <a:t>25</a:t>
            </a:fld>
            <a:endParaRPr lang="en-US" smtClean="0"/>
          </a:p>
        </p:txBody>
      </p:sp>
      <p:sp>
        <p:nvSpPr>
          <p:cNvPr id="55301" name="Rectangle 3"/>
          <p:cNvSpPr>
            <a:spLocks noGrp="1" noChangeArrowheads="1"/>
          </p:cNvSpPr>
          <p:nvPr>
            <p:ph type="title"/>
          </p:nvPr>
        </p:nvSpPr>
        <p:spPr>
          <a:xfrm>
            <a:off x="838200" y="609600"/>
            <a:ext cx="7772400" cy="533400"/>
          </a:xfrm>
          <a:ln>
            <a:solidFill>
              <a:schemeClr val="tx1"/>
            </a:solidFill>
          </a:ln>
        </p:spPr>
        <p:txBody>
          <a:bodyPr/>
          <a:lstStyle/>
          <a:p>
            <a:pPr eaLnBrk="1" hangingPunct="1"/>
            <a:r>
              <a:rPr lang="en-US" sz="3200" smtClean="0">
                <a:latin typeface="Georgia" pitchFamily="18" charset="0"/>
              </a:rPr>
              <a:t>Variable View: Width (Column 3)</a:t>
            </a:r>
            <a:r>
              <a:rPr lang="en-US" sz="3200" smtClean="0"/>
              <a:t> </a:t>
            </a:r>
          </a:p>
        </p:txBody>
      </p:sp>
      <p:sp>
        <p:nvSpPr>
          <p:cNvPr id="55302" name="Rectangle 4"/>
          <p:cNvSpPr>
            <a:spLocks noGrp="1" noChangeArrowheads="1"/>
          </p:cNvSpPr>
          <p:nvPr>
            <p:ph type="body" sz="half" idx="1"/>
          </p:nvPr>
        </p:nvSpPr>
        <p:spPr>
          <a:xfrm>
            <a:off x="228600" y="1219200"/>
            <a:ext cx="8763000" cy="4876800"/>
          </a:xfrm>
        </p:spPr>
        <p:txBody>
          <a:bodyPr/>
          <a:lstStyle/>
          <a:p>
            <a:pPr eaLnBrk="1" hangingPunct="1">
              <a:spcAft>
                <a:spcPct val="10000"/>
              </a:spcAft>
            </a:pPr>
            <a:r>
              <a:rPr lang="en-US" sz="2400" smtClean="0"/>
              <a:t>The number of spaces reserved for the variable values.  For numeric variables, the width is usually 1 to 8.  For string variables, such as names, address, and ic number, allocate the maximum number of possible spaces required.  </a:t>
            </a:r>
          </a:p>
          <a:p>
            <a:pPr eaLnBrk="1" hangingPunct="1">
              <a:spcAft>
                <a:spcPct val="10000"/>
              </a:spcAft>
            </a:pPr>
            <a:r>
              <a:rPr lang="en-US" sz="2400" smtClean="0"/>
              <a:t>For instance, </a:t>
            </a:r>
            <a:r>
              <a:rPr lang="en-US" sz="2400" b="1" i="1" smtClean="0"/>
              <a:t>Smoking Habit </a:t>
            </a:r>
            <a:r>
              <a:rPr lang="en-US" sz="2400" smtClean="0"/>
              <a:t>is coded 1 (</a:t>
            </a:r>
            <a:r>
              <a:rPr lang="en-US" sz="2400" b="1" i="1" smtClean="0"/>
              <a:t>None)</a:t>
            </a:r>
            <a:r>
              <a:rPr lang="en-US" sz="2400" smtClean="0"/>
              <a:t> to 4 (</a:t>
            </a:r>
            <a:r>
              <a:rPr lang="en-US" sz="2400" b="1" i="1" smtClean="0"/>
              <a:t>Heavy</a:t>
            </a:r>
            <a:r>
              <a:rPr lang="en-US" sz="2400" smtClean="0"/>
              <a:t>).  Hence, only one digit is needed to store the data value.</a:t>
            </a:r>
          </a:p>
          <a:p>
            <a:pPr eaLnBrk="1" hangingPunct="1">
              <a:spcAft>
                <a:spcPct val="10000"/>
              </a:spcAft>
            </a:pPr>
            <a:r>
              <a:rPr lang="en-US" sz="2400" smtClean="0"/>
              <a:t>For illustration:  Click the </a:t>
            </a:r>
            <a:r>
              <a:rPr lang="en-US" sz="2400" b="1" i="1" smtClean="0"/>
              <a:t>Width</a:t>
            </a:r>
            <a:r>
              <a:rPr lang="en-US" sz="2400" smtClean="0"/>
              <a:t> cell for </a:t>
            </a:r>
            <a:r>
              <a:rPr lang="en-US" sz="2400" b="1" i="1" smtClean="0"/>
              <a:t>Smoking Habit</a:t>
            </a:r>
            <a:r>
              <a:rPr lang="en-US" sz="2400" smtClean="0"/>
              <a:t> and change the value from 8 to 1.  Do the rest according to the following:</a:t>
            </a:r>
          </a:p>
          <a:p>
            <a:pPr lvl="1" eaLnBrk="1" hangingPunct="1">
              <a:buFontTx/>
              <a:buNone/>
            </a:pPr>
            <a:r>
              <a:rPr lang="en-US" sz="2000" smtClean="0"/>
              <a:t>    Designation = 1; Daily_Average = 2; Regular_ex = 1; Gender =1;  Hospitalization = 1. Leave the width for ID and Age.2004</a:t>
            </a:r>
          </a:p>
          <a:p>
            <a:pPr eaLnBrk="1" hangingPunct="1"/>
            <a:r>
              <a:rPr lang="en-US" sz="2400" smtClean="0"/>
              <a:t>Save the edited file as </a:t>
            </a:r>
            <a:r>
              <a:rPr lang="en-US" sz="2400" b="1" i="1" smtClean="0"/>
              <a:t>Smoking Habit Edited</a:t>
            </a:r>
          </a:p>
        </p:txBody>
      </p:sp>
      <p:sp>
        <p:nvSpPr>
          <p:cNvPr id="55303" name="Text Box 2054"/>
          <p:cNvSpPr txBox="1">
            <a:spLocks noChangeArrowheads="1"/>
          </p:cNvSpPr>
          <p:nvPr/>
        </p:nvSpPr>
        <p:spPr bwMode="auto">
          <a:xfrm>
            <a:off x="304800" y="1524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Date Placeholder 3"/>
          <p:cNvSpPr>
            <a:spLocks noGrp="1"/>
          </p:cNvSpPr>
          <p:nvPr>
            <p:ph type="dt" sz="quarter" idx="10"/>
          </p:nvPr>
        </p:nvSpPr>
        <p:spPr>
          <a:noFill/>
        </p:spPr>
        <p:txBody>
          <a:bodyPr/>
          <a:lstStyle/>
          <a:p>
            <a:r>
              <a:rPr lang="en-US"/>
              <a:t>2011</a:t>
            </a:r>
          </a:p>
        </p:txBody>
      </p:sp>
      <p:sp>
        <p:nvSpPr>
          <p:cNvPr id="273411" name="Footer Placeholder 4"/>
          <p:cNvSpPr>
            <a:spLocks noGrp="1"/>
          </p:cNvSpPr>
          <p:nvPr>
            <p:ph type="ftr" sz="quarter" idx="11"/>
          </p:nvPr>
        </p:nvSpPr>
        <p:spPr>
          <a:noFill/>
        </p:spPr>
        <p:txBody>
          <a:bodyPr/>
          <a:lstStyle/>
          <a:p>
            <a:r>
              <a:rPr lang="en-US" smtClean="0"/>
              <a:t>Rasimah Aripin</a:t>
            </a:r>
          </a:p>
        </p:txBody>
      </p:sp>
      <p:sp>
        <p:nvSpPr>
          <p:cNvPr id="273412" name="Slide Number Placeholder 5"/>
          <p:cNvSpPr>
            <a:spLocks noGrp="1"/>
          </p:cNvSpPr>
          <p:nvPr>
            <p:ph type="sldNum" sz="quarter" idx="12"/>
          </p:nvPr>
        </p:nvSpPr>
        <p:spPr>
          <a:noFill/>
        </p:spPr>
        <p:txBody>
          <a:bodyPr/>
          <a:lstStyle/>
          <a:p>
            <a:fld id="{2867C196-41A6-40B4-B1AF-8C53E6287060}" type="slidenum">
              <a:rPr lang="en-US" smtClean="0"/>
              <a:pPr/>
              <a:t>250</a:t>
            </a:fld>
            <a:endParaRPr lang="en-US" smtClean="0"/>
          </a:p>
        </p:txBody>
      </p:sp>
      <p:sp>
        <p:nvSpPr>
          <p:cNvPr id="273413" name="Rectangle 2"/>
          <p:cNvSpPr>
            <a:spLocks noGrp="1" noChangeArrowheads="1"/>
          </p:cNvSpPr>
          <p:nvPr>
            <p:ph type="title"/>
          </p:nvPr>
        </p:nvSpPr>
        <p:spPr>
          <a:xfrm>
            <a:off x="762000" y="685800"/>
            <a:ext cx="7772400" cy="457200"/>
          </a:xfrm>
          <a:ln>
            <a:solidFill>
              <a:schemeClr val="accent2"/>
            </a:solidFill>
          </a:ln>
        </p:spPr>
        <p:txBody>
          <a:bodyPr/>
          <a:lstStyle/>
          <a:p>
            <a:pPr eaLnBrk="1" hangingPunct="1"/>
            <a:r>
              <a:rPr lang="en-US" sz="3200" smtClean="0"/>
              <a:t>Test of One Mean: Example</a:t>
            </a:r>
          </a:p>
        </p:txBody>
      </p:sp>
      <p:sp>
        <p:nvSpPr>
          <p:cNvPr id="273414" name="Rectangle 3"/>
          <p:cNvSpPr>
            <a:spLocks noGrp="1" noChangeArrowheads="1"/>
          </p:cNvSpPr>
          <p:nvPr>
            <p:ph type="body" idx="1"/>
          </p:nvPr>
        </p:nvSpPr>
        <p:spPr>
          <a:xfrm>
            <a:off x="609600" y="1219200"/>
            <a:ext cx="8229600" cy="4724400"/>
          </a:xfrm>
        </p:spPr>
        <p:txBody>
          <a:bodyPr/>
          <a:lstStyle/>
          <a:p>
            <a:pPr eaLnBrk="1" hangingPunct="1">
              <a:lnSpc>
                <a:spcPct val="80000"/>
              </a:lnSpc>
              <a:buFontTx/>
              <a:buNone/>
            </a:pPr>
            <a:r>
              <a:rPr lang="en-US" sz="2800" b="1" i="1" smtClean="0"/>
              <a:t>Examples: </a:t>
            </a:r>
            <a:r>
              <a:rPr lang="en-US" sz="2800" smtClean="0"/>
              <a:t>The following research questions are suitable for the one-sample t-test</a:t>
            </a:r>
          </a:p>
          <a:p>
            <a:pPr eaLnBrk="1" hangingPunct="1">
              <a:lnSpc>
                <a:spcPct val="80000"/>
              </a:lnSpc>
            </a:pPr>
            <a:r>
              <a:rPr lang="en-US" sz="2800" smtClean="0"/>
              <a:t>Is the mean beginning salary of our fresh diploma graduates is different from RM1000.00 a month? (two-tailed test).  Is it more than RM1000? (one-tailed test)</a:t>
            </a:r>
          </a:p>
          <a:p>
            <a:pPr eaLnBrk="1" hangingPunct="1">
              <a:lnSpc>
                <a:spcPct val="80000"/>
              </a:lnSpc>
            </a:pPr>
            <a:r>
              <a:rPr lang="en-US" sz="2800" smtClean="0"/>
              <a:t>Does a 325 ml-bottle of  soft drink really contain 325 ml of soft drink?</a:t>
            </a:r>
          </a:p>
          <a:p>
            <a:pPr eaLnBrk="1" hangingPunct="1">
              <a:lnSpc>
                <a:spcPct val="80000"/>
              </a:lnSpc>
            </a:pPr>
            <a:r>
              <a:rPr lang="en-US" sz="2800" smtClean="0"/>
              <a:t>Is the mean monthly rental rates of flats in Shah Alam more than RM500 per month?</a:t>
            </a:r>
          </a:p>
          <a:p>
            <a:pPr eaLnBrk="1" hangingPunct="1">
              <a:lnSpc>
                <a:spcPct val="80000"/>
              </a:lnSpc>
            </a:pPr>
            <a:r>
              <a:rPr lang="en-US" sz="2800" smtClean="0"/>
              <a:t>Is the mean waiting times of customers at a bank counter less than 2 minutes?</a:t>
            </a:r>
          </a:p>
        </p:txBody>
      </p:sp>
      <p:sp>
        <p:nvSpPr>
          <p:cNvPr id="273415" name="Text Box 4"/>
          <p:cNvSpPr txBox="1">
            <a:spLocks noChangeArrowheads="1"/>
          </p:cNvSpPr>
          <p:nvPr/>
        </p:nvSpPr>
        <p:spPr bwMode="auto">
          <a:xfrm>
            <a:off x="609600" y="228600"/>
            <a:ext cx="2514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6.1:  Testing One Mean</a:t>
            </a:r>
          </a:p>
        </p:txBody>
      </p:sp>
    </p:spTree>
  </p:cSld>
  <p:clrMapOvr>
    <a:masterClrMapping/>
  </p:clrMapOv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Date Placeholder 5"/>
          <p:cNvSpPr>
            <a:spLocks noGrp="1"/>
          </p:cNvSpPr>
          <p:nvPr>
            <p:ph type="dt" sz="quarter" idx="10"/>
          </p:nvPr>
        </p:nvSpPr>
        <p:spPr>
          <a:noFill/>
        </p:spPr>
        <p:txBody>
          <a:bodyPr/>
          <a:lstStyle/>
          <a:p>
            <a:r>
              <a:rPr lang="en-US"/>
              <a:t>2011</a:t>
            </a:r>
          </a:p>
        </p:txBody>
      </p:sp>
      <p:sp>
        <p:nvSpPr>
          <p:cNvPr id="13317" name="Footer Placeholder 6"/>
          <p:cNvSpPr>
            <a:spLocks noGrp="1"/>
          </p:cNvSpPr>
          <p:nvPr>
            <p:ph type="ftr" sz="quarter" idx="11"/>
          </p:nvPr>
        </p:nvSpPr>
        <p:spPr>
          <a:noFill/>
        </p:spPr>
        <p:txBody>
          <a:bodyPr/>
          <a:lstStyle/>
          <a:p>
            <a:r>
              <a:rPr lang="en-US" smtClean="0"/>
              <a:t>Rasimah Aripin</a:t>
            </a:r>
          </a:p>
        </p:txBody>
      </p:sp>
      <p:sp>
        <p:nvSpPr>
          <p:cNvPr id="13318" name="Slide Number Placeholder 7"/>
          <p:cNvSpPr>
            <a:spLocks noGrp="1"/>
          </p:cNvSpPr>
          <p:nvPr>
            <p:ph type="sldNum" sz="quarter" idx="12"/>
          </p:nvPr>
        </p:nvSpPr>
        <p:spPr>
          <a:noFill/>
        </p:spPr>
        <p:txBody>
          <a:bodyPr/>
          <a:lstStyle/>
          <a:p>
            <a:fld id="{85650256-29C8-48FD-AB01-ACA740AA9C1D}" type="slidenum">
              <a:rPr lang="en-US" smtClean="0"/>
              <a:pPr/>
              <a:t>251</a:t>
            </a:fld>
            <a:endParaRPr lang="en-US" smtClean="0"/>
          </a:p>
        </p:txBody>
      </p:sp>
      <p:sp>
        <p:nvSpPr>
          <p:cNvPr id="13319" name="Rectangle 2"/>
          <p:cNvSpPr>
            <a:spLocks noGrp="1" noChangeArrowheads="1"/>
          </p:cNvSpPr>
          <p:nvPr>
            <p:ph type="title"/>
          </p:nvPr>
        </p:nvSpPr>
        <p:spPr>
          <a:xfrm>
            <a:off x="533400" y="685800"/>
            <a:ext cx="7772400" cy="609600"/>
          </a:xfrm>
          <a:ln>
            <a:solidFill>
              <a:schemeClr val="accent2"/>
            </a:solidFill>
          </a:ln>
        </p:spPr>
        <p:txBody>
          <a:bodyPr/>
          <a:lstStyle/>
          <a:p>
            <a:pPr eaLnBrk="1" hangingPunct="1"/>
            <a:r>
              <a:rPr lang="en-US" sz="3200" smtClean="0"/>
              <a:t>Illustration</a:t>
            </a:r>
          </a:p>
        </p:txBody>
      </p:sp>
      <p:sp>
        <p:nvSpPr>
          <p:cNvPr id="13320" name="Rectangle 3"/>
          <p:cNvSpPr>
            <a:spLocks noGrp="1" noChangeArrowheads="1"/>
          </p:cNvSpPr>
          <p:nvPr>
            <p:ph type="body" sz="half" idx="1"/>
          </p:nvPr>
        </p:nvSpPr>
        <p:spPr>
          <a:xfrm>
            <a:off x="685800" y="1447800"/>
            <a:ext cx="7772400" cy="4114800"/>
          </a:xfrm>
        </p:spPr>
        <p:txBody>
          <a:bodyPr/>
          <a:lstStyle/>
          <a:p>
            <a:pPr eaLnBrk="1" hangingPunct="1"/>
            <a:r>
              <a:rPr lang="en-US" sz="2800" smtClean="0"/>
              <a:t>Refer to the </a:t>
            </a:r>
            <a:r>
              <a:rPr lang="en-US" sz="2800" i="1" smtClean="0"/>
              <a:t>Ikan Kembong Price</a:t>
            </a:r>
            <a:r>
              <a:rPr lang="en-US" sz="2800" smtClean="0"/>
              <a:t> data set</a:t>
            </a:r>
          </a:p>
          <a:p>
            <a:pPr eaLnBrk="1" hangingPunct="1"/>
            <a:r>
              <a:rPr lang="en-US" sz="2800" smtClean="0"/>
              <a:t>Is it true that the mean price of ikan kembong during the first week of 2004 exceeds RM8.00?</a:t>
            </a:r>
          </a:p>
          <a:p>
            <a:pPr eaLnBrk="1" hangingPunct="1"/>
            <a:r>
              <a:rPr lang="en-US" sz="2800" smtClean="0"/>
              <a:t>The null hypothesis:</a:t>
            </a:r>
          </a:p>
          <a:p>
            <a:pPr eaLnBrk="1" hangingPunct="1"/>
            <a:endParaRPr lang="en-US" sz="2800" smtClean="0"/>
          </a:p>
          <a:p>
            <a:pPr eaLnBrk="1" hangingPunct="1"/>
            <a:r>
              <a:rPr lang="en-US" sz="2800" smtClean="0"/>
              <a:t>The alternative hypothesis:</a:t>
            </a:r>
          </a:p>
          <a:p>
            <a:pPr eaLnBrk="1" hangingPunct="1">
              <a:buFontTx/>
              <a:buNone/>
            </a:pPr>
            <a:r>
              <a:rPr lang="en-US" sz="2800" smtClean="0"/>
              <a:t>Assume that the distribution of the variable is normal</a:t>
            </a:r>
          </a:p>
          <a:p>
            <a:pPr eaLnBrk="1" hangingPunct="1">
              <a:buFontTx/>
              <a:buNone/>
            </a:pPr>
            <a:r>
              <a:rPr lang="en-US" sz="2800" smtClean="0"/>
              <a:t>Refer to the next 3 slides</a:t>
            </a:r>
          </a:p>
          <a:p>
            <a:pPr eaLnBrk="1" hangingPunct="1"/>
            <a:endParaRPr lang="en-US" sz="2800" smtClean="0"/>
          </a:p>
        </p:txBody>
      </p:sp>
      <p:graphicFrame>
        <p:nvGraphicFramePr>
          <p:cNvPr id="13314" name="Object 4"/>
          <p:cNvGraphicFramePr>
            <a:graphicFrameLocks noChangeAspect="1"/>
          </p:cNvGraphicFramePr>
          <p:nvPr>
            <p:ph sz="quarter" idx="2"/>
          </p:nvPr>
        </p:nvGraphicFramePr>
        <p:xfrm>
          <a:off x="4495800" y="2971800"/>
          <a:ext cx="1981200" cy="541338"/>
        </p:xfrm>
        <a:graphic>
          <a:graphicData uri="http://schemas.openxmlformats.org/presentationml/2006/ole">
            <p:oleObj spid="_x0000_s13314" name="Equation" r:id="rId4" imgW="838080" imgH="228600" progId="Equation.3">
              <p:embed/>
            </p:oleObj>
          </a:graphicData>
        </a:graphic>
      </p:graphicFrame>
      <p:graphicFrame>
        <p:nvGraphicFramePr>
          <p:cNvPr id="13315" name="Object 5"/>
          <p:cNvGraphicFramePr>
            <a:graphicFrameLocks noChangeAspect="1"/>
          </p:cNvGraphicFramePr>
          <p:nvPr>
            <p:ph sz="quarter" idx="3"/>
          </p:nvPr>
        </p:nvGraphicFramePr>
        <p:xfrm>
          <a:off x="5257800" y="4038600"/>
          <a:ext cx="1981200" cy="517525"/>
        </p:xfrm>
        <a:graphic>
          <a:graphicData uri="http://schemas.openxmlformats.org/presentationml/2006/ole">
            <p:oleObj spid="_x0000_s13315" name="Equation" r:id="rId5" imgW="825480" imgH="215640" progId="Equation.3">
              <p:embed/>
            </p:oleObj>
          </a:graphicData>
        </a:graphic>
      </p:graphicFrame>
      <p:sp>
        <p:nvSpPr>
          <p:cNvPr id="13321" name="Text Box 8"/>
          <p:cNvSpPr txBox="1">
            <a:spLocks noChangeArrowheads="1"/>
          </p:cNvSpPr>
          <p:nvPr/>
        </p:nvSpPr>
        <p:spPr bwMode="auto">
          <a:xfrm>
            <a:off x="609600" y="228600"/>
            <a:ext cx="2514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6.1:  Testing One Mean</a:t>
            </a:r>
          </a:p>
        </p:txBody>
      </p:sp>
    </p:spTree>
  </p:cSld>
  <p:clrMapOvr>
    <a:masterClrMapping/>
  </p:clrMapOvr>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Date Placeholder 4"/>
          <p:cNvSpPr>
            <a:spLocks noGrp="1"/>
          </p:cNvSpPr>
          <p:nvPr>
            <p:ph type="dt" sz="quarter" idx="10"/>
          </p:nvPr>
        </p:nvSpPr>
        <p:spPr>
          <a:noFill/>
        </p:spPr>
        <p:txBody>
          <a:bodyPr/>
          <a:lstStyle/>
          <a:p>
            <a:r>
              <a:rPr lang="en-US"/>
              <a:t>2011</a:t>
            </a:r>
          </a:p>
        </p:txBody>
      </p:sp>
      <p:sp>
        <p:nvSpPr>
          <p:cNvPr id="274435" name="Footer Placeholder 5"/>
          <p:cNvSpPr>
            <a:spLocks noGrp="1"/>
          </p:cNvSpPr>
          <p:nvPr>
            <p:ph type="ftr" sz="quarter" idx="11"/>
          </p:nvPr>
        </p:nvSpPr>
        <p:spPr>
          <a:noFill/>
        </p:spPr>
        <p:txBody>
          <a:bodyPr/>
          <a:lstStyle/>
          <a:p>
            <a:r>
              <a:rPr lang="en-US" smtClean="0"/>
              <a:t>Rasimah Aripin</a:t>
            </a:r>
          </a:p>
        </p:txBody>
      </p:sp>
      <p:sp>
        <p:nvSpPr>
          <p:cNvPr id="274436" name="Slide Number Placeholder 6"/>
          <p:cNvSpPr>
            <a:spLocks noGrp="1"/>
          </p:cNvSpPr>
          <p:nvPr>
            <p:ph type="sldNum" sz="quarter" idx="12"/>
          </p:nvPr>
        </p:nvSpPr>
        <p:spPr>
          <a:noFill/>
        </p:spPr>
        <p:txBody>
          <a:bodyPr/>
          <a:lstStyle/>
          <a:p>
            <a:fld id="{B0FD7643-D553-4FB8-9B56-2CA3F375233E}" type="slidenum">
              <a:rPr lang="en-US" smtClean="0"/>
              <a:pPr/>
              <a:t>252</a:t>
            </a:fld>
            <a:endParaRPr lang="en-US" smtClean="0"/>
          </a:p>
        </p:txBody>
      </p:sp>
      <p:sp>
        <p:nvSpPr>
          <p:cNvPr id="274437" name="Rectangle 2"/>
          <p:cNvSpPr>
            <a:spLocks noGrp="1" noChangeArrowheads="1"/>
          </p:cNvSpPr>
          <p:nvPr>
            <p:ph type="title"/>
          </p:nvPr>
        </p:nvSpPr>
        <p:spPr>
          <a:xfrm>
            <a:off x="685800" y="609600"/>
            <a:ext cx="7772400" cy="609600"/>
          </a:xfrm>
          <a:ln>
            <a:solidFill>
              <a:schemeClr val="tx1"/>
            </a:solidFill>
          </a:ln>
        </p:spPr>
        <p:txBody>
          <a:bodyPr/>
          <a:lstStyle/>
          <a:p>
            <a:pPr eaLnBrk="1" hangingPunct="1"/>
            <a:r>
              <a:rPr lang="en-US" sz="3200" smtClean="0"/>
              <a:t>Illustration (Cont…)</a:t>
            </a:r>
          </a:p>
        </p:txBody>
      </p:sp>
      <p:sp>
        <p:nvSpPr>
          <p:cNvPr id="274438" name="Rectangle 3"/>
          <p:cNvSpPr>
            <a:spLocks noGrp="1" noChangeArrowheads="1"/>
          </p:cNvSpPr>
          <p:nvPr>
            <p:ph type="body" sz="half" idx="1"/>
          </p:nvPr>
        </p:nvSpPr>
        <p:spPr>
          <a:xfrm>
            <a:off x="914400" y="1371600"/>
            <a:ext cx="8229600" cy="533400"/>
          </a:xfrm>
        </p:spPr>
        <p:txBody>
          <a:bodyPr/>
          <a:lstStyle/>
          <a:p>
            <a:pPr eaLnBrk="1" hangingPunct="1">
              <a:buFontTx/>
              <a:buNone/>
            </a:pPr>
            <a:r>
              <a:rPr lang="en-US" sz="2400" b="1" i="1" smtClean="0">
                <a:solidFill>
                  <a:srgbClr val="990099"/>
                </a:solidFill>
              </a:rPr>
              <a:t>Analyze &gt;&gt;&gt; Compare Means &gt;&gt;&gt; One-Sample T-Test</a:t>
            </a:r>
          </a:p>
          <a:p>
            <a:pPr eaLnBrk="1" hangingPunct="1"/>
            <a:endParaRPr lang="en-US" sz="2800" b="1" i="1" smtClean="0">
              <a:solidFill>
                <a:srgbClr val="990099"/>
              </a:solidFill>
            </a:endParaRPr>
          </a:p>
        </p:txBody>
      </p:sp>
      <p:pic>
        <p:nvPicPr>
          <p:cNvPr id="274439" name="Picture 6"/>
          <p:cNvPicPr>
            <a:picLocks noChangeAspect="1" noChangeArrowheads="1"/>
          </p:cNvPicPr>
          <p:nvPr>
            <p:ph sz="half" idx="2"/>
          </p:nvPr>
        </p:nvPicPr>
        <p:blipFill>
          <a:blip r:embed="rId3"/>
          <a:srcRect/>
          <a:stretch>
            <a:fillRect/>
          </a:stretch>
        </p:blipFill>
        <p:spPr>
          <a:xfrm>
            <a:off x="990600" y="2057400"/>
            <a:ext cx="7467600" cy="3657600"/>
          </a:xfrm>
        </p:spPr>
      </p:pic>
      <p:sp>
        <p:nvSpPr>
          <p:cNvPr id="274440" name="Text Box 7"/>
          <p:cNvSpPr txBox="1">
            <a:spLocks noChangeArrowheads="1"/>
          </p:cNvSpPr>
          <p:nvPr/>
        </p:nvSpPr>
        <p:spPr bwMode="auto">
          <a:xfrm>
            <a:off x="609600" y="228600"/>
            <a:ext cx="2514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6.1:  Testing One Mean</a:t>
            </a:r>
          </a:p>
        </p:txBody>
      </p:sp>
    </p:spTree>
  </p:cSld>
  <p:clrMapOvr>
    <a:masterClrMapping/>
  </p:clrMapOvr>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Date Placeholder 5"/>
          <p:cNvSpPr>
            <a:spLocks noGrp="1"/>
          </p:cNvSpPr>
          <p:nvPr>
            <p:ph type="dt" sz="quarter" idx="10"/>
          </p:nvPr>
        </p:nvSpPr>
        <p:spPr>
          <a:noFill/>
        </p:spPr>
        <p:txBody>
          <a:bodyPr/>
          <a:lstStyle/>
          <a:p>
            <a:r>
              <a:rPr lang="en-US"/>
              <a:t>2011</a:t>
            </a:r>
          </a:p>
        </p:txBody>
      </p:sp>
      <p:sp>
        <p:nvSpPr>
          <p:cNvPr id="275459" name="Footer Placeholder 6"/>
          <p:cNvSpPr>
            <a:spLocks noGrp="1"/>
          </p:cNvSpPr>
          <p:nvPr>
            <p:ph type="ftr" sz="quarter" idx="11"/>
          </p:nvPr>
        </p:nvSpPr>
        <p:spPr>
          <a:noFill/>
        </p:spPr>
        <p:txBody>
          <a:bodyPr/>
          <a:lstStyle/>
          <a:p>
            <a:r>
              <a:rPr lang="en-US" smtClean="0"/>
              <a:t>Rasimah Aripin</a:t>
            </a:r>
          </a:p>
        </p:txBody>
      </p:sp>
      <p:sp>
        <p:nvSpPr>
          <p:cNvPr id="275460" name="Slide Number Placeholder 7"/>
          <p:cNvSpPr>
            <a:spLocks noGrp="1"/>
          </p:cNvSpPr>
          <p:nvPr>
            <p:ph type="sldNum" sz="quarter" idx="12"/>
          </p:nvPr>
        </p:nvSpPr>
        <p:spPr>
          <a:noFill/>
        </p:spPr>
        <p:txBody>
          <a:bodyPr/>
          <a:lstStyle/>
          <a:p>
            <a:fld id="{3756C6CC-3EF7-4F93-8148-92C1035AAAD6}" type="slidenum">
              <a:rPr lang="en-US" smtClean="0"/>
              <a:pPr/>
              <a:t>253</a:t>
            </a:fld>
            <a:endParaRPr lang="en-US" smtClean="0"/>
          </a:p>
        </p:txBody>
      </p:sp>
      <p:sp>
        <p:nvSpPr>
          <p:cNvPr id="275461" name="Rectangle 2"/>
          <p:cNvSpPr>
            <a:spLocks noGrp="1" noChangeArrowheads="1"/>
          </p:cNvSpPr>
          <p:nvPr>
            <p:ph type="title"/>
          </p:nvPr>
        </p:nvSpPr>
        <p:spPr>
          <a:xfrm>
            <a:off x="685800" y="609600"/>
            <a:ext cx="7772400" cy="609600"/>
          </a:xfrm>
          <a:ln>
            <a:solidFill>
              <a:schemeClr val="accent2"/>
            </a:solidFill>
          </a:ln>
        </p:spPr>
        <p:txBody>
          <a:bodyPr/>
          <a:lstStyle/>
          <a:p>
            <a:pPr eaLnBrk="1" hangingPunct="1"/>
            <a:r>
              <a:rPr lang="en-US" sz="2800" smtClean="0"/>
              <a:t>Output of Test of One mean</a:t>
            </a:r>
          </a:p>
        </p:txBody>
      </p:sp>
      <p:pic>
        <p:nvPicPr>
          <p:cNvPr id="275462" name="Picture 3"/>
          <p:cNvPicPr>
            <a:picLocks noChangeAspect="1" noChangeArrowheads="1"/>
          </p:cNvPicPr>
          <p:nvPr>
            <p:ph sz="half" idx="1"/>
          </p:nvPr>
        </p:nvPicPr>
        <p:blipFill>
          <a:blip r:embed="rId3"/>
          <a:srcRect r="5229"/>
          <a:stretch>
            <a:fillRect/>
          </a:stretch>
        </p:blipFill>
        <p:spPr>
          <a:xfrm>
            <a:off x="0" y="3429000"/>
            <a:ext cx="8915400" cy="2393950"/>
          </a:xfrm>
          <a:noFill/>
        </p:spPr>
      </p:pic>
      <p:pic>
        <p:nvPicPr>
          <p:cNvPr id="275463" name="Picture 4"/>
          <p:cNvPicPr>
            <a:picLocks noChangeAspect="1" noChangeArrowheads="1"/>
          </p:cNvPicPr>
          <p:nvPr>
            <p:ph sz="quarter" idx="2"/>
          </p:nvPr>
        </p:nvPicPr>
        <p:blipFill>
          <a:blip r:embed="rId4"/>
          <a:srcRect/>
          <a:stretch>
            <a:fillRect/>
          </a:stretch>
        </p:blipFill>
        <p:spPr>
          <a:xfrm>
            <a:off x="228600" y="1371600"/>
            <a:ext cx="8534400" cy="2038350"/>
          </a:xfrm>
          <a:noFill/>
        </p:spPr>
      </p:pic>
      <p:sp>
        <p:nvSpPr>
          <p:cNvPr id="275464" name="Text Box 3"/>
          <p:cNvSpPr txBox="1">
            <a:spLocks noChangeArrowheads="1"/>
          </p:cNvSpPr>
          <p:nvPr/>
        </p:nvSpPr>
        <p:spPr bwMode="auto">
          <a:xfrm>
            <a:off x="457200" y="228600"/>
            <a:ext cx="2514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6.1:  Testing One Mean</a:t>
            </a:r>
          </a:p>
        </p:txBody>
      </p:sp>
    </p:spTree>
  </p:cSld>
  <p:clrMapOvr>
    <a:masterClrMapping/>
  </p:clrMapOvr>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Date Placeholder 4"/>
          <p:cNvSpPr>
            <a:spLocks noGrp="1"/>
          </p:cNvSpPr>
          <p:nvPr>
            <p:ph type="dt" sz="quarter" idx="10"/>
          </p:nvPr>
        </p:nvSpPr>
        <p:spPr>
          <a:noFill/>
        </p:spPr>
        <p:txBody>
          <a:bodyPr/>
          <a:lstStyle/>
          <a:p>
            <a:r>
              <a:rPr lang="en-US"/>
              <a:t>2011</a:t>
            </a:r>
          </a:p>
        </p:txBody>
      </p:sp>
      <p:sp>
        <p:nvSpPr>
          <p:cNvPr id="276483" name="Footer Placeholder 5"/>
          <p:cNvSpPr>
            <a:spLocks noGrp="1"/>
          </p:cNvSpPr>
          <p:nvPr>
            <p:ph type="ftr" sz="quarter" idx="11"/>
          </p:nvPr>
        </p:nvSpPr>
        <p:spPr>
          <a:noFill/>
        </p:spPr>
        <p:txBody>
          <a:bodyPr/>
          <a:lstStyle/>
          <a:p>
            <a:r>
              <a:rPr lang="en-US" smtClean="0"/>
              <a:t>Rasimah Aripin</a:t>
            </a:r>
          </a:p>
        </p:txBody>
      </p:sp>
      <p:sp>
        <p:nvSpPr>
          <p:cNvPr id="276484" name="Slide Number Placeholder 6"/>
          <p:cNvSpPr>
            <a:spLocks noGrp="1"/>
          </p:cNvSpPr>
          <p:nvPr>
            <p:ph type="sldNum" sz="quarter" idx="12"/>
          </p:nvPr>
        </p:nvSpPr>
        <p:spPr>
          <a:noFill/>
        </p:spPr>
        <p:txBody>
          <a:bodyPr/>
          <a:lstStyle/>
          <a:p>
            <a:fld id="{0A808265-FC41-4441-9B28-EC7BE48740A8}" type="slidenum">
              <a:rPr lang="en-US" smtClean="0"/>
              <a:pPr/>
              <a:t>254</a:t>
            </a:fld>
            <a:endParaRPr lang="en-US" smtClean="0"/>
          </a:p>
        </p:txBody>
      </p:sp>
      <p:sp>
        <p:nvSpPr>
          <p:cNvPr id="276485" name="Rectangle 2"/>
          <p:cNvSpPr>
            <a:spLocks noGrp="1" noChangeArrowheads="1"/>
          </p:cNvSpPr>
          <p:nvPr>
            <p:ph type="title"/>
          </p:nvPr>
        </p:nvSpPr>
        <p:spPr>
          <a:xfrm>
            <a:off x="685800" y="685800"/>
            <a:ext cx="7772400" cy="533400"/>
          </a:xfrm>
          <a:ln>
            <a:solidFill>
              <a:schemeClr val="accent2"/>
            </a:solidFill>
          </a:ln>
        </p:spPr>
        <p:txBody>
          <a:bodyPr/>
          <a:lstStyle/>
          <a:p>
            <a:pPr eaLnBrk="1" hangingPunct="1"/>
            <a:r>
              <a:rPr lang="en-US" sz="2800" smtClean="0">
                <a:solidFill>
                  <a:schemeClr val="tx1"/>
                </a:solidFill>
              </a:rPr>
              <a:t>Conclusion</a:t>
            </a:r>
          </a:p>
        </p:txBody>
      </p:sp>
      <p:sp>
        <p:nvSpPr>
          <p:cNvPr id="276486" name="Rectangle 3"/>
          <p:cNvSpPr>
            <a:spLocks noGrp="1" noChangeArrowheads="1"/>
          </p:cNvSpPr>
          <p:nvPr>
            <p:ph type="body" sz="half" idx="1"/>
          </p:nvPr>
        </p:nvSpPr>
        <p:spPr>
          <a:xfrm>
            <a:off x="685800" y="1524000"/>
            <a:ext cx="3810000" cy="4572000"/>
          </a:xfrm>
          <a:ln>
            <a:solidFill>
              <a:schemeClr val="tx1"/>
            </a:solidFill>
          </a:ln>
        </p:spPr>
        <p:txBody>
          <a:bodyPr/>
          <a:lstStyle/>
          <a:p>
            <a:pPr marL="0" indent="0" eaLnBrk="1" hangingPunct="1"/>
            <a:r>
              <a:rPr lang="en-US" smtClean="0"/>
              <a:t>   There is enough evidence (sig. value &lt;0.01) at the 5% level of significance that the mean price of </a:t>
            </a:r>
            <a:r>
              <a:rPr lang="en-US" i="1" smtClean="0"/>
              <a:t>ikan kembong</a:t>
            </a:r>
            <a:r>
              <a:rPr lang="en-US" smtClean="0"/>
              <a:t> is significantly more than RM8.00 during the first week of 2004.</a:t>
            </a:r>
          </a:p>
        </p:txBody>
      </p:sp>
      <p:sp>
        <p:nvSpPr>
          <p:cNvPr id="276487" name="Rectangle 4"/>
          <p:cNvSpPr>
            <a:spLocks noGrp="1" noChangeArrowheads="1"/>
          </p:cNvSpPr>
          <p:nvPr>
            <p:ph type="body" sz="half" idx="2"/>
          </p:nvPr>
        </p:nvSpPr>
        <p:spPr>
          <a:xfrm>
            <a:off x="4648200" y="1524000"/>
            <a:ext cx="3810000" cy="4572000"/>
          </a:xfrm>
          <a:ln>
            <a:solidFill>
              <a:schemeClr val="tx1"/>
            </a:solidFill>
          </a:ln>
        </p:spPr>
        <p:txBody>
          <a:bodyPr/>
          <a:lstStyle/>
          <a:p>
            <a:pPr marL="0" indent="0" eaLnBrk="1" hangingPunct="1">
              <a:lnSpc>
                <a:spcPct val="90000"/>
              </a:lnSpc>
            </a:pPr>
            <a:r>
              <a:rPr lang="en-US" smtClean="0"/>
              <a:t>    It is estimated that the mean price of </a:t>
            </a:r>
            <a:r>
              <a:rPr lang="en-US" i="1" smtClean="0"/>
              <a:t>ikan kembong</a:t>
            </a:r>
            <a:r>
              <a:rPr lang="en-US" smtClean="0"/>
              <a:t> is between RM8.82 and RM9.02 (at the 95% confidence level)</a:t>
            </a:r>
          </a:p>
          <a:p>
            <a:pPr marL="0" indent="0" eaLnBrk="1" hangingPunct="1">
              <a:lnSpc>
                <a:spcPct val="90000"/>
              </a:lnSpc>
              <a:buFontTx/>
              <a:buNone/>
            </a:pPr>
            <a:r>
              <a:rPr lang="en-US" smtClean="0"/>
              <a:t>[RM8.00+0.82, RM8.00+1.02]</a:t>
            </a:r>
          </a:p>
        </p:txBody>
      </p:sp>
      <p:sp>
        <p:nvSpPr>
          <p:cNvPr id="276488" name="Text Box 6"/>
          <p:cNvSpPr txBox="1">
            <a:spLocks noChangeArrowheads="1"/>
          </p:cNvSpPr>
          <p:nvPr/>
        </p:nvSpPr>
        <p:spPr bwMode="auto">
          <a:xfrm>
            <a:off x="609600" y="228600"/>
            <a:ext cx="2514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6.1:  Testing One Mean</a:t>
            </a:r>
          </a:p>
        </p:txBody>
      </p:sp>
    </p:spTree>
  </p:cSld>
  <p:clrMapOvr>
    <a:masterClrMapping/>
  </p:clrMapOvr>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Date Placeholder 3"/>
          <p:cNvSpPr>
            <a:spLocks noGrp="1"/>
          </p:cNvSpPr>
          <p:nvPr>
            <p:ph type="dt" sz="quarter" idx="10"/>
          </p:nvPr>
        </p:nvSpPr>
        <p:spPr>
          <a:noFill/>
        </p:spPr>
        <p:txBody>
          <a:bodyPr/>
          <a:lstStyle/>
          <a:p>
            <a:r>
              <a:rPr lang="en-US"/>
              <a:t>2011</a:t>
            </a:r>
          </a:p>
        </p:txBody>
      </p:sp>
      <p:sp>
        <p:nvSpPr>
          <p:cNvPr id="277507" name="Footer Placeholder 4"/>
          <p:cNvSpPr>
            <a:spLocks noGrp="1"/>
          </p:cNvSpPr>
          <p:nvPr>
            <p:ph type="ftr" sz="quarter" idx="11"/>
          </p:nvPr>
        </p:nvSpPr>
        <p:spPr>
          <a:noFill/>
        </p:spPr>
        <p:txBody>
          <a:bodyPr/>
          <a:lstStyle/>
          <a:p>
            <a:r>
              <a:rPr lang="en-US" smtClean="0"/>
              <a:t>Rasimah Aripin</a:t>
            </a:r>
          </a:p>
        </p:txBody>
      </p:sp>
      <p:sp>
        <p:nvSpPr>
          <p:cNvPr id="277508" name="Slide Number Placeholder 5"/>
          <p:cNvSpPr>
            <a:spLocks noGrp="1"/>
          </p:cNvSpPr>
          <p:nvPr>
            <p:ph type="sldNum" sz="quarter" idx="12"/>
          </p:nvPr>
        </p:nvSpPr>
        <p:spPr>
          <a:noFill/>
        </p:spPr>
        <p:txBody>
          <a:bodyPr/>
          <a:lstStyle/>
          <a:p>
            <a:fld id="{B4FA4E8A-30BB-4C91-BA8B-056FC14647B4}" type="slidenum">
              <a:rPr lang="en-US" smtClean="0"/>
              <a:pPr/>
              <a:t>255</a:t>
            </a:fld>
            <a:endParaRPr lang="en-US" smtClean="0"/>
          </a:p>
        </p:txBody>
      </p:sp>
      <p:sp>
        <p:nvSpPr>
          <p:cNvPr id="277509" name="Rectangle 2"/>
          <p:cNvSpPr>
            <a:spLocks noGrp="1" noChangeArrowheads="1"/>
          </p:cNvSpPr>
          <p:nvPr>
            <p:ph type="title"/>
          </p:nvPr>
        </p:nvSpPr>
        <p:spPr>
          <a:xfrm>
            <a:off x="685800" y="762000"/>
            <a:ext cx="7772400" cy="533400"/>
          </a:xfrm>
          <a:ln>
            <a:solidFill>
              <a:schemeClr val="tx1"/>
            </a:solidFill>
          </a:ln>
        </p:spPr>
        <p:txBody>
          <a:bodyPr/>
          <a:lstStyle/>
          <a:p>
            <a:pPr eaLnBrk="1" hangingPunct="1"/>
            <a:r>
              <a:rPr lang="en-US" sz="4000" smtClean="0"/>
              <a:t>Class Exercise</a:t>
            </a:r>
          </a:p>
        </p:txBody>
      </p:sp>
      <p:sp>
        <p:nvSpPr>
          <p:cNvPr id="277510" name="Rectangle 3"/>
          <p:cNvSpPr>
            <a:spLocks noGrp="1" noChangeArrowheads="1"/>
          </p:cNvSpPr>
          <p:nvPr>
            <p:ph type="body" idx="1"/>
          </p:nvPr>
        </p:nvSpPr>
        <p:spPr>
          <a:xfrm>
            <a:off x="762000" y="1295400"/>
            <a:ext cx="7772400" cy="4648200"/>
          </a:xfrm>
        </p:spPr>
        <p:txBody>
          <a:bodyPr/>
          <a:lstStyle/>
          <a:p>
            <a:pPr marL="177800" indent="-177800" eaLnBrk="1" hangingPunct="1">
              <a:lnSpc>
                <a:spcPct val="90000"/>
              </a:lnSpc>
            </a:pPr>
            <a:r>
              <a:rPr lang="en-US" sz="2400" smtClean="0"/>
              <a:t>A consumers’ association has been receiving complaints from the public that the amount of sugar packed in a one-kg packet is less than the stated amount.  </a:t>
            </a:r>
          </a:p>
          <a:p>
            <a:pPr marL="177800" indent="-177800" eaLnBrk="1" hangingPunct="1">
              <a:lnSpc>
                <a:spcPct val="90000"/>
              </a:lnSpc>
            </a:pPr>
            <a:r>
              <a:rPr lang="en-US" sz="2400" smtClean="0"/>
              <a:t>To determine whether the accusation is true or not, they took a random sample of 100 packets of sugar packed by two companies and weigh the contents (in gm).  The data obtained is in </a:t>
            </a:r>
            <a:r>
              <a:rPr lang="en-US" sz="2400" i="1" smtClean="0"/>
              <a:t>sugar.sav</a:t>
            </a:r>
            <a:r>
              <a:rPr lang="en-US" sz="2400" smtClean="0"/>
              <a:t>.  </a:t>
            </a:r>
          </a:p>
          <a:p>
            <a:pPr marL="177800" indent="-177800" eaLnBrk="1" hangingPunct="1">
              <a:lnSpc>
                <a:spcPct val="90000"/>
              </a:lnSpc>
            </a:pPr>
            <a:r>
              <a:rPr lang="en-US" sz="2400" smtClean="0"/>
              <a:t>Determine which of the two companies is cheating customers by packing less sugar than the stated one-kg weight.  On the average, how much is the shortage in weight per packet?</a:t>
            </a:r>
          </a:p>
          <a:p>
            <a:pPr marL="177800" indent="-177800" eaLnBrk="1" hangingPunct="1">
              <a:lnSpc>
                <a:spcPct val="90000"/>
              </a:lnSpc>
            </a:pPr>
            <a:r>
              <a:rPr lang="en-US" sz="2400" smtClean="0"/>
              <a:t> Check the assumption of normality first before conducting the test.</a:t>
            </a:r>
          </a:p>
        </p:txBody>
      </p:sp>
      <p:sp>
        <p:nvSpPr>
          <p:cNvPr id="277511" name="Text Box 4"/>
          <p:cNvSpPr txBox="1">
            <a:spLocks noChangeArrowheads="1"/>
          </p:cNvSpPr>
          <p:nvPr/>
        </p:nvSpPr>
        <p:spPr bwMode="auto">
          <a:xfrm>
            <a:off x="609600" y="228600"/>
            <a:ext cx="2514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6.1:  Testing One Mean</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Date Placeholder 5"/>
          <p:cNvSpPr>
            <a:spLocks noGrp="1"/>
          </p:cNvSpPr>
          <p:nvPr>
            <p:ph type="dt" sz="quarter" idx="10"/>
          </p:nvPr>
        </p:nvSpPr>
        <p:spPr>
          <a:noFill/>
        </p:spPr>
        <p:txBody>
          <a:bodyPr/>
          <a:lstStyle/>
          <a:p>
            <a:r>
              <a:rPr lang="en-US"/>
              <a:t>2011</a:t>
            </a:r>
          </a:p>
        </p:txBody>
      </p:sp>
      <p:sp>
        <p:nvSpPr>
          <p:cNvPr id="278531" name="Footer Placeholder 6"/>
          <p:cNvSpPr>
            <a:spLocks noGrp="1"/>
          </p:cNvSpPr>
          <p:nvPr>
            <p:ph type="ftr" sz="quarter" idx="11"/>
          </p:nvPr>
        </p:nvSpPr>
        <p:spPr>
          <a:noFill/>
        </p:spPr>
        <p:txBody>
          <a:bodyPr/>
          <a:lstStyle/>
          <a:p>
            <a:r>
              <a:rPr lang="en-US" smtClean="0"/>
              <a:t>Rasimah Aripin</a:t>
            </a:r>
          </a:p>
        </p:txBody>
      </p:sp>
      <p:sp>
        <p:nvSpPr>
          <p:cNvPr id="278532" name="Slide Number Placeholder 7"/>
          <p:cNvSpPr>
            <a:spLocks noGrp="1"/>
          </p:cNvSpPr>
          <p:nvPr>
            <p:ph type="sldNum" sz="quarter" idx="12"/>
          </p:nvPr>
        </p:nvSpPr>
        <p:spPr>
          <a:noFill/>
        </p:spPr>
        <p:txBody>
          <a:bodyPr/>
          <a:lstStyle/>
          <a:p>
            <a:fld id="{561B0CBA-B50F-49B7-BC2D-BE1B4363E122}" type="slidenum">
              <a:rPr lang="en-US" smtClean="0"/>
              <a:pPr/>
              <a:t>256</a:t>
            </a:fld>
            <a:endParaRPr lang="en-US" smtClean="0"/>
          </a:p>
        </p:txBody>
      </p:sp>
      <p:sp>
        <p:nvSpPr>
          <p:cNvPr id="278533" name="Rectangle 2"/>
          <p:cNvSpPr>
            <a:spLocks noGrp="1" noChangeArrowheads="1"/>
          </p:cNvSpPr>
          <p:nvPr>
            <p:ph type="title"/>
          </p:nvPr>
        </p:nvSpPr>
        <p:spPr>
          <a:xfrm>
            <a:off x="685800" y="762000"/>
            <a:ext cx="7772400" cy="838200"/>
          </a:xfrm>
          <a:ln>
            <a:solidFill>
              <a:schemeClr val="accent2"/>
            </a:solidFill>
          </a:ln>
        </p:spPr>
        <p:txBody>
          <a:bodyPr/>
          <a:lstStyle/>
          <a:p>
            <a:pPr eaLnBrk="1" hangingPunct="1"/>
            <a:r>
              <a:rPr lang="en-US" sz="3600" b="1" smtClean="0"/>
              <a:t>6.2: Test of One proportion</a:t>
            </a:r>
          </a:p>
        </p:txBody>
      </p:sp>
      <p:sp>
        <p:nvSpPr>
          <p:cNvPr id="278534" name="Rectangle 3"/>
          <p:cNvSpPr>
            <a:spLocks noGrp="1" noChangeArrowheads="1"/>
          </p:cNvSpPr>
          <p:nvPr>
            <p:ph type="body" sz="half" idx="1"/>
          </p:nvPr>
        </p:nvSpPr>
        <p:spPr>
          <a:xfrm>
            <a:off x="381000" y="1905000"/>
            <a:ext cx="8113713" cy="4114800"/>
          </a:xfrm>
        </p:spPr>
        <p:txBody>
          <a:bodyPr/>
          <a:lstStyle/>
          <a:p>
            <a:pPr eaLnBrk="1" hangingPunct="1">
              <a:lnSpc>
                <a:spcPct val="90000"/>
              </a:lnSpc>
            </a:pPr>
            <a:r>
              <a:rPr lang="en-US" sz="2800" b="1" i="1" smtClean="0"/>
              <a:t>Purpose</a:t>
            </a:r>
            <a:r>
              <a:rPr lang="en-US" sz="2800" smtClean="0"/>
              <a:t>:  To determine whether the proportion observed in a sample equals  with a standard or a specified value.</a:t>
            </a:r>
          </a:p>
          <a:p>
            <a:pPr eaLnBrk="1" hangingPunct="1">
              <a:lnSpc>
                <a:spcPct val="90000"/>
              </a:lnSpc>
            </a:pPr>
            <a:r>
              <a:rPr lang="en-US" sz="2800" b="1" i="1" smtClean="0"/>
              <a:t>Type of test</a:t>
            </a:r>
            <a:r>
              <a:rPr lang="en-US" sz="2800" smtClean="0"/>
              <a:t>: Nonparametric test</a:t>
            </a:r>
          </a:p>
          <a:p>
            <a:pPr eaLnBrk="1" hangingPunct="1">
              <a:lnSpc>
                <a:spcPct val="90000"/>
              </a:lnSpc>
            </a:pPr>
            <a:r>
              <a:rPr lang="en-US" sz="2800" b="1" i="1" smtClean="0"/>
              <a:t>Example</a:t>
            </a:r>
            <a:r>
              <a:rPr lang="en-US" sz="2800" smtClean="0"/>
              <a:t>:  Is it true that the proportion of drug addicts who contracted AIDS is at least 30%?</a:t>
            </a:r>
          </a:p>
          <a:p>
            <a:pPr eaLnBrk="1" hangingPunct="1">
              <a:lnSpc>
                <a:spcPct val="90000"/>
              </a:lnSpc>
            </a:pPr>
            <a:r>
              <a:rPr lang="en-US" sz="2800" smtClean="0"/>
              <a:t>A</a:t>
            </a:r>
            <a:r>
              <a:rPr lang="en-US" sz="2800" b="1" i="1" smtClean="0"/>
              <a:t>ssumptions</a:t>
            </a:r>
            <a:r>
              <a:rPr lang="en-US" sz="2800" smtClean="0"/>
              <a:t>:  The outcomes can be categorized as a binary data (Yes/No)</a:t>
            </a:r>
          </a:p>
          <a:p>
            <a:pPr eaLnBrk="1" hangingPunct="1">
              <a:lnSpc>
                <a:spcPct val="90000"/>
              </a:lnSpc>
            </a:pPr>
            <a:r>
              <a:rPr lang="en-US" sz="2800" b="1" i="1" smtClean="0"/>
              <a:t>Name of the test</a:t>
            </a:r>
            <a:r>
              <a:rPr lang="en-US" sz="2800" smtClean="0"/>
              <a:t>:  Binomial test</a:t>
            </a:r>
          </a:p>
        </p:txBody>
      </p:sp>
      <p:sp>
        <p:nvSpPr>
          <p:cNvPr id="278535" name="Text Box 4"/>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6: Tests of One Mean and Proportion</a:t>
            </a:r>
          </a:p>
        </p:txBody>
      </p:sp>
    </p:spTree>
  </p:cSld>
  <p:clrMapOvr>
    <a:masterClrMapping/>
  </p:clrMapOvr>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Date Placeholder 5"/>
          <p:cNvSpPr>
            <a:spLocks noGrp="1"/>
          </p:cNvSpPr>
          <p:nvPr>
            <p:ph type="dt" sz="quarter" idx="10"/>
          </p:nvPr>
        </p:nvSpPr>
        <p:spPr>
          <a:noFill/>
        </p:spPr>
        <p:txBody>
          <a:bodyPr/>
          <a:lstStyle/>
          <a:p>
            <a:r>
              <a:rPr lang="en-US"/>
              <a:t>2011</a:t>
            </a:r>
          </a:p>
        </p:txBody>
      </p:sp>
      <p:sp>
        <p:nvSpPr>
          <p:cNvPr id="14341" name="Footer Placeholder 6"/>
          <p:cNvSpPr>
            <a:spLocks noGrp="1"/>
          </p:cNvSpPr>
          <p:nvPr>
            <p:ph type="ftr" sz="quarter" idx="11"/>
          </p:nvPr>
        </p:nvSpPr>
        <p:spPr>
          <a:noFill/>
        </p:spPr>
        <p:txBody>
          <a:bodyPr/>
          <a:lstStyle/>
          <a:p>
            <a:r>
              <a:rPr lang="en-US" smtClean="0"/>
              <a:t>Rasimah Aripin</a:t>
            </a:r>
          </a:p>
        </p:txBody>
      </p:sp>
      <p:sp>
        <p:nvSpPr>
          <p:cNvPr id="14342" name="Slide Number Placeholder 7"/>
          <p:cNvSpPr>
            <a:spLocks noGrp="1"/>
          </p:cNvSpPr>
          <p:nvPr>
            <p:ph type="sldNum" sz="quarter" idx="12"/>
          </p:nvPr>
        </p:nvSpPr>
        <p:spPr>
          <a:noFill/>
        </p:spPr>
        <p:txBody>
          <a:bodyPr/>
          <a:lstStyle/>
          <a:p>
            <a:fld id="{41F38659-653C-4F30-AB2C-A7E58DA28D09}" type="slidenum">
              <a:rPr lang="en-US" smtClean="0"/>
              <a:pPr/>
              <a:t>257</a:t>
            </a:fld>
            <a:endParaRPr lang="en-US" smtClean="0"/>
          </a:p>
        </p:txBody>
      </p:sp>
      <p:sp>
        <p:nvSpPr>
          <p:cNvPr id="14343" name="Rectangle 2"/>
          <p:cNvSpPr>
            <a:spLocks noGrp="1" noChangeArrowheads="1"/>
          </p:cNvSpPr>
          <p:nvPr>
            <p:ph type="title"/>
          </p:nvPr>
        </p:nvSpPr>
        <p:spPr>
          <a:xfrm>
            <a:off x="685800" y="685800"/>
            <a:ext cx="7772400" cy="685800"/>
          </a:xfrm>
          <a:ln>
            <a:solidFill>
              <a:schemeClr val="tx1"/>
            </a:solidFill>
          </a:ln>
        </p:spPr>
        <p:txBody>
          <a:bodyPr/>
          <a:lstStyle/>
          <a:p>
            <a:pPr eaLnBrk="1" hangingPunct="1"/>
            <a:r>
              <a:rPr lang="en-US" sz="2800" smtClean="0"/>
              <a:t>Using SPSS: Illustration 1</a:t>
            </a:r>
          </a:p>
        </p:txBody>
      </p:sp>
      <p:sp>
        <p:nvSpPr>
          <p:cNvPr id="14344" name="Rectangle 3"/>
          <p:cNvSpPr>
            <a:spLocks noGrp="1" noChangeArrowheads="1"/>
          </p:cNvSpPr>
          <p:nvPr>
            <p:ph type="body" sz="half" idx="1"/>
          </p:nvPr>
        </p:nvSpPr>
        <p:spPr>
          <a:xfrm>
            <a:off x="609600" y="1600200"/>
            <a:ext cx="7924800" cy="4419600"/>
          </a:xfrm>
        </p:spPr>
        <p:txBody>
          <a:bodyPr/>
          <a:lstStyle/>
          <a:p>
            <a:pPr eaLnBrk="1" hangingPunct="1">
              <a:lnSpc>
                <a:spcPct val="85000"/>
              </a:lnSpc>
            </a:pPr>
            <a:r>
              <a:rPr lang="en-US" sz="2400" b="1" i="1" smtClean="0">
                <a:solidFill>
                  <a:srgbClr val="990099"/>
                </a:solidFill>
              </a:rPr>
              <a:t>Analyze &gt;&gt;&gt; Nonparametric Tests &gt;&gt;&gt; Binomial…</a:t>
            </a:r>
          </a:p>
          <a:p>
            <a:pPr eaLnBrk="1" hangingPunct="1">
              <a:lnSpc>
                <a:spcPct val="85000"/>
              </a:lnSpc>
            </a:pPr>
            <a:r>
              <a:rPr lang="en-US" sz="2400" smtClean="0"/>
              <a:t>For illustration, Use the </a:t>
            </a:r>
            <a:r>
              <a:rPr lang="en-US" sz="2400" b="1" i="1" smtClean="0"/>
              <a:t>Insurance Claim </a:t>
            </a:r>
            <a:r>
              <a:rPr lang="en-US" sz="2400" smtClean="0"/>
              <a:t>data set</a:t>
            </a:r>
          </a:p>
          <a:p>
            <a:pPr eaLnBrk="1" hangingPunct="1">
              <a:lnSpc>
                <a:spcPct val="85000"/>
              </a:lnSpc>
            </a:pPr>
            <a:r>
              <a:rPr lang="en-US" sz="2400" smtClean="0"/>
              <a:t>Is it true that among the sample of respondents, the proportion of males to females is 50:50?  Letting p = proportion of males (the first group defined in the data set), the hypotheses are as follows:</a:t>
            </a:r>
          </a:p>
          <a:p>
            <a:pPr eaLnBrk="1" hangingPunct="1">
              <a:lnSpc>
                <a:spcPct val="85000"/>
              </a:lnSpc>
            </a:pPr>
            <a:r>
              <a:rPr lang="en-US" sz="2400" smtClean="0"/>
              <a:t>The null hypothesis: </a:t>
            </a:r>
          </a:p>
          <a:p>
            <a:pPr eaLnBrk="1" hangingPunct="1">
              <a:lnSpc>
                <a:spcPct val="85000"/>
              </a:lnSpc>
            </a:pPr>
            <a:endParaRPr lang="en-US" sz="2400" smtClean="0"/>
          </a:p>
          <a:p>
            <a:pPr eaLnBrk="1" hangingPunct="1">
              <a:lnSpc>
                <a:spcPct val="85000"/>
              </a:lnSpc>
            </a:pPr>
            <a:r>
              <a:rPr lang="en-US" sz="2400" smtClean="0"/>
              <a:t>The alternative hypothesis: </a:t>
            </a:r>
          </a:p>
          <a:p>
            <a:pPr eaLnBrk="1" hangingPunct="1">
              <a:lnSpc>
                <a:spcPct val="85000"/>
              </a:lnSpc>
            </a:pPr>
            <a:endParaRPr lang="en-US" sz="2400" smtClean="0"/>
          </a:p>
          <a:p>
            <a:pPr eaLnBrk="1" hangingPunct="1">
              <a:lnSpc>
                <a:spcPct val="85000"/>
              </a:lnSpc>
            </a:pPr>
            <a:r>
              <a:rPr lang="en-US" sz="2400" smtClean="0"/>
              <a:t>See the next 2 slides for the SPSS dialog box and interpretation of output</a:t>
            </a:r>
          </a:p>
        </p:txBody>
      </p:sp>
      <p:sp>
        <p:nvSpPr>
          <p:cNvPr id="14345" name="Text Box 5"/>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6.2  Testing One Proportion</a:t>
            </a:r>
          </a:p>
        </p:txBody>
      </p:sp>
      <p:graphicFrame>
        <p:nvGraphicFramePr>
          <p:cNvPr id="14338" name="Object 7"/>
          <p:cNvGraphicFramePr>
            <a:graphicFrameLocks noChangeAspect="1"/>
          </p:cNvGraphicFramePr>
          <p:nvPr>
            <p:ph sz="quarter" idx="2"/>
          </p:nvPr>
        </p:nvGraphicFramePr>
        <p:xfrm>
          <a:off x="4038600" y="3733800"/>
          <a:ext cx="1749425" cy="477838"/>
        </p:xfrm>
        <a:graphic>
          <a:graphicData uri="http://schemas.openxmlformats.org/presentationml/2006/ole">
            <p:oleObj spid="_x0000_s14338" name="Equation" r:id="rId4" imgW="761760" imgH="228600" progId="Equation.3">
              <p:embed/>
            </p:oleObj>
          </a:graphicData>
        </a:graphic>
      </p:graphicFrame>
      <p:graphicFrame>
        <p:nvGraphicFramePr>
          <p:cNvPr id="14339" name="Object 9"/>
          <p:cNvGraphicFramePr>
            <a:graphicFrameLocks noChangeAspect="1"/>
          </p:cNvGraphicFramePr>
          <p:nvPr>
            <p:ph sz="quarter" idx="3"/>
          </p:nvPr>
        </p:nvGraphicFramePr>
        <p:xfrm>
          <a:off x="4495800" y="4419600"/>
          <a:ext cx="1787525" cy="468313"/>
        </p:xfrm>
        <a:graphic>
          <a:graphicData uri="http://schemas.openxmlformats.org/presentationml/2006/ole">
            <p:oleObj spid="_x0000_s14339" name="Equation" r:id="rId5" imgW="749160" imgH="215640" progId="Equation.3">
              <p:embed/>
            </p:oleObj>
          </a:graphicData>
        </a:graphic>
      </p:graphicFrame>
    </p:spTree>
  </p:cSld>
  <p:clrMapOvr>
    <a:masterClrMapping/>
  </p:clrMapOvr>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Date Placeholder 4"/>
          <p:cNvSpPr>
            <a:spLocks noGrp="1"/>
          </p:cNvSpPr>
          <p:nvPr>
            <p:ph type="dt" sz="quarter" idx="10"/>
          </p:nvPr>
        </p:nvSpPr>
        <p:spPr>
          <a:noFill/>
        </p:spPr>
        <p:txBody>
          <a:bodyPr/>
          <a:lstStyle/>
          <a:p>
            <a:r>
              <a:rPr lang="en-US"/>
              <a:t>2011</a:t>
            </a:r>
          </a:p>
        </p:txBody>
      </p:sp>
      <p:sp>
        <p:nvSpPr>
          <p:cNvPr id="279555" name="Footer Placeholder 5"/>
          <p:cNvSpPr>
            <a:spLocks noGrp="1"/>
          </p:cNvSpPr>
          <p:nvPr>
            <p:ph type="ftr" sz="quarter" idx="11"/>
          </p:nvPr>
        </p:nvSpPr>
        <p:spPr>
          <a:noFill/>
        </p:spPr>
        <p:txBody>
          <a:bodyPr/>
          <a:lstStyle/>
          <a:p>
            <a:r>
              <a:rPr lang="en-US" smtClean="0"/>
              <a:t>Rasimah Aripin</a:t>
            </a:r>
          </a:p>
        </p:txBody>
      </p:sp>
      <p:sp>
        <p:nvSpPr>
          <p:cNvPr id="279556" name="Slide Number Placeholder 6"/>
          <p:cNvSpPr>
            <a:spLocks noGrp="1"/>
          </p:cNvSpPr>
          <p:nvPr>
            <p:ph type="sldNum" sz="quarter" idx="12"/>
          </p:nvPr>
        </p:nvSpPr>
        <p:spPr>
          <a:noFill/>
        </p:spPr>
        <p:txBody>
          <a:bodyPr/>
          <a:lstStyle/>
          <a:p>
            <a:fld id="{1F6838A8-47C5-4363-8143-3D01216E1249}" type="slidenum">
              <a:rPr lang="en-US" smtClean="0"/>
              <a:pPr/>
              <a:t>258</a:t>
            </a:fld>
            <a:endParaRPr lang="en-US" smtClean="0"/>
          </a:p>
        </p:txBody>
      </p:sp>
      <p:sp>
        <p:nvSpPr>
          <p:cNvPr id="279557" name="Rectangle 2"/>
          <p:cNvSpPr>
            <a:spLocks noGrp="1" noChangeArrowheads="1"/>
          </p:cNvSpPr>
          <p:nvPr>
            <p:ph type="title"/>
          </p:nvPr>
        </p:nvSpPr>
        <p:spPr>
          <a:xfrm>
            <a:off x="762000" y="685800"/>
            <a:ext cx="7772400" cy="457200"/>
          </a:xfrm>
          <a:ln>
            <a:solidFill>
              <a:schemeClr val="tx1"/>
            </a:solidFill>
          </a:ln>
        </p:spPr>
        <p:txBody>
          <a:bodyPr/>
          <a:lstStyle/>
          <a:p>
            <a:pPr eaLnBrk="1" hangingPunct="1"/>
            <a:r>
              <a:rPr lang="en-US" sz="2800" smtClean="0"/>
              <a:t>Using SPSS</a:t>
            </a:r>
          </a:p>
        </p:txBody>
      </p:sp>
      <p:sp>
        <p:nvSpPr>
          <p:cNvPr id="279558" name="Rectangle 3"/>
          <p:cNvSpPr>
            <a:spLocks noGrp="1" noChangeArrowheads="1"/>
          </p:cNvSpPr>
          <p:nvPr>
            <p:ph type="body" sz="half" idx="1"/>
          </p:nvPr>
        </p:nvSpPr>
        <p:spPr>
          <a:xfrm>
            <a:off x="304800" y="1219200"/>
            <a:ext cx="8229600" cy="762000"/>
          </a:xfrm>
        </p:spPr>
        <p:txBody>
          <a:bodyPr/>
          <a:lstStyle/>
          <a:p>
            <a:pPr eaLnBrk="1" hangingPunct="1">
              <a:lnSpc>
                <a:spcPct val="90000"/>
              </a:lnSpc>
            </a:pPr>
            <a:r>
              <a:rPr lang="en-US" sz="2400" b="1" i="1" smtClean="0">
                <a:solidFill>
                  <a:srgbClr val="990099"/>
                </a:solidFill>
              </a:rPr>
              <a:t>Analyze &gt;&gt;&gt; Nonparametric Tests &gt;&gt;&gt; Binomial…</a:t>
            </a:r>
          </a:p>
        </p:txBody>
      </p:sp>
      <p:sp>
        <p:nvSpPr>
          <p:cNvPr id="279559" name="Text Box 5"/>
          <p:cNvSpPr txBox="1">
            <a:spLocks noChangeArrowheads="1"/>
          </p:cNvSpPr>
          <p:nvPr/>
        </p:nvSpPr>
        <p:spPr bwMode="auto">
          <a:xfrm>
            <a:off x="5334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6.2  Testing One Proportion</a:t>
            </a:r>
          </a:p>
        </p:txBody>
      </p:sp>
      <p:pic>
        <p:nvPicPr>
          <p:cNvPr id="279560" name="Picture 10"/>
          <p:cNvPicPr>
            <a:picLocks noChangeAspect="1" noChangeArrowheads="1"/>
          </p:cNvPicPr>
          <p:nvPr/>
        </p:nvPicPr>
        <p:blipFill>
          <a:blip r:embed="rId3"/>
          <a:srcRect/>
          <a:stretch>
            <a:fillRect/>
          </a:stretch>
        </p:blipFill>
        <p:spPr bwMode="auto">
          <a:xfrm>
            <a:off x="1219200" y="1752600"/>
            <a:ext cx="6781800" cy="4283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Date Placeholder 4"/>
          <p:cNvSpPr>
            <a:spLocks noGrp="1"/>
          </p:cNvSpPr>
          <p:nvPr>
            <p:ph type="dt" sz="quarter" idx="10"/>
          </p:nvPr>
        </p:nvSpPr>
        <p:spPr>
          <a:noFill/>
        </p:spPr>
        <p:txBody>
          <a:bodyPr/>
          <a:lstStyle/>
          <a:p>
            <a:r>
              <a:rPr lang="en-US"/>
              <a:t>2011</a:t>
            </a:r>
          </a:p>
        </p:txBody>
      </p:sp>
      <p:sp>
        <p:nvSpPr>
          <p:cNvPr id="280579" name="Footer Placeholder 5"/>
          <p:cNvSpPr>
            <a:spLocks noGrp="1"/>
          </p:cNvSpPr>
          <p:nvPr>
            <p:ph type="ftr" sz="quarter" idx="11"/>
          </p:nvPr>
        </p:nvSpPr>
        <p:spPr>
          <a:noFill/>
        </p:spPr>
        <p:txBody>
          <a:bodyPr/>
          <a:lstStyle/>
          <a:p>
            <a:r>
              <a:rPr lang="en-US" smtClean="0"/>
              <a:t>Rasimah Aripin</a:t>
            </a:r>
          </a:p>
        </p:txBody>
      </p:sp>
      <p:sp>
        <p:nvSpPr>
          <p:cNvPr id="280580" name="Slide Number Placeholder 6"/>
          <p:cNvSpPr>
            <a:spLocks noGrp="1"/>
          </p:cNvSpPr>
          <p:nvPr>
            <p:ph type="sldNum" sz="quarter" idx="12"/>
          </p:nvPr>
        </p:nvSpPr>
        <p:spPr>
          <a:noFill/>
        </p:spPr>
        <p:txBody>
          <a:bodyPr/>
          <a:lstStyle/>
          <a:p>
            <a:fld id="{11E2362B-5A40-48B3-8425-BF3E908A9621}" type="slidenum">
              <a:rPr lang="en-US" smtClean="0"/>
              <a:pPr/>
              <a:t>259</a:t>
            </a:fld>
            <a:endParaRPr lang="en-US" smtClean="0"/>
          </a:p>
        </p:txBody>
      </p:sp>
      <p:sp>
        <p:nvSpPr>
          <p:cNvPr id="280581" name="Rectangle 2"/>
          <p:cNvSpPr>
            <a:spLocks noGrp="1" noChangeArrowheads="1"/>
          </p:cNvSpPr>
          <p:nvPr>
            <p:ph type="title"/>
          </p:nvPr>
        </p:nvSpPr>
        <p:spPr>
          <a:xfrm>
            <a:off x="762000" y="685800"/>
            <a:ext cx="7772400" cy="457200"/>
          </a:xfrm>
          <a:ln>
            <a:solidFill>
              <a:schemeClr val="tx1"/>
            </a:solidFill>
          </a:ln>
        </p:spPr>
        <p:txBody>
          <a:bodyPr/>
          <a:lstStyle/>
          <a:p>
            <a:pPr eaLnBrk="1" hangingPunct="1"/>
            <a:r>
              <a:rPr lang="en-US" sz="2800" smtClean="0"/>
              <a:t>SPSS Output</a:t>
            </a:r>
          </a:p>
        </p:txBody>
      </p:sp>
      <p:sp>
        <p:nvSpPr>
          <p:cNvPr id="280582" name="Text Box 4"/>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6.2  Testing One Proportion</a:t>
            </a:r>
          </a:p>
        </p:txBody>
      </p:sp>
      <p:pic>
        <p:nvPicPr>
          <p:cNvPr id="280583" name="Picture 5"/>
          <p:cNvPicPr>
            <a:picLocks noChangeAspect="1" noChangeArrowheads="1"/>
          </p:cNvPicPr>
          <p:nvPr/>
        </p:nvPicPr>
        <p:blipFill>
          <a:blip r:embed="rId3"/>
          <a:srcRect t="7037" r="5208" b="12024"/>
          <a:stretch>
            <a:fillRect/>
          </a:stretch>
        </p:blipFill>
        <p:spPr bwMode="auto">
          <a:xfrm>
            <a:off x="762000" y="1219200"/>
            <a:ext cx="6934200" cy="1752600"/>
          </a:xfrm>
          <a:prstGeom prst="rect">
            <a:avLst/>
          </a:prstGeom>
          <a:noFill/>
          <a:ln w="12700">
            <a:solidFill>
              <a:schemeClr val="tx1"/>
            </a:solidFill>
            <a:miter lim="800000"/>
            <a:headEnd/>
            <a:tailEnd/>
          </a:ln>
        </p:spPr>
      </p:pic>
      <p:pic>
        <p:nvPicPr>
          <p:cNvPr id="280584" name="Picture 6"/>
          <p:cNvPicPr>
            <a:picLocks noChangeAspect="1" noChangeArrowheads="1"/>
          </p:cNvPicPr>
          <p:nvPr/>
        </p:nvPicPr>
        <p:blipFill>
          <a:blip r:embed="rId4"/>
          <a:srcRect t="6461" b="9557"/>
          <a:stretch>
            <a:fillRect/>
          </a:stretch>
        </p:blipFill>
        <p:spPr bwMode="auto">
          <a:xfrm>
            <a:off x="762000" y="3048000"/>
            <a:ext cx="7620000" cy="1868488"/>
          </a:xfrm>
          <a:prstGeom prst="rect">
            <a:avLst/>
          </a:prstGeom>
          <a:noFill/>
          <a:ln w="12700">
            <a:solidFill>
              <a:schemeClr val="tx1"/>
            </a:solidFill>
            <a:miter lim="800000"/>
            <a:headEnd/>
            <a:tailEnd/>
          </a:ln>
        </p:spPr>
      </p:pic>
      <p:sp>
        <p:nvSpPr>
          <p:cNvPr id="280585" name="Rectangle 8"/>
          <p:cNvSpPr>
            <a:spLocks noChangeArrowheads="1"/>
          </p:cNvSpPr>
          <p:nvPr/>
        </p:nvSpPr>
        <p:spPr bwMode="auto">
          <a:xfrm>
            <a:off x="762000" y="5105400"/>
            <a:ext cx="7924800" cy="1006475"/>
          </a:xfrm>
          <a:prstGeom prst="rect">
            <a:avLst/>
          </a:prstGeom>
          <a:noFill/>
          <a:ln w="9525">
            <a:noFill/>
            <a:miter lim="800000"/>
            <a:headEnd/>
            <a:tailEnd/>
          </a:ln>
        </p:spPr>
        <p:txBody>
          <a:bodyPr>
            <a:spAutoFit/>
          </a:bodyPr>
          <a:lstStyle/>
          <a:p>
            <a:pPr>
              <a:spcBef>
                <a:spcPct val="50000"/>
              </a:spcBef>
            </a:pPr>
            <a:r>
              <a:rPr lang="en-US" sz="2000" b="0" i="0"/>
              <a:t>There is enough evidence at the 5% level of significance that the ratio of male to female insurance claimants is 50:50 as proven by the p-value (0.815) which is more than 0.05 (hence, failed to reject the null hypothesis).</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4"/>
          <p:cNvSpPr>
            <a:spLocks noGrp="1"/>
          </p:cNvSpPr>
          <p:nvPr>
            <p:ph type="dt" sz="quarter" idx="10"/>
          </p:nvPr>
        </p:nvSpPr>
        <p:spPr>
          <a:noFill/>
        </p:spPr>
        <p:txBody>
          <a:bodyPr/>
          <a:lstStyle/>
          <a:p>
            <a:r>
              <a:rPr lang="en-US"/>
              <a:t>2011</a:t>
            </a:r>
          </a:p>
        </p:txBody>
      </p:sp>
      <p:sp>
        <p:nvSpPr>
          <p:cNvPr id="56323" name="Footer Placeholder 5"/>
          <p:cNvSpPr>
            <a:spLocks noGrp="1"/>
          </p:cNvSpPr>
          <p:nvPr>
            <p:ph type="ftr" sz="quarter" idx="11"/>
          </p:nvPr>
        </p:nvSpPr>
        <p:spPr>
          <a:noFill/>
        </p:spPr>
        <p:txBody>
          <a:bodyPr/>
          <a:lstStyle/>
          <a:p>
            <a:r>
              <a:rPr lang="en-US" smtClean="0"/>
              <a:t>Rasimah Aripin</a:t>
            </a:r>
          </a:p>
        </p:txBody>
      </p:sp>
      <p:sp>
        <p:nvSpPr>
          <p:cNvPr id="56324" name="Slide Number Placeholder 6"/>
          <p:cNvSpPr>
            <a:spLocks noGrp="1"/>
          </p:cNvSpPr>
          <p:nvPr>
            <p:ph type="sldNum" sz="quarter" idx="12"/>
          </p:nvPr>
        </p:nvSpPr>
        <p:spPr>
          <a:noFill/>
        </p:spPr>
        <p:txBody>
          <a:bodyPr/>
          <a:lstStyle/>
          <a:p>
            <a:fld id="{5FF93C6B-78D4-4B71-9C67-4A1E72AC75F5}" type="slidenum">
              <a:rPr lang="en-US" smtClean="0"/>
              <a:pPr/>
              <a:t>26</a:t>
            </a:fld>
            <a:endParaRPr lang="en-US" smtClean="0"/>
          </a:p>
        </p:txBody>
      </p:sp>
      <p:sp>
        <p:nvSpPr>
          <p:cNvPr id="56325" name="Rectangle 2"/>
          <p:cNvSpPr>
            <a:spLocks noGrp="1" noChangeArrowheads="1"/>
          </p:cNvSpPr>
          <p:nvPr>
            <p:ph type="title"/>
          </p:nvPr>
        </p:nvSpPr>
        <p:spPr>
          <a:xfrm>
            <a:off x="685800" y="609600"/>
            <a:ext cx="7772400" cy="533400"/>
          </a:xfrm>
          <a:ln>
            <a:solidFill>
              <a:schemeClr val="accent2"/>
            </a:solidFill>
          </a:ln>
        </p:spPr>
        <p:txBody>
          <a:bodyPr/>
          <a:lstStyle/>
          <a:p>
            <a:pPr eaLnBrk="1" hangingPunct="1"/>
            <a:r>
              <a:rPr lang="en-US" sz="3200" smtClean="0"/>
              <a:t>Variable View: Decimal (Column 4)</a:t>
            </a:r>
            <a:r>
              <a:rPr lang="en-US" smtClean="0"/>
              <a:t> </a:t>
            </a:r>
          </a:p>
        </p:txBody>
      </p:sp>
      <p:sp>
        <p:nvSpPr>
          <p:cNvPr id="56326" name="Rectangle 3"/>
          <p:cNvSpPr>
            <a:spLocks noGrp="1" noChangeArrowheads="1"/>
          </p:cNvSpPr>
          <p:nvPr>
            <p:ph type="body" sz="half" idx="1"/>
          </p:nvPr>
        </p:nvSpPr>
        <p:spPr>
          <a:xfrm>
            <a:off x="533400" y="1219200"/>
            <a:ext cx="8153400" cy="2133600"/>
          </a:xfrm>
        </p:spPr>
        <p:txBody>
          <a:bodyPr/>
          <a:lstStyle/>
          <a:p>
            <a:pPr eaLnBrk="1" hangingPunct="1">
              <a:lnSpc>
                <a:spcPct val="80000"/>
              </a:lnSpc>
            </a:pPr>
            <a:r>
              <a:rPr lang="en-US" sz="2000" smtClean="0"/>
              <a:t>The number of decimal places needed can be controlled.  For the Smoking Habit data set, all of the variables are either coded or discrete (age and number of cigarettes), hence, none of them requires any decimals.</a:t>
            </a:r>
          </a:p>
          <a:p>
            <a:pPr eaLnBrk="1" hangingPunct="1">
              <a:lnSpc>
                <a:spcPct val="80000"/>
              </a:lnSpc>
            </a:pPr>
            <a:r>
              <a:rPr lang="en-US" sz="2000" smtClean="0"/>
              <a:t>To see the use of decimal places, open the data set </a:t>
            </a:r>
            <a:r>
              <a:rPr lang="en-US" sz="2000" i="1" smtClean="0"/>
              <a:t>Accounting_A.sav</a:t>
            </a:r>
            <a:r>
              <a:rPr lang="en-US" sz="2000" smtClean="0"/>
              <a:t>. Note that the variable values for </a:t>
            </a:r>
            <a:r>
              <a:rPr lang="en-US" sz="2000" i="1" smtClean="0"/>
              <a:t>class_mark,</a:t>
            </a:r>
            <a:r>
              <a:rPr lang="en-US" sz="2000" smtClean="0"/>
              <a:t> </a:t>
            </a:r>
            <a:r>
              <a:rPr lang="en-US" sz="2000" i="1" smtClean="0"/>
              <a:t>q1 to q5</a:t>
            </a:r>
            <a:r>
              <a:rPr lang="en-US" sz="2000" smtClean="0"/>
              <a:t> are rounded off to two decimal places.</a:t>
            </a:r>
          </a:p>
          <a:p>
            <a:pPr eaLnBrk="1" hangingPunct="1">
              <a:lnSpc>
                <a:spcPct val="80000"/>
              </a:lnSpc>
              <a:buFontTx/>
              <a:buNone/>
            </a:pPr>
            <a:r>
              <a:rPr lang="en-US" sz="2400" smtClean="0"/>
              <a:t>				</a:t>
            </a:r>
            <a:endParaRPr lang="en-US" sz="2400" b="1" i="1" smtClean="0"/>
          </a:p>
        </p:txBody>
      </p:sp>
      <p:sp>
        <p:nvSpPr>
          <p:cNvPr id="56327" name="Text Box 2054"/>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pic>
        <p:nvPicPr>
          <p:cNvPr id="56328" name="Picture 2058"/>
          <p:cNvPicPr>
            <a:picLocks noChangeAspect="1" noChangeArrowheads="1"/>
          </p:cNvPicPr>
          <p:nvPr/>
        </p:nvPicPr>
        <p:blipFill>
          <a:blip r:embed="rId3"/>
          <a:srcRect t="9302" r="38126" b="63824"/>
          <a:stretch>
            <a:fillRect/>
          </a:stretch>
        </p:blipFill>
        <p:spPr bwMode="auto">
          <a:xfrm>
            <a:off x="0" y="2895600"/>
            <a:ext cx="9144000" cy="299085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Date Placeholder 4"/>
          <p:cNvSpPr>
            <a:spLocks noGrp="1"/>
          </p:cNvSpPr>
          <p:nvPr>
            <p:ph type="dt" sz="quarter" idx="10"/>
          </p:nvPr>
        </p:nvSpPr>
        <p:spPr>
          <a:noFill/>
        </p:spPr>
        <p:txBody>
          <a:bodyPr/>
          <a:lstStyle/>
          <a:p>
            <a:r>
              <a:rPr lang="en-US"/>
              <a:t>2011</a:t>
            </a:r>
          </a:p>
        </p:txBody>
      </p:sp>
      <p:sp>
        <p:nvSpPr>
          <p:cNvPr id="281603" name="Footer Placeholder 5"/>
          <p:cNvSpPr>
            <a:spLocks noGrp="1"/>
          </p:cNvSpPr>
          <p:nvPr>
            <p:ph type="ftr" sz="quarter" idx="11"/>
          </p:nvPr>
        </p:nvSpPr>
        <p:spPr>
          <a:noFill/>
        </p:spPr>
        <p:txBody>
          <a:bodyPr/>
          <a:lstStyle/>
          <a:p>
            <a:r>
              <a:rPr lang="en-US" smtClean="0"/>
              <a:t>Rasimah Aripin</a:t>
            </a:r>
          </a:p>
        </p:txBody>
      </p:sp>
      <p:sp>
        <p:nvSpPr>
          <p:cNvPr id="281604" name="Slide Number Placeholder 6"/>
          <p:cNvSpPr>
            <a:spLocks noGrp="1"/>
          </p:cNvSpPr>
          <p:nvPr>
            <p:ph type="sldNum" sz="quarter" idx="12"/>
          </p:nvPr>
        </p:nvSpPr>
        <p:spPr>
          <a:noFill/>
        </p:spPr>
        <p:txBody>
          <a:bodyPr/>
          <a:lstStyle/>
          <a:p>
            <a:fld id="{77ADA61A-212F-44D1-BAF6-257852167318}" type="slidenum">
              <a:rPr lang="en-US" smtClean="0"/>
              <a:pPr/>
              <a:t>260</a:t>
            </a:fld>
            <a:endParaRPr lang="en-US" smtClean="0"/>
          </a:p>
        </p:txBody>
      </p:sp>
      <p:sp>
        <p:nvSpPr>
          <p:cNvPr id="281605" name="Rectangle 2"/>
          <p:cNvSpPr>
            <a:spLocks noGrp="1" noChangeArrowheads="1"/>
          </p:cNvSpPr>
          <p:nvPr>
            <p:ph type="title"/>
          </p:nvPr>
        </p:nvSpPr>
        <p:spPr>
          <a:xfrm>
            <a:off x="762000" y="609600"/>
            <a:ext cx="7772400" cy="457200"/>
          </a:xfrm>
          <a:ln>
            <a:solidFill>
              <a:schemeClr val="tx1"/>
            </a:solidFill>
          </a:ln>
        </p:spPr>
        <p:txBody>
          <a:bodyPr/>
          <a:lstStyle/>
          <a:p>
            <a:pPr eaLnBrk="1" hangingPunct="1"/>
            <a:r>
              <a:rPr lang="en-US" sz="3200" smtClean="0"/>
              <a:t>Class Exercises</a:t>
            </a:r>
          </a:p>
        </p:txBody>
      </p:sp>
      <p:sp>
        <p:nvSpPr>
          <p:cNvPr id="281606" name="Text Box 4"/>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6.2  Testing One Proportion</a:t>
            </a:r>
          </a:p>
        </p:txBody>
      </p:sp>
      <p:sp>
        <p:nvSpPr>
          <p:cNvPr id="281607" name="Text Box 7"/>
          <p:cNvSpPr txBox="1">
            <a:spLocks noChangeArrowheads="1"/>
          </p:cNvSpPr>
          <p:nvPr/>
        </p:nvSpPr>
        <p:spPr bwMode="auto">
          <a:xfrm>
            <a:off x="609600" y="1143000"/>
            <a:ext cx="8016875" cy="4911725"/>
          </a:xfrm>
          <a:prstGeom prst="rect">
            <a:avLst/>
          </a:prstGeom>
          <a:noFill/>
          <a:ln w="9525">
            <a:noFill/>
            <a:miter lim="800000"/>
            <a:headEnd/>
            <a:tailEnd/>
          </a:ln>
        </p:spPr>
        <p:txBody>
          <a:bodyPr>
            <a:spAutoFit/>
          </a:bodyPr>
          <a:lstStyle/>
          <a:p>
            <a:pPr>
              <a:spcBef>
                <a:spcPct val="20000"/>
              </a:spcBef>
              <a:spcAft>
                <a:spcPct val="20000"/>
              </a:spcAft>
            </a:pPr>
            <a:r>
              <a:rPr lang="en-US" sz="2800" b="0" i="0"/>
              <a:t>Refer to the data set Graduate Employment for the following additional exercises:</a:t>
            </a:r>
          </a:p>
          <a:p>
            <a:pPr marL="812800" lvl="1" indent="-457200">
              <a:spcBef>
                <a:spcPct val="20000"/>
              </a:spcBef>
              <a:spcAft>
                <a:spcPct val="20000"/>
              </a:spcAft>
            </a:pPr>
            <a:r>
              <a:rPr lang="en-US" sz="2800" b="0" i="0"/>
              <a:t>(1) Is it true that among the diploma graduates, the ratio of males to females is 50:50?</a:t>
            </a:r>
          </a:p>
          <a:p>
            <a:pPr marL="812800" lvl="1" indent="-457200">
              <a:spcBef>
                <a:spcPct val="20000"/>
              </a:spcBef>
              <a:spcAft>
                <a:spcPct val="20000"/>
              </a:spcAft>
              <a:buFontTx/>
              <a:buAutoNum type="arabicParenBoth" startAt="2"/>
            </a:pPr>
            <a:r>
              <a:rPr lang="en-US" sz="2800" b="0" i="0"/>
              <a:t>Is it true that among the first degree graduates, the ratio of S&amp;T to non-S&amp;T graduates is 25:75?</a:t>
            </a:r>
          </a:p>
          <a:p>
            <a:pPr marL="812800" lvl="1" indent="-457200">
              <a:spcBef>
                <a:spcPct val="20000"/>
              </a:spcBef>
              <a:spcAft>
                <a:spcPct val="20000"/>
              </a:spcAft>
              <a:buFontTx/>
              <a:buAutoNum type="arabicParenBoth" startAt="2"/>
            </a:pPr>
            <a:r>
              <a:rPr lang="en-US" sz="2800" b="0" i="0"/>
              <a:t>Is the proportion of first degree graduates employed by the public sector around 10%?</a:t>
            </a:r>
          </a:p>
          <a:p>
            <a:pPr>
              <a:spcBef>
                <a:spcPct val="20000"/>
              </a:spcBef>
              <a:spcAft>
                <a:spcPct val="20000"/>
              </a:spcAft>
            </a:pPr>
            <a:r>
              <a:rPr lang="en-US" b="0" i="0"/>
              <a:t>To test for other values of </a:t>
            </a:r>
            <a:r>
              <a:rPr lang="en-US" b="0"/>
              <a:t>p (other than 0.5)</a:t>
            </a:r>
            <a:r>
              <a:rPr lang="en-US" b="0" i="0"/>
              <a:t>, SPSS tests the group code =1 as a default or the one with the smallest code</a:t>
            </a:r>
          </a:p>
        </p:txBody>
      </p:sp>
    </p:spTree>
  </p:cSld>
  <p:clrMapOvr>
    <a:masterClrMapping/>
  </p:clrMapOvr>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Date Placeholder 4"/>
          <p:cNvSpPr>
            <a:spLocks noGrp="1"/>
          </p:cNvSpPr>
          <p:nvPr>
            <p:ph type="dt" sz="quarter" idx="10"/>
          </p:nvPr>
        </p:nvSpPr>
        <p:spPr>
          <a:noFill/>
        </p:spPr>
        <p:txBody>
          <a:bodyPr/>
          <a:lstStyle/>
          <a:p>
            <a:r>
              <a:rPr lang="en-US"/>
              <a:t>2011</a:t>
            </a:r>
          </a:p>
        </p:txBody>
      </p:sp>
      <p:sp>
        <p:nvSpPr>
          <p:cNvPr id="282627" name="Footer Placeholder 5"/>
          <p:cNvSpPr>
            <a:spLocks noGrp="1"/>
          </p:cNvSpPr>
          <p:nvPr>
            <p:ph type="ftr" sz="quarter" idx="11"/>
          </p:nvPr>
        </p:nvSpPr>
        <p:spPr>
          <a:noFill/>
        </p:spPr>
        <p:txBody>
          <a:bodyPr/>
          <a:lstStyle/>
          <a:p>
            <a:r>
              <a:rPr lang="en-US" smtClean="0"/>
              <a:t>Rasimah Aripin</a:t>
            </a:r>
          </a:p>
        </p:txBody>
      </p:sp>
      <p:sp>
        <p:nvSpPr>
          <p:cNvPr id="282628" name="Slide Number Placeholder 6"/>
          <p:cNvSpPr>
            <a:spLocks noGrp="1"/>
          </p:cNvSpPr>
          <p:nvPr>
            <p:ph type="sldNum" sz="quarter" idx="12"/>
          </p:nvPr>
        </p:nvSpPr>
        <p:spPr>
          <a:noFill/>
        </p:spPr>
        <p:txBody>
          <a:bodyPr/>
          <a:lstStyle/>
          <a:p>
            <a:fld id="{EB1013D0-8291-4AEB-9D7B-5048F694DE61}" type="slidenum">
              <a:rPr lang="en-US" smtClean="0"/>
              <a:pPr/>
              <a:t>261</a:t>
            </a:fld>
            <a:endParaRPr lang="en-US" smtClean="0"/>
          </a:p>
        </p:txBody>
      </p:sp>
      <p:sp>
        <p:nvSpPr>
          <p:cNvPr id="282629" name="Rectangle 2"/>
          <p:cNvSpPr>
            <a:spLocks noGrp="1" noChangeArrowheads="1"/>
          </p:cNvSpPr>
          <p:nvPr>
            <p:ph type="title"/>
          </p:nvPr>
        </p:nvSpPr>
        <p:spPr>
          <a:xfrm>
            <a:off x="685800" y="914400"/>
            <a:ext cx="7772400" cy="685800"/>
          </a:xfrm>
          <a:ln>
            <a:solidFill>
              <a:schemeClr val="accent2"/>
            </a:solidFill>
          </a:ln>
        </p:spPr>
        <p:txBody>
          <a:bodyPr/>
          <a:lstStyle/>
          <a:p>
            <a:pPr eaLnBrk="1" hangingPunct="1"/>
            <a:r>
              <a:rPr lang="en-US" sz="2800" b="1" smtClean="0"/>
              <a:t>Class Exercise 1: Sample output</a:t>
            </a:r>
          </a:p>
        </p:txBody>
      </p:sp>
      <p:sp>
        <p:nvSpPr>
          <p:cNvPr id="282630" name="Rectangle 3"/>
          <p:cNvSpPr>
            <a:spLocks noGrp="1" noChangeArrowheads="1"/>
          </p:cNvSpPr>
          <p:nvPr>
            <p:ph type="body" sz="half" idx="1"/>
          </p:nvPr>
        </p:nvSpPr>
        <p:spPr>
          <a:xfrm>
            <a:off x="609600" y="1752600"/>
            <a:ext cx="7924800" cy="1143000"/>
          </a:xfrm>
          <a:ln>
            <a:solidFill>
              <a:schemeClr val="tx1"/>
            </a:solidFill>
          </a:ln>
        </p:spPr>
        <p:txBody>
          <a:bodyPr/>
          <a:lstStyle/>
          <a:p>
            <a:pPr marL="0" indent="0" eaLnBrk="1" hangingPunct="1">
              <a:lnSpc>
                <a:spcPct val="90000"/>
              </a:lnSpc>
              <a:buFontTx/>
              <a:buNone/>
            </a:pPr>
            <a:r>
              <a:rPr lang="en-US" sz="2400" smtClean="0"/>
              <a:t>Refer to the Insurance Claim data set.  Is it true that the proportion of male to female claimants is 50:50?  Determine at the 5% level of significance.</a:t>
            </a:r>
          </a:p>
        </p:txBody>
      </p:sp>
      <p:sp>
        <p:nvSpPr>
          <p:cNvPr id="282631" name="Text Box 6"/>
          <p:cNvSpPr txBox="1">
            <a:spLocks noChangeArrowheads="1"/>
          </p:cNvSpPr>
          <p:nvPr/>
        </p:nvSpPr>
        <p:spPr bwMode="auto">
          <a:xfrm>
            <a:off x="6858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6.2  Testing One Proportion</a:t>
            </a:r>
          </a:p>
        </p:txBody>
      </p:sp>
      <p:pic>
        <p:nvPicPr>
          <p:cNvPr id="282632" name="Picture 7"/>
          <p:cNvPicPr>
            <a:picLocks noChangeAspect="1" noChangeArrowheads="1"/>
          </p:cNvPicPr>
          <p:nvPr>
            <p:ph sz="half" idx="2"/>
          </p:nvPr>
        </p:nvPicPr>
        <p:blipFill>
          <a:blip r:embed="rId3"/>
          <a:srcRect/>
          <a:stretch>
            <a:fillRect/>
          </a:stretch>
        </p:blipFill>
        <p:spPr>
          <a:xfrm>
            <a:off x="685800" y="3352800"/>
            <a:ext cx="8153400" cy="2381250"/>
          </a:xfrm>
          <a:noFill/>
        </p:spPr>
      </p:pic>
    </p:spTree>
  </p:cSld>
  <p:clrMapOvr>
    <a:masterClrMapping/>
  </p:clrMapOvr>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Date Placeholder 5"/>
          <p:cNvSpPr>
            <a:spLocks noGrp="1"/>
          </p:cNvSpPr>
          <p:nvPr>
            <p:ph type="dt" sz="quarter" idx="10"/>
          </p:nvPr>
        </p:nvSpPr>
        <p:spPr>
          <a:noFill/>
        </p:spPr>
        <p:txBody>
          <a:bodyPr/>
          <a:lstStyle/>
          <a:p>
            <a:r>
              <a:rPr lang="en-US"/>
              <a:t>2011</a:t>
            </a:r>
          </a:p>
        </p:txBody>
      </p:sp>
      <p:sp>
        <p:nvSpPr>
          <p:cNvPr id="283651" name="Footer Placeholder 6"/>
          <p:cNvSpPr>
            <a:spLocks noGrp="1"/>
          </p:cNvSpPr>
          <p:nvPr>
            <p:ph type="ftr" sz="quarter" idx="11"/>
          </p:nvPr>
        </p:nvSpPr>
        <p:spPr>
          <a:noFill/>
        </p:spPr>
        <p:txBody>
          <a:bodyPr/>
          <a:lstStyle/>
          <a:p>
            <a:r>
              <a:rPr lang="en-US" smtClean="0"/>
              <a:t>Rasimah Aripin</a:t>
            </a:r>
          </a:p>
        </p:txBody>
      </p:sp>
      <p:sp>
        <p:nvSpPr>
          <p:cNvPr id="283652" name="Slide Number Placeholder 7"/>
          <p:cNvSpPr>
            <a:spLocks noGrp="1"/>
          </p:cNvSpPr>
          <p:nvPr>
            <p:ph type="sldNum" sz="quarter" idx="12"/>
          </p:nvPr>
        </p:nvSpPr>
        <p:spPr>
          <a:noFill/>
        </p:spPr>
        <p:txBody>
          <a:bodyPr/>
          <a:lstStyle/>
          <a:p>
            <a:fld id="{1E5C7E4F-8310-43CA-8036-C30D26F3FAB9}" type="slidenum">
              <a:rPr lang="en-US" smtClean="0"/>
              <a:pPr/>
              <a:t>262</a:t>
            </a:fld>
            <a:endParaRPr lang="en-US" smtClean="0"/>
          </a:p>
        </p:txBody>
      </p:sp>
      <p:sp>
        <p:nvSpPr>
          <p:cNvPr id="283653" name="Rectangle 2"/>
          <p:cNvSpPr>
            <a:spLocks noGrp="1" noChangeArrowheads="1"/>
          </p:cNvSpPr>
          <p:nvPr>
            <p:ph type="title"/>
          </p:nvPr>
        </p:nvSpPr>
        <p:spPr>
          <a:xfrm>
            <a:off x="304800" y="685800"/>
            <a:ext cx="8534400" cy="1295400"/>
          </a:xfrm>
          <a:ln>
            <a:solidFill>
              <a:schemeClr val="accent2"/>
            </a:solidFill>
          </a:ln>
        </p:spPr>
        <p:txBody>
          <a:bodyPr/>
          <a:lstStyle/>
          <a:p>
            <a:pPr eaLnBrk="1" hangingPunct="1"/>
            <a:r>
              <a:rPr lang="en-US" sz="3600" b="1" smtClean="0"/>
              <a:t>Chapter 7: Comparing Two Populations</a:t>
            </a:r>
          </a:p>
        </p:txBody>
      </p:sp>
      <p:sp>
        <p:nvSpPr>
          <p:cNvPr id="283654" name="Rectangle 3"/>
          <p:cNvSpPr>
            <a:spLocks noGrp="1" noChangeArrowheads="1"/>
          </p:cNvSpPr>
          <p:nvPr>
            <p:ph type="body" sz="half" idx="1"/>
          </p:nvPr>
        </p:nvSpPr>
        <p:spPr>
          <a:xfrm>
            <a:off x="838200" y="2209800"/>
            <a:ext cx="7467600" cy="3276600"/>
          </a:xfrm>
        </p:spPr>
        <p:txBody>
          <a:bodyPr/>
          <a:lstStyle/>
          <a:p>
            <a:pPr marL="800100" indent="-800100" eaLnBrk="1" hangingPunct="1">
              <a:buFontTx/>
              <a:buNone/>
            </a:pPr>
            <a:r>
              <a:rPr lang="en-US" smtClean="0"/>
              <a:t>7.1:  Introduction </a:t>
            </a:r>
          </a:p>
          <a:p>
            <a:pPr marL="800100" indent="-800100" eaLnBrk="1" hangingPunct="1">
              <a:buFontTx/>
              <a:buNone/>
            </a:pPr>
            <a:r>
              <a:rPr lang="en-US" smtClean="0"/>
              <a:t>7.2:  Independent Samples t-test: Parametric </a:t>
            </a:r>
          </a:p>
          <a:p>
            <a:pPr marL="800100" indent="-800100" eaLnBrk="1" hangingPunct="1">
              <a:buFontTx/>
              <a:buNone/>
            </a:pPr>
            <a:r>
              <a:rPr lang="en-US" smtClean="0"/>
              <a:t>7.3:  Mann-Whitney U  test - Nonparametric</a:t>
            </a:r>
          </a:p>
          <a:p>
            <a:pPr marL="800100" indent="-800100" eaLnBrk="1" hangingPunct="1">
              <a:buFontTx/>
              <a:buNone/>
            </a:pPr>
            <a:r>
              <a:rPr lang="en-US" smtClean="0"/>
              <a:t>7.4:  Paired Samples t-test - Parametric</a:t>
            </a:r>
          </a:p>
          <a:p>
            <a:pPr marL="800100" indent="-800100" eaLnBrk="1" hangingPunct="1">
              <a:buFontTx/>
              <a:buNone/>
            </a:pPr>
            <a:r>
              <a:rPr lang="en-US" smtClean="0"/>
              <a:t>7.5:  Nonparametric Methods for Paired Samples</a:t>
            </a:r>
          </a:p>
        </p:txBody>
      </p:sp>
      <p:sp>
        <p:nvSpPr>
          <p:cNvPr id="283655" name="Text Box 7"/>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Date Placeholder 1"/>
          <p:cNvSpPr>
            <a:spLocks noGrp="1"/>
          </p:cNvSpPr>
          <p:nvPr>
            <p:ph type="dt" sz="quarter" idx="10"/>
          </p:nvPr>
        </p:nvSpPr>
        <p:spPr>
          <a:noFill/>
        </p:spPr>
        <p:txBody>
          <a:bodyPr/>
          <a:lstStyle/>
          <a:p>
            <a:r>
              <a:rPr lang="en-US"/>
              <a:t>2011</a:t>
            </a:r>
          </a:p>
        </p:txBody>
      </p:sp>
      <p:sp>
        <p:nvSpPr>
          <p:cNvPr id="284675" name="Footer Placeholder 2"/>
          <p:cNvSpPr>
            <a:spLocks noGrp="1"/>
          </p:cNvSpPr>
          <p:nvPr>
            <p:ph type="ftr" sz="quarter" idx="11"/>
          </p:nvPr>
        </p:nvSpPr>
        <p:spPr>
          <a:noFill/>
        </p:spPr>
        <p:txBody>
          <a:bodyPr/>
          <a:lstStyle/>
          <a:p>
            <a:r>
              <a:rPr lang="en-US" smtClean="0"/>
              <a:t>Rasimah Aripin</a:t>
            </a:r>
          </a:p>
        </p:txBody>
      </p:sp>
      <p:sp>
        <p:nvSpPr>
          <p:cNvPr id="284676" name="Slide Number Placeholder 3"/>
          <p:cNvSpPr>
            <a:spLocks noGrp="1"/>
          </p:cNvSpPr>
          <p:nvPr>
            <p:ph type="sldNum" sz="quarter" idx="12"/>
          </p:nvPr>
        </p:nvSpPr>
        <p:spPr>
          <a:noFill/>
        </p:spPr>
        <p:txBody>
          <a:bodyPr/>
          <a:lstStyle/>
          <a:p>
            <a:fld id="{5163FF15-BD78-4218-8538-B1D239936312}" type="slidenum">
              <a:rPr lang="en-US" smtClean="0"/>
              <a:pPr/>
              <a:t>263</a:t>
            </a:fld>
            <a:endParaRPr lang="en-US" smtClean="0"/>
          </a:p>
        </p:txBody>
      </p:sp>
      <p:sp>
        <p:nvSpPr>
          <p:cNvPr id="284677" name="Text Box 2"/>
          <p:cNvSpPr txBox="1">
            <a:spLocks noChangeArrowheads="1"/>
          </p:cNvSpPr>
          <p:nvPr/>
        </p:nvSpPr>
        <p:spPr bwMode="auto">
          <a:xfrm>
            <a:off x="1219200" y="685800"/>
            <a:ext cx="7024688" cy="1384300"/>
          </a:xfrm>
          <a:prstGeom prst="rect">
            <a:avLst/>
          </a:prstGeom>
          <a:noFill/>
          <a:ln w="19050">
            <a:solidFill>
              <a:schemeClr val="tx1"/>
            </a:solidFill>
            <a:miter lim="800000"/>
            <a:headEnd/>
            <a:tailEnd/>
          </a:ln>
        </p:spPr>
        <p:txBody>
          <a:bodyPr>
            <a:spAutoFit/>
          </a:bodyPr>
          <a:lstStyle/>
          <a:p>
            <a:pPr algn="ctr" eaLnBrk="0" hangingPunct="0"/>
            <a:r>
              <a:rPr lang="en-US" sz="3600" i="0"/>
              <a:t>7.1 Introduction</a:t>
            </a:r>
          </a:p>
          <a:p>
            <a:pPr algn="ctr" eaLnBrk="0" hangingPunct="0"/>
            <a:r>
              <a:rPr lang="en-US" b="0" i="0"/>
              <a:t>Classification of Parametric and Non Parametric Methods for Two Means of Independent Samples</a:t>
            </a:r>
          </a:p>
        </p:txBody>
      </p:sp>
      <p:sp>
        <p:nvSpPr>
          <p:cNvPr id="284678" name="Rectangle 3"/>
          <p:cNvSpPr>
            <a:spLocks noChangeArrowheads="1"/>
          </p:cNvSpPr>
          <p:nvPr/>
        </p:nvSpPr>
        <p:spPr bwMode="auto">
          <a:xfrm>
            <a:off x="1219200" y="2133600"/>
            <a:ext cx="1828800" cy="609600"/>
          </a:xfrm>
          <a:prstGeom prst="rect">
            <a:avLst/>
          </a:prstGeom>
          <a:noFill/>
          <a:ln w="38100">
            <a:solidFill>
              <a:srgbClr val="0066FF"/>
            </a:solidFill>
            <a:miter lim="800000"/>
            <a:headEnd/>
            <a:tailEnd/>
          </a:ln>
        </p:spPr>
        <p:txBody>
          <a:bodyPr wrap="none" anchor="ctr"/>
          <a:lstStyle/>
          <a:p>
            <a:pPr algn="ctr" eaLnBrk="0" hangingPunct="0"/>
            <a:r>
              <a:rPr lang="en-US" b="0" i="0">
                <a:latin typeface="Impact" pitchFamily="34" charset="0"/>
              </a:rPr>
              <a:t>Scale</a:t>
            </a:r>
          </a:p>
        </p:txBody>
      </p:sp>
      <p:sp>
        <p:nvSpPr>
          <p:cNvPr id="284679" name="Rectangle 4"/>
          <p:cNvSpPr>
            <a:spLocks noChangeArrowheads="1"/>
          </p:cNvSpPr>
          <p:nvPr/>
        </p:nvSpPr>
        <p:spPr bwMode="auto">
          <a:xfrm>
            <a:off x="3581400" y="2133600"/>
            <a:ext cx="2362200" cy="609600"/>
          </a:xfrm>
          <a:prstGeom prst="rect">
            <a:avLst/>
          </a:prstGeom>
          <a:noFill/>
          <a:ln w="38100">
            <a:solidFill>
              <a:srgbClr val="0066FF"/>
            </a:solidFill>
            <a:miter lim="800000"/>
            <a:headEnd/>
            <a:tailEnd/>
          </a:ln>
        </p:spPr>
        <p:txBody>
          <a:bodyPr wrap="none" anchor="ctr"/>
          <a:lstStyle/>
          <a:p>
            <a:pPr algn="ctr" eaLnBrk="0" hangingPunct="0"/>
            <a:r>
              <a:rPr lang="en-US" sz="2000" b="0" i="0">
                <a:latin typeface="Impact" pitchFamily="34" charset="0"/>
              </a:rPr>
              <a:t>Two Independent </a:t>
            </a:r>
          </a:p>
          <a:p>
            <a:pPr algn="ctr" eaLnBrk="0" hangingPunct="0"/>
            <a:r>
              <a:rPr lang="en-US" sz="2000" b="0" i="0">
                <a:latin typeface="Impact" pitchFamily="34" charset="0"/>
              </a:rPr>
              <a:t>groups</a:t>
            </a:r>
          </a:p>
        </p:txBody>
      </p:sp>
      <p:sp>
        <p:nvSpPr>
          <p:cNvPr id="284680" name="Rectangle 5"/>
          <p:cNvSpPr>
            <a:spLocks noChangeArrowheads="1"/>
          </p:cNvSpPr>
          <p:nvPr/>
        </p:nvSpPr>
        <p:spPr bwMode="auto">
          <a:xfrm>
            <a:off x="6324600" y="2133600"/>
            <a:ext cx="2438400" cy="609600"/>
          </a:xfrm>
          <a:prstGeom prst="rect">
            <a:avLst/>
          </a:prstGeom>
          <a:noFill/>
          <a:ln w="38100">
            <a:solidFill>
              <a:srgbClr val="0066FF"/>
            </a:solidFill>
            <a:miter lim="800000"/>
            <a:headEnd/>
            <a:tailEnd/>
          </a:ln>
        </p:spPr>
        <p:txBody>
          <a:bodyPr wrap="none" anchor="ctr"/>
          <a:lstStyle/>
          <a:p>
            <a:pPr algn="ctr" eaLnBrk="0" hangingPunct="0"/>
            <a:r>
              <a:rPr lang="en-US" sz="2000" b="0" i="0">
                <a:latin typeface="Impact" pitchFamily="34" charset="0"/>
              </a:rPr>
              <a:t>3 or more independent </a:t>
            </a:r>
          </a:p>
          <a:p>
            <a:pPr algn="ctr" eaLnBrk="0" hangingPunct="0"/>
            <a:r>
              <a:rPr lang="en-US" sz="2000" b="0" i="0">
                <a:latin typeface="Impact" pitchFamily="34" charset="0"/>
              </a:rPr>
              <a:t>groups</a:t>
            </a:r>
            <a:endParaRPr lang="en-US" b="0" i="0">
              <a:latin typeface="Impact" pitchFamily="34" charset="0"/>
            </a:endParaRPr>
          </a:p>
        </p:txBody>
      </p:sp>
      <p:sp>
        <p:nvSpPr>
          <p:cNvPr id="284681" name="Rectangle 6"/>
          <p:cNvSpPr>
            <a:spLocks noChangeArrowheads="1"/>
          </p:cNvSpPr>
          <p:nvPr/>
        </p:nvSpPr>
        <p:spPr bwMode="auto">
          <a:xfrm>
            <a:off x="1219200" y="3124200"/>
            <a:ext cx="1828800" cy="609600"/>
          </a:xfrm>
          <a:prstGeom prst="rect">
            <a:avLst/>
          </a:prstGeom>
          <a:noFill/>
          <a:ln w="38100">
            <a:solidFill>
              <a:srgbClr val="0066FF"/>
            </a:solidFill>
            <a:miter lim="800000"/>
            <a:headEnd/>
            <a:tailEnd/>
          </a:ln>
        </p:spPr>
        <p:txBody>
          <a:bodyPr wrap="none" anchor="ctr"/>
          <a:lstStyle/>
          <a:p>
            <a:pPr algn="ctr" eaLnBrk="0" hangingPunct="0"/>
            <a:r>
              <a:rPr lang="en-US" sz="2000" i="0">
                <a:latin typeface="Impact" pitchFamily="34" charset="0"/>
              </a:rPr>
              <a:t>Interval/</a:t>
            </a:r>
          </a:p>
          <a:p>
            <a:pPr algn="ctr" eaLnBrk="0" hangingPunct="0"/>
            <a:r>
              <a:rPr lang="en-US" sz="2000" i="0">
                <a:latin typeface="Impact" pitchFamily="34" charset="0"/>
              </a:rPr>
              <a:t>Ratio</a:t>
            </a:r>
          </a:p>
        </p:txBody>
      </p:sp>
      <p:sp>
        <p:nvSpPr>
          <p:cNvPr id="284682" name="Rectangle 7"/>
          <p:cNvSpPr>
            <a:spLocks noChangeArrowheads="1"/>
          </p:cNvSpPr>
          <p:nvPr/>
        </p:nvSpPr>
        <p:spPr bwMode="auto">
          <a:xfrm>
            <a:off x="1143000" y="4267200"/>
            <a:ext cx="1828800" cy="609600"/>
          </a:xfrm>
          <a:prstGeom prst="rect">
            <a:avLst/>
          </a:prstGeom>
          <a:noFill/>
          <a:ln w="38100">
            <a:solidFill>
              <a:srgbClr val="0066FF"/>
            </a:solidFill>
            <a:miter lim="800000"/>
            <a:headEnd/>
            <a:tailEnd/>
          </a:ln>
        </p:spPr>
        <p:txBody>
          <a:bodyPr wrap="none" anchor="ctr"/>
          <a:lstStyle/>
          <a:p>
            <a:pPr algn="ctr" eaLnBrk="0" hangingPunct="0"/>
            <a:r>
              <a:rPr lang="en-US" sz="2000" b="0" i="0">
                <a:latin typeface="Impact" pitchFamily="34" charset="0"/>
              </a:rPr>
              <a:t>Ordinal</a:t>
            </a:r>
            <a:endParaRPr lang="en-US" b="0" i="0">
              <a:latin typeface="Impact" pitchFamily="34" charset="0"/>
            </a:endParaRPr>
          </a:p>
        </p:txBody>
      </p:sp>
      <p:sp>
        <p:nvSpPr>
          <p:cNvPr id="284683" name="Rectangle 8"/>
          <p:cNvSpPr>
            <a:spLocks noChangeArrowheads="1"/>
          </p:cNvSpPr>
          <p:nvPr/>
        </p:nvSpPr>
        <p:spPr bwMode="auto">
          <a:xfrm>
            <a:off x="1219200" y="5257800"/>
            <a:ext cx="1828800" cy="609600"/>
          </a:xfrm>
          <a:prstGeom prst="rect">
            <a:avLst/>
          </a:prstGeom>
          <a:noFill/>
          <a:ln w="38100">
            <a:solidFill>
              <a:srgbClr val="0066FF"/>
            </a:solidFill>
            <a:miter lim="800000"/>
            <a:headEnd/>
            <a:tailEnd/>
          </a:ln>
        </p:spPr>
        <p:txBody>
          <a:bodyPr wrap="none" anchor="ctr"/>
          <a:lstStyle/>
          <a:p>
            <a:pPr algn="ctr" eaLnBrk="0" hangingPunct="0"/>
            <a:r>
              <a:rPr lang="en-US" sz="2000" b="0" i="0">
                <a:latin typeface="Impact" pitchFamily="34" charset="0"/>
              </a:rPr>
              <a:t>Nominal</a:t>
            </a:r>
            <a:endParaRPr lang="en-US" b="0" i="0">
              <a:latin typeface="Impact" pitchFamily="34" charset="0"/>
            </a:endParaRPr>
          </a:p>
        </p:txBody>
      </p:sp>
      <p:sp>
        <p:nvSpPr>
          <p:cNvPr id="284684" name="Rectangle 9"/>
          <p:cNvSpPr>
            <a:spLocks noChangeArrowheads="1"/>
          </p:cNvSpPr>
          <p:nvPr/>
        </p:nvSpPr>
        <p:spPr bwMode="auto">
          <a:xfrm>
            <a:off x="6477000" y="4267200"/>
            <a:ext cx="1981200" cy="609600"/>
          </a:xfrm>
          <a:prstGeom prst="rect">
            <a:avLst/>
          </a:prstGeom>
          <a:noFill/>
          <a:ln w="38100">
            <a:solidFill>
              <a:srgbClr val="0066FF"/>
            </a:solidFill>
            <a:miter lim="800000"/>
            <a:headEnd/>
            <a:tailEnd/>
          </a:ln>
        </p:spPr>
        <p:txBody>
          <a:bodyPr wrap="none" anchor="ctr"/>
          <a:lstStyle/>
          <a:p>
            <a:pPr algn="ctr" eaLnBrk="0" hangingPunct="0"/>
            <a:r>
              <a:rPr lang="en-US" sz="2000" b="0" i="0">
                <a:latin typeface="Georgia" pitchFamily="18" charset="0"/>
              </a:rPr>
              <a:t>Kruskal-Wallis</a:t>
            </a:r>
            <a:endParaRPr lang="en-US" b="0" i="0">
              <a:latin typeface="Georgia" pitchFamily="18" charset="0"/>
            </a:endParaRPr>
          </a:p>
        </p:txBody>
      </p:sp>
      <p:sp>
        <p:nvSpPr>
          <p:cNvPr id="284685" name="Rectangle 10"/>
          <p:cNvSpPr>
            <a:spLocks noChangeArrowheads="1"/>
          </p:cNvSpPr>
          <p:nvPr/>
        </p:nvSpPr>
        <p:spPr bwMode="auto">
          <a:xfrm>
            <a:off x="6553200" y="3124200"/>
            <a:ext cx="2209800" cy="609600"/>
          </a:xfrm>
          <a:prstGeom prst="rect">
            <a:avLst/>
          </a:prstGeom>
          <a:noFill/>
          <a:ln w="38100">
            <a:solidFill>
              <a:srgbClr val="0066FF"/>
            </a:solidFill>
            <a:miter lim="800000"/>
            <a:headEnd/>
            <a:tailEnd/>
          </a:ln>
        </p:spPr>
        <p:txBody>
          <a:bodyPr wrap="none" anchor="ctr"/>
          <a:lstStyle/>
          <a:p>
            <a:pPr algn="ctr" eaLnBrk="0" hangingPunct="0"/>
            <a:r>
              <a:rPr lang="en-US" sz="2000" b="0" i="0">
                <a:latin typeface="Georgia" pitchFamily="18" charset="0"/>
              </a:rPr>
              <a:t>One-Way ANOVA</a:t>
            </a:r>
            <a:endParaRPr lang="en-US" b="0" i="0">
              <a:latin typeface="Georgia" pitchFamily="18" charset="0"/>
            </a:endParaRPr>
          </a:p>
        </p:txBody>
      </p:sp>
      <p:sp>
        <p:nvSpPr>
          <p:cNvPr id="284686" name="Rectangle 11"/>
          <p:cNvSpPr>
            <a:spLocks noChangeArrowheads="1"/>
          </p:cNvSpPr>
          <p:nvPr/>
        </p:nvSpPr>
        <p:spPr bwMode="auto">
          <a:xfrm>
            <a:off x="3505200" y="3124200"/>
            <a:ext cx="2438400" cy="609600"/>
          </a:xfrm>
          <a:prstGeom prst="rect">
            <a:avLst/>
          </a:prstGeom>
          <a:noFill/>
          <a:ln w="38100">
            <a:solidFill>
              <a:srgbClr val="0066FF"/>
            </a:solidFill>
            <a:miter lim="800000"/>
            <a:headEnd/>
            <a:tailEnd/>
          </a:ln>
        </p:spPr>
        <p:txBody>
          <a:bodyPr wrap="none" anchor="ctr"/>
          <a:lstStyle/>
          <a:p>
            <a:pPr algn="ctr" eaLnBrk="0" hangingPunct="0"/>
            <a:r>
              <a:rPr lang="en-US" sz="2000" b="0" i="0">
                <a:latin typeface="Georgia" pitchFamily="18" charset="0"/>
              </a:rPr>
              <a:t>Z -test or t-test</a:t>
            </a:r>
            <a:r>
              <a:rPr lang="en-US" sz="2000" b="0" i="0">
                <a:latin typeface="Impact" pitchFamily="34" charset="0"/>
              </a:rPr>
              <a:t> </a:t>
            </a:r>
          </a:p>
        </p:txBody>
      </p:sp>
      <p:sp>
        <p:nvSpPr>
          <p:cNvPr id="284687" name="Rectangle 12"/>
          <p:cNvSpPr>
            <a:spLocks noChangeArrowheads="1"/>
          </p:cNvSpPr>
          <p:nvPr/>
        </p:nvSpPr>
        <p:spPr bwMode="auto">
          <a:xfrm>
            <a:off x="3505200" y="4267200"/>
            <a:ext cx="2438400" cy="609600"/>
          </a:xfrm>
          <a:prstGeom prst="rect">
            <a:avLst/>
          </a:prstGeom>
          <a:noFill/>
          <a:ln w="38100">
            <a:solidFill>
              <a:srgbClr val="0066FF"/>
            </a:solidFill>
            <a:miter lim="800000"/>
            <a:headEnd/>
            <a:tailEnd/>
          </a:ln>
        </p:spPr>
        <p:txBody>
          <a:bodyPr wrap="none" anchor="ctr"/>
          <a:lstStyle/>
          <a:p>
            <a:pPr algn="ctr" eaLnBrk="0" hangingPunct="0"/>
            <a:r>
              <a:rPr lang="en-US" sz="2000" b="0" i="0">
                <a:latin typeface="Georgia" pitchFamily="18" charset="0"/>
              </a:rPr>
              <a:t>Mann-Whitney</a:t>
            </a:r>
            <a:endParaRPr lang="en-US" b="0" i="0">
              <a:latin typeface="Georgia" pitchFamily="18" charset="0"/>
            </a:endParaRPr>
          </a:p>
        </p:txBody>
      </p:sp>
      <p:sp>
        <p:nvSpPr>
          <p:cNvPr id="284688" name="Rectangle 13"/>
          <p:cNvSpPr>
            <a:spLocks noChangeArrowheads="1"/>
          </p:cNvSpPr>
          <p:nvPr/>
        </p:nvSpPr>
        <p:spPr bwMode="auto">
          <a:xfrm>
            <a:off x="3581400" y="5257800"/>
            <a:ext cx="2438400" cy="838200"/>
          </a:xfrm>
          <a:prstGeom prst="rect">
            <a:avLst/>
          </a:prstGeom>
          <a:noFill/>
          <a:ln w="38100">
            <a:solidFill>
              <a:srgbClr val="0066FF"/>
            </a:solidFill>
            <a:miter lim="800000"/>
            <a:headEnd/>
            <a:tailEnd/>
          </a:ln>
        </p:spPr>
        <p:txBody>
          <a:bodyPr wrap="none" anchor="ctr"/>
          <a:lstStyle/>
          <a:p>
            <a:pPr algn="ctr" eaLnBrk="0" hangingPunct="0"/>
            <a:r>
              <a:rPr lang="en-US" sz="2000" b="0" i="0">
                <a:latin typeface="Georgia" pitchFamily="18" charset="0"/>
              </a:rPr>
              <a:t>Z-test (approx.) , </a:t>
            </a:r>
          </a:p>
          <a:p>
            <a:pPr algn="ctr" eaLnBrk="0" hangingPunct="0"/>
            <a:r>
              <a:rPr lang="en-US" b="0" i="0">
                <a:latin typeface="Georgia" pitchFamily="18" charset="0"/>
                <a:sym typeface="Symbol" pitchFamily="18" charset="2"/>
              </a:rPr>
              <a:t></a:t>
            </a:r>
            <a:r>
              <a:rPr lang="en-US" sz="2000" b="0" i="0" baseline="30000">
                <a:latin typeface="Georgia" pitchFamily="18" charset="0"/>
                <a:sym typeface="Symbol" pitchFamily="18" charset="2"/>
              </a:rPr>
              <a:t>2  </a:t>
            </a:r>
            <a:r>
              <a:rPr lang="en-US" sz="2000" b="0" i="0">
                <a:latin typeface="Georgia" pitchFamily="18" charset="0"/>
                <a:sym typeface="Symbol" pitchFamily="18" charset="2"/>
              </a:rPr>
              <a:t>test</a:t>
            </a:r>
            <a:endParaRPr lang="en-US" b="0" i="0">
              <a:latin typeface="Georgia" pitchFamily="18" charset="0"/>
            </a:endParaRPr>
          </a:p>
        </p:txBody>
      </p:sp>
      <p:sp>
        <p:nvSpPr>
          <p:cNvPr id="284689" name="Rectangle 14"/>
          <p:cNvSpPr>
            <a:spLocks noChangeArrowheads="1"/>
          </p:cNvSpPr>
          <p:nvPr/>
        </p:nvSpPr>
        <p:spPr bwMode="auto">
          <a:xfrm>
            <a:off x="6477000" y="5257800"/>
            <a:ext cx="2057400" cy="609600"/>
          </a:xfrm>
          <a:prstGeom prst="rect">
            <a:avLst/>
          </a:prstGeom>
          <a:noFill/>
          <a:ln w="38100">
            <a:solidFill>
              <a:srgbClr val="0066FF"/>
            </a:solidFill>
            <a:miter lim="800000"/>
            <a:headEnd/>
            <a:tailEnd/>
          </a:ln>
        </p:spPr>
        <p:txBody>
          <a:bodyPr wrap="none" anchor="ctr"/>
          <a:lstStyle/>
          <a:p>
            <a:pPr algn="ctr" eaLnBrk="0" hangingPunct="0"/>
            <a:r>
              <a:rPr lang="en-US" b="0" i="0">
                <a:latin typeface="Georgia" pitchFamily="18" charset="0"/>
                <a:sym typeface="Symbol" pitchFamily="18" charset="2"/>
              </a:rPr>
              <a:t></a:t>
            </a:r>
            <a:r>
              <a:rPr lang="en-US" sz="2000" b="0" i="0" baseline="30000">
                <a:latin typeface="Georgia" pitchFamily="18" charset="0"/>
                <a:sym typeface="Symbol" pitchFamily="18" charset="2"/>
              </a:rPr>
              <a:t>2  </a:t>
            </a:r>
            <a:r>
              <a:rPr lang="en-US" sz="2000" b="0" i="0">
                <a:latin typeface="Georgia" pitchFamily="18" charset="0"/>
                <a:sym typeface="Symbol" pitchFamily="18" charset="2"/>
              </a:rPr>
              <a:t>test</a:t>
            </a:r>
          </a:p>
        </p:txBody>
      </p:sp>
      <p:cxnSp>
        <p:nvCxnSpPr>
          <p:cNvPr id="284690" name="AutoShape 17"/>
          <p:cNvCxnSpPr>
            <a:cxnSpLocks noChangeShapeType="1"/>
            <a:stCxn id="284686" idx="0"/>
            <a:endCxn id="284686" idx="0"/>
          </p:cNvCxnSpPr>
          <p:nvPr/>
        </p:nvCxnSpPr>
        <p:spPr bwMode="auto">
          <a:xfrm>
            <a:off x="4724400" y="3105150"/>
            <a:ext cx="0" cy="0"/>
          </a:xfrm>
          <a:prstGeom prst="straightConnector1">
            <a:avLst/>
          </a:prstGeom>
          <a:noFill/>
          <a:ln w="38100">
            <a:solidFill>
              <a:srgbClr val="0066FF"/>
            </a:solidFill>
            <a:round/>
            <a:headEnd type="none" w="sm" len="sm"/>
            <a:tailEnd type="none" w="sm" len="sm"/>
          </a:ln>
        </p:spPr>
      </p:cxnSp>
      <p:sp>
        <p:nvSpPr>
          <p:cNvPr id="284691" name="Text Box 2"/>
          <p:cNvSpPr txBox="1">
            <a:spLocks noChangeArrowheads="1"/>
          </p:cNvSpPr>
          <p:nvPr/>
        </p:nvSpPr>
        <p:spPr bwMode="auto">
          <a:xfrm>
            <a:off x="838200" y="228600"/>
            <a:ext cx="4419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7:  Comparing Two Populations</a:t>
            </a:r>
          </a:p>
        </p:txBody>
      </p:sp>
    </p:spTree>
  </p:cSld>
  <p:clrMapOvr>
    <a:masterClrMapping/>
  </p:clrMapOvr>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Date Placeholder 5"/>
          <p:cNvSpPr>
            <a:spLocks noGrp="1"/>
          </p:cNvSpPr>
          <p:nvPr>
            <p:ph type="dt" sz="quarter" idx="10"/>
          </p:nvPr>
        </p:nvSpPr>
        <p:spPr>
          <a:noFill/>
        </p:spPr>
        <p:txBody>
          <a:bodyPr/>
          <a:lstStyle/>
          <a:p>
            <a:r>
              <a:rPr lang="en-US"/>
              <a:t>2011</a:t>
            </a:r>
          </a:p>
        </p:txBody>
      </p:sp>
      <p:sp>
        <p:nvSpPr>
          <p:cNvPr id="15367" name="Footer Placeholder 6"/>
          <p:cNvSpPr>
            <a:spLocks noGrp="1"/>
          </p:cNvSpPr>
          <p:nvPr>
            <p:ph type="ftr" sz="quarter" idx="11"/>
          </p:nvPr>
        </p:nvSpPr>
        <p:spPr>
          <a:noFill/>
        </p:spPr>
        <p:txBody>
          <a:bodyPr/>
          <a:lstStyle/>
          <a:p>
            <a:r>
              <a:rPr lang="en-US" smtClean="0"/>
              <a:t>Rasimah Aripin</a:t>
            </a:r>
          </a:p>
        </p:txBody>
      </p:sp>
      <p:sp>
        <p:nvSpPr>
          <p:cNvPr id="15368" name="Slide Number Placeholder 7"/>
          <p:cNvSpPr>
            <a:spLocks noGrp="1"/>
          </p:cNvSpPr>
          <p:nvPr>
            <p:ph type="sldNum" sz="quarter" idx="12"/>
          </p:nvPr>
        </p:nvSpPr>
        <p:spPr>
          <a:noFill/>
        </p:spPr>
        <p:txBody>
          <a:bodyPr/>
          <a:lstStyle/>
          <a:p>
            <a:fld id="{9159D88E-968E-479F-A270-272BAEDDBDA7}" type="slidenum">
              <a:rPr lang="en-US" smtClean="0"/>
              <a:pPr/>
              <a:t>264</a:t>
            </a:fld>
            <a:endParaRPr lang="en-US" smtClean="0"/>
          </a:p>
        </p:txBody>
      </p:sp>
      <p:sp>
        <p:nvSpPr>
          <p:cNvPr id="15369" name="Rectangle 2"/>
          <p:cNvSpPr>
            <a:spLocks noGrp="1" noChangeArrowheads="1"/>
          </p:cNvSpPr>
          <p:nvPr>
            <p:ph type="title"/>
          </p:nvPr>
        </p:nvSpPr>
        <p:spPr>
          <a:xfrm>
            <a:off x="381000" y="609600"/>
            <a:ext cx="8458200" cy="609600"/>
          </a:xfrm>
          <a:ln>
            <a:solidFill>
              <a:schemeClr val="accent2"/>
            </a:solidFill>
          </a:ln>
        </p:spPr>
        <p:txBody>
          <a:bodyPr/>
          <a:lstStyle/>
          <a:p>
            <a:pPr eaLnBrk="1" hangingPunct="1"/>
            <a:r>
              <a:rPr lang="en-US" sz="3600" b="1" smtClean="0"/>
              <a:t>7.2: Independent Samples t-test</a:t>
            </a:r>
          </a:p>
        </p:txBody>
      </p:sp>
      <p:sp>
        <p:nvSpPr>
          <p:cNvPr id="15370" name="Rectangle 3"/>
          <p:cNvSpPr>
            <a:spLocks noGrp="1" noChangeArrowheads="1"/>
          </p:cNvSpPr>
          <p:nvPr>
            <p:ph type="body" sz="half" idx="1"/>
          </p:nvPr>
        </p:nvSpPr>
        <p:spPr>
          <a:xfrm>
            <a:off x="685800" y="1295400"/>
            <a:ext cx="8001000" cy="4876800"/>
          </a:xfrm>
        </p:spPr>
        <p:txBody>
          <a:bodyPr/>
          <a:lstStyle/>
          <a:p>
            <a:pPr eaLnBrk="1" hangingPunct="1"/>
            <a:r>
              <a:rPr lang="en-US" sz="2800" b="1" smtClean="0"/>
              <a:t>Purpose</a:t>
            </a:r>
            <a:r>
              <a:rPr lang="en-US" sz="2800" smtClean="0"/>
              <a:t>: </a:t>
            </a:r>
            <a:r>
              <a:rPr lang="en-US" sz="2400" smtClean="0"/>
              <a:t>To compare the means of a variable between two independent groups</a:t>
            </a:r>
          </a:p>
          <a:p>
            <a:pPr eaLnBrk="1" hangingPunct="1"/>
            <a:r>
              <a:rPr lang="en-US" sz="2400" smtClean="0"/>
              <a:t>Test of equality of variances need to be carried out prior to the independent samples t-test.</a:t>
            </a:r>
          </a:p>
          <a:p>
            <a:pPr eaLnBrk="1" hangingPunct="1"/>
            <a:r>
              <a:rPr lang="en-US" sz="2400" i="1" smtClean="0"/>
              <a:t>Example 1</a:t>
            </a:r>
            <a:r>
              <a:rPr lang="en-US" sz="2400" smtClean="0"/>
              <a:t>:  Is the mean salary of female engineers the same as that of male engineers employed by the construction sector?</a:t>
            </a:r>
          </a:p>
          <a:p>
            <a:pPr eaLnBrk="1" hangingPunct="1"/>
            <a:r>
              <a:rPr lang="en-US" sz="2400" i="1" smtClean="0"/>
              <a:t>Example 2</a:t>
            </a:r>
            <a:r>
              <a:rPr lang="en-US" sz="2400" smtClean="0"/>
              <a:t>: Do female smokers smoke less cigarettes, on the average, than male smokers?</a:t>
            </a:r>
          </a:p>
          <a:p>
            <a:pPr eaLnBrk="1" hangingPunct="1"/>
            <a:r>
              <a:rPr lang="en-US" sz="2400" smtClean="0"/>
              <a:t>Null hypothesis: </a:t>
            </a:r>
          </a:p>
          <a:p>
            <a:pPr eaLnBrk="1" hangingPunct="1"/>
            <a:r>
              <a:rPr lang="en-US" sz="2400" smtClean="0"/>
              <a:t>Alternative hypothesis</a:t>
            </a:r>
            <a:r>
              <a:rPr lang="en-US" sz="2800" smtClean="0"/>
              <a:t>:</a:t>
            </a:r>
          </a:p>
        </p:txBody>
      </p:sp>
      <p:graphicFrame>
        <p:nvGraphicFramePr>
          <p:cNvPr id="15362" name="Object 4"/>
          <p:cNvGraphicFramePr>
            <a:graphicFrameLocks noChangeAspect="1"/>
          </p:cNvGraphicFramePr>
          <p:nvPr>
            <p:ph sz="quarter" idx="2"/>
          </p:nvPr>
        </p:nvGraphicFramePr>
        <p:xfrm>
          <a:off x="3200400" y="4953000"/>
          <a:ext cx="2057400" cy="473075"/>
        </p:xfrm>
        <a:graphic>
          <a:graphicData uri="http://schemas.openxmlformats.org/presentationml/2006/ole">
            <p:oleObj spid="_x0000_s15362" name="Equation" r:id="rId4" imgW="990360" imgH="228600" progId="Equation.3">
              <p:embed/>
            </p:oleObj>
          </a:graphicData>
        </a:graphic>
      </p:graphicFrame>
      <p:graphicFrame>
        <p:nvGraphicFramePr>
          <p:cNvPr id="15363" name="Object 5"/>
          <p:cNvGraphicFramePr>
            <a:graphicFrameLocks noChangeAspect="1"/>
          </p:cNvGraphicFramePr>
          <p:nvPr>
            <p:ph sz="quarter" idx="3"/>
          </p:nvPr>
        </p:nvGraphicFramePr>
        <p:xfrm>
          <a:off x="3962400" y="5486400"/>
          <a:ext cx="1600200" cy="419100"/>
        </p:xfrm>
        <a:graphic>
          <a:graphicData uri="http://schemas.openxmlformats.org/presentationml/2006/ole">
            <p:oleObj spid="_x0000_s15363" name="Equation" r:id="rId5" imgW="1002960" imgH="215640" progId="Equation.3">
              <p:embed/>
            </p:oleObj>
          </a:graphicData>
        </a:graphic>
      </p:graphicFrame>
      <p:graphicFrame>
        <p:nvGraphicFramePr>
          <p:cNvPr id="15364" name="Object 7"/>
          <p:cNvGraphicFramePr>
            <a:graphicFrameLocks noChangeAspect="1"/>
          </p:cNvGraphicFramePr>
          <p:nvPr/>
        </p:nvGraphicFramePr>
        <p:xfrm>
          <a:off x="7315200" y="5486400"/>
          <a:ext cx="1524000" cy="400050"/>
        </p:xfrm>
        <a:graphic>
          <a:graphicData uri="http://schemas.openxmlformats.org/presentationml/2006/ole">
            <p:oleObj spid="_x0000_s15364" name="Microsoft Equation 3.0" r:id="rId6" imgW="1002960" imgH="215640" progId="Equation.3">
              <p:embed/>
            </p:oleObj>
          </a:graphicData>
        </a:graphic>
      </p:graphicFrame>
      <p:graphicFrame>
        <p:nvGraphicFramePr>
          <p:cNvPr id="15365" name="Object 8"/>
          <p:cNvGraphicFramePr>
            <a:graphicFrameLocks noChangeAspect="1"/>
          </p:cNvGraphicFramePr>
          <p:nvPr/>
        </p:nvGraphicFramePr>
        <p:xfrm>
          <a:off x="5638800" y="5486400"/>
          <a:ext cx="1524000" cy="400050"/>
        </p:xfrm>
        <a:graphic>
          <a:graphicData uri="http://schemas.openxmlformats.org/presentationml/2006/ole">
            <p:oleObj spid="_x0000_s15365" name="Equation" r:id="rId7" imgW="1002960" imgH="215640" progId="Equation.3">
              <p:embed/>
            </p:oleObj>
          </a:graphicData>
        </a:graphic>
      </p:graphicFrame>
      <p:sp>
        <p:nvSpPr>
          <p:cNvPr id="15371" name="Text Box 10"/>
          <p:cNvSpPr txBox="1">
            <a:spLocks noChangeArrowheads="1"/>
          </p:cNvSpPr>
          <p:nvPr/>
        </p:nvSpPr>
        <p:spPr bwMode="auto">
          <a:xfrm>
            <a:off x="762000" y="152400"/>
            <a:ext cx="4419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7:  Comparing Two Populations</a:t>
            </a:r>
          </a:p>
        </p:txBody>
      </p:sp>
    </p:spTree>
  </p:cSld>
  <p:clrMapOvr>
    <a:masterClrMapping/>
  </p:clrMapOvr>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Date Placeholder 5"/>
          <p:cNvSpPr>
            <a:spLocks noGrp="1"/>
          </p:cNvSpPr>
          <p:nvPr>
            <p:ph type="dt" sz="quarter" idx="10"/>
          </p:nvPr>
        </p:nvSpPr>
        <p:spPr>
          <a:noFill/>
        </p:spPr>
        <p:txBody>
          <a:bodyPr/>
          <a:lstStyle/>
          <a:p>
            <a:r>
              <a:rPr lang="en-US"/>
              <a:t>2011</a:t>
            </a:r>
          </a:p>
        </p:txBody>
      </p:sp>
      <p:sp>
        <p:nvSpPr>
          <p:cNvPr id="285699" name="Footer Placeholder 6"/>
          <p:cNvSpPr>
            <a:spLocks noGrp="1"/>
          </p:cNvSpPr>
          <p:nvPr>
            <p:ph type="ftr" sz="quarter" idx="11"/>
          </p:nvPr>
        </p:nvSpPr>
        <p:spPr>
          <a:noFill/>
        </p:spPr>
        <p:txBody>
          <a:bodyPr/>
          <a:lstStyle/>
          <a:p>
            <a:r>
              <a:rPr lang="en-US" smtClean="0"/>
              <a:t>Rasimah Aripin</a:t>
            </a:r>
          </a:p>
        </p:txBody>
      </p:sp>
      <p:sp>
        <p:nvSpPr>
          <p:cNvPr id="285700" name="Slide Number Placeholder 7"/>
          <p:cNvSpPr>
            <a:spLocks noGrp="1"/>
          </p:cNvSpPr>
          <p:nvPr>
            <p:ph type="sldNum" sz="quarter" idx="12"/>
          </p:nvPr>
        </p:nvSpPr>
        <p:spPr>
          <a:noFill/>
        </p:spPr>
        <p:txBody>
          <a:bodyPr/>
          <a:lstStyle/>
          <a:p>
            <a:fld id="{CA4EAD31-4DA7-4AA7-971C-DAC17011B260}" type="slidenum">
              <a:rPr lang="en-US" smtClean="0"/>
              <a:pPr/>
              <a:t>265</a:t>
            </a:fld>
            <a:endParaRPr lang="en-US" smtClean="0"/>
          </a:p>
        </p:txBody>
      </p:sp>
      <p:sp>
        <p:nvSpPr>
          <p:cNvPr id="285701" name="Rectangle 2"/>
          <p:cNvSpPr>
            <a:spLocks noGrp="1" noChangeArrowheads="1"/>
          </p:cNvSpPr>
          <p:nvPr>
            <p:ph type="title"/>
          </p:nvPr>
        </p:nvSpPr>
        <p:spPr>
          <a:xfrm>
            <a:off x="838200" y="762000"/>
            <a:ext cx="7772400" cy="685800"/>
          </a:xfrm>
          <a:ln>
            <a:solidFill>
              <a:schemeClr val="tx1"/>
            </a:solidFill>
          </a:ln>
        </p:spPr>
        <p:txBody>
          <a:bodyPr/>
          <a:lstStyle/>
          <a:p>
            <a:pPr eaLnBrk="1" hangingPunct="1"/>
            <a:r>
              <a:rPr lang="en-US" sz="3600" smtClean="0"/>
              <a:t>Using SPSS </a:t>
            </a:r>
          </a:p>
        </p:txBody>
      </p:sp>
      <p:sp>
        <p:nvSpPr>
          <p:cNvPr id="285702" name="Rectangle 3"/>
          <p:cNvSpPr>
            <a:spLocks noGrp="1" noChangeArrowheads="1"/>
          </p:cNvSpPr>
          <p:nvPr>
            <p:ph type="body" sz="half" idx="1"/>
          </p:nvPr>
        </p:nvSpPr>
        <p:spPr>
          <a:xfrm>
            <a:off x="838200" y="1524000"/>
            <a:ext cx="8153400" cy="4114800"/>
          </a:xfrm>
        </p:spPr>
        <p:txBody>
          <a:bodyPr/>
          <a:lstStyle/>
          <a:p>
            <a:pPr eaLnBrk="1" hangingPunct="1">
              <a:buFontTx/>
              <a:buNone/>
            </a:pPr>
            <a:r>
              <a:rPr lang="en-US" sz="2800" smtClean="0"/>
              <a:t>Using SPSS</a:t>
            </a:r>
          </a:p>
          <a:p>
            <a:pPr eaLnBrk="1" hangingPunct="1"/>
            <a:r>
              <a:rPr lang="en-US" sz="2800" b="1" i="1" smtClean="0">
                <a:solidFill>
                  <a:srgbClr val="990099"/>
                </a:solidFill>
              </a:rPr>
              <a:t>Analyze &gt;&gt;&gt; Compare Means &gt;&gt;&gt; Independent-Samples T-Test</a:t>
            </a:r>
          </a:p>
          <a:p>
            <a:pPr eaLnBrk="1" hangingPunct="1"/>
            <a:r>
              <a:rPr lang="en-US" sz="2800" smtClean="0"/>
              <a:t>Use the </a:t>
            </a:r>
            <a:r>
              <a:rPr lang="en-US" sz="2800" i="1" smtClean="0"/>
              <a:t>Ikan Kembong</a:t>
            </a:r>
            <a:r>
              <a:rPr lang="en-US" sz="2800" smtClean="0"/>
              <a:t> price data set</a:t>
            </a:r>
          </a:p>
          <a:p>
            <a:pPr eaLnBrk="1" hangingPunct="1"/>
            <a:r>
              <a:rPr lang="en-US" sz="2800" smtClean="0"/>
              <a:t>Compare the mean price between supermarket and hypermarket</a:t>
            </a:r>
          </a:p>
          <a:p>
            <a:pPr eaLnBrk="1" hangingPunct="1"/>
            <a:r>
              <a:rPr lang="en-US" sz="2800" smtClean="0"/>
              <a:t>See the next 4 slides</a:t>
            </a:r>
          </a:p>
          <a:p>
            <a:pPr eaLnBrk="1" hangingPunct="1"/>
            <a:endParaRPr lang="en-US" sz="2800" smtClean="0"/>
          </a:p>
        </p:txBody>
      </p:sp>
      <p:sp>
        <p:nvSpPr>
          <p:cNvPr id="285703" name="Text Box 6"/>
          <p:cNvSpPr txBox="1">
            <a:spLocks noChangeArrowheads="1"/>
          </p:cNvSpPr>
          <p:nvPr/>
        </p:nvSpPr>
        <p:spPr bwMode="auto">
          <a:xfrm>
            <a:off x="7620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7.2:  Independent Samples t-Test</a:t>
            </a:r>
          </a:p>
        </p:txBody>
      </p:sp>
    </p:spTree>
  </p:cSld>
  <p:clrMapOvr>
    <a:masterClrMapping/>
  </p:clrMapOvr>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Date Placeholder 4"/>
          <p:cNvSpPr>
            <a:spLocks noGrp="1"/>
          </p:cNvSpPr>
          <p:nvPr>
            <p:ph type="dt" sz="quarter" idx="10"/>
          </p:nvPr>
        </p:nvSpPr>
        <p:spPr>
          <a:noFill/>
        </p:spPr>
        <p:txBody>
          <a:bodyPr/>
          <a:lstStyle/>
          <a:p>
            <a:r>
              <a:rPr lang="en-US"/>
              <a:t>2011</a:t>
            </a:r>
          </a:p>
        </p:txBody>
      </p:sp>
      <p:sp>
        <p:nvSpPr>
          <p:cNvPr id="286723" name="Footer Placeholder 5"/>
          <p:cNvSpPr>
            <a:spLocks noGrp="1"/>
          </p:cNvSpPr>
          <p:nvPr>
            <p:ph type="ftr" sz="quarter" idx="11"/>
          </p:nvPr>
        </p:nvSpPr>
        <p:spPr>
          <a:noFill/>
        </p:spPr>
        <p:txBody>
          <a:bodyPr/>
          <a:lstStyle/>
          <a:p>
            <a:r>
              <a:rPr lang="en-US" smtClean="0"/>
              <a:t>Rasimah Aripin</a:t>
            </a:r>
          </a:p>
        </p:txBody>
      </p:sp>
      <p:sp>
        <p:nvSpPr>
          <p:cNvPr id="286724" name="Slide Number Placeholder 6"/>
          <p:cNvSpPr>
            <a:spLocks noGrp="1"/>
          </p:cNvSpPr>
          <p:nvPr>
            <p:ph type="sldNum" sz="quarter" idx="12"/>
          </p:nvPr>
        </p:nvSpPr>
        <p:spPr>
          <a:noFill/>
        </p:spPr>
        <p:txBody>
          <a:bodyPr/>
          <a:lstStyle/>
          <a:p>
            <a:fld id="{C176F56E-420C-4AF7-ACED-98FCF7ADFD14}" type="slidenum">
              <a:rPr lang="en-US" smtClean="0"/>
              <a:pPr/>
              <a:t>266</a:t>
            </a:fld>
            <a:endParaRPr lang="en-US" smtClean="0"/>
          </a:p>
        </p:txBody>
      </p:sp>
      <p:sp>
        <p:nvSpPr>
          <p:cNvPr id="286725" name="Rectangle 2"/>
          <p:cNvSpPr>
            <a:spLocks noGrp="1" noChangeArrowheads="1"/>
          </p:cNvSpPr>
          <p:nvPr>
            <p:ph type="title"/>
          </p:nvPr>
        </p:nvSpPr>
        <p:spPr>
          <a:xfrm>
            <a:off x="762000" y="685800"/>
            <a:ext cx="7239000" cy="762000"/>
          </a:xfrm>
          <a:ln>
            <a:solidFill>
              <a:schemeClr val="tx1"/>
            </a:solidFill>
          </a:ln>
        </p:spPr>
        <p:txBody>
          <a:bodyPr/>
          <a:lstStyle/>
          <a:p>
            <a:pPr eaLnBrk="1" hangingPunct="1"/>
            <a:r>
              <a:rPr lang="en-US" sz="3600" smtClean="0"/>
              <a:t>Illustration</a:t>
            </a:r>
          </a:p>
        </p:txBody>
      </p:sp>
      <p:pic>
        <p:nvPicPr>
          <p:cNvPr id="286726" name="Picture 3">
            <a:hlinkClick r:id="" action="ppaction://hlinkshowjump?jump=nextslide"/>
          </p:cNvPr>
          <p:cNvPicPr>
            <a:picLocks noChangeAspect="1" noChangeArrowheads="1"/>
          </p:cNvPicPr>
          <p:nvPr>
            <p:ph sz="half" idx="1"/>
          </p:nvPr>
        </p:nvPicPr>
        <p:blipFill>
          <a:blip r:embed="rId3"/>
          <a:srcRect/>
          <a:stretch>
            <a:fillRect/>
          </a:stretch>
        </p:blipFill>
        <p:spPr>
          <a:xfrm>
            <a:off x="2433638" y="3886200"/>
            <a:ext cx="314325" cy="304800"/>
          </a:xfrm>
        </p:spPr>
      </p:pic>
      <p:pic>
        <p:nvPicPr>
          <p:cNvPr id="286727" name="Picture 4"/>
          <p:cNvPicPr>
            <a:picLocks noChangeAspect="1" noChangeArrowheads="1"/>
          </p:cNvPicPr>
          <p:nvPr>
            <p:ph sz="half" idx="2"/>
          </p:nvPr>
        </p:nvPicPr>
        <p:blipFill>
          <a:blip r:embed="rId4"/>
          <a:srcRect/>
          <a:stretch>
            <a:fillRect/>
          </a:stretch>
        </p:blipFill>
        <p:spPr>
          <a:xfrm>
            <a:off x="685800" y="1752600"/>
            <a:ext cx="7162800" cy="4364038"/>
          </a:xfrm>
          <a:noFill/>
        </p:spPr>
      </p:pic>
      <p:sp>
        <p:nvSpPr>
          <p:cNvPr id="286728" name="Text Box 7"/>
          <p:cNvSpPr txBox="1">
            <a:spLocks noChangeArrowheads="1"/>
          </p:cNvSpPr>
          <p:nvPr/>
        </p:nvSpPr>
        <p:spPr bwMode="auto">
          <a:xfrm>
            <a:off x="7620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7.2:  Independent Samples t-Test</a:t>
            </a:r>
          </a:p>
        </p:txBody>
      </p:sp>
    </p:spTree>
  </p:cSld>
  <p:clrMapOvr>
    <a:masterClrMapping/>
  </p:clrMapOv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Date Placeholder 4"/>
          <p:cNvSpPr>
            <a:spLocks noGrp="1"/>
          </p:cNvSpPr>
          <p:nvPr>
            <p:ph type="dt" sz="quarter" idx="10"/>
          </p:nvPr>
        </p:nvSpPr>
        <p:spPr>
          <a:noFill/>
        </p:spPr>
        <p:txBody>
          <a:bodyPr/>
          <a:lstStyle/>
          <a:p>
            <a:r>
              <a:rPr lang="en-US"/>
              <a:t>2011</a:t>
            </a:r>
          </a:p>
        </p:txBody>
      </p:sp>
      <p:sp>
        <p:nvSpPr>
          <p:cNvPr id="287747" name="Footer Placeholder 5"/>
          <p:cNvSpPr>
            <a:spLocks noGrp="1"/>
          </p:cNvSpPr>
          <p:nvPr>
            <p:ph type="ftr" sz="quarter" idx="11"/>
          </p:nvPr>
        </p:nvSpPr>
        <p:spPr>
          <a:noFill/>
        </p:spPr>
        <p:txBody>
          <a:bodyPr/>
          <a:lstStyle/>
          <a:p>
            <a:r>
              <a:rPr lang="en-US" smtClean="0"/>
              <a:t>Rasimah Aripin</a:t>
            </a:r>
          </a:p>
        </p:txBody>
      </p:sp>
      <p:sp>
        <p:nvSpPr>
          <p:cNvPr id="287748" name="Slide Number Placeholder 6"/>
          <p:cNvSpPr>
            <a:spLocks noGrp="1"/>
          </p:cNvSpPr>
          <p:nvPr>
            <p:ph type="sldNum" sz="quarter" idx="12"/>
          </p:nvPr>
        </p:nvSpPr>
        <p:spPr>
          <a:noFill/>
        </p:spPr>
        <p:txBody>
          <a:bodyPr/>
          <a:lstStyle/>
          <a:p>
            <a:fld id="{2B38B6F4-23CE-42AC-8304-C4051F7F30A3}" type="slidenum">
              <a:rPr lang="en-US" smtClean="0"/>
              <a:pPr/>
              <a:t>267</a:t>
            </a:fld>
            <a:endParaRPr lang="en-US" smtClean="0"/>
          </a:p>
        </p:txBody>
      </p:sp>
      <p:sp>
        <p:nvSpPr>
          <p:cNvPr id="287749" name="Rectangle 2"/>
          <p:cNvSpPr>
            <a:spLocks noGrp="1" noChangeArrowheads="1"/>
          </p:cNvSpPr>
          <p:nvPr>
            <p:ph type="title"/>
          </p:nvPr>
        </p:nvSpPr>
        <p:spPr>
          <a:xfrm>
            <a:off x="533400" y="838200"/>
            <a:ext cx="7772400" cy="685800"/>
          </a:xfrm>
          <a:ln>
            <a:solidFill>
              <a:schemeClr val="tx1"/>
            </a:solidFill>
          </a:ln>
        </p:spPr>
        <p:txBody>
          <a:bodyPr/>
          <a:lstStyle/>
          <a:p>
            <a:pPr eaLnBrk="1" hangingPunct="1"/>
            <a:r>
              <a:rPr lang="en-US" sz="3600" smtClean="0"/>
              <a:t>Illustration (Cont.)</a:t>
            </a:r>
          </a:p>
        </p:txBody>
      </p:sp>
      <p:pic>
        <p:nvPicPr>
          <p:cNvPr id="287750" name="Picture 3">
            <a:hlinkClick r:id="" action="ppaction://hlinkshowjump?jump=nextslide"/>
          </p:cNvPr>
          <p:cNvPicPr>
            <a:picLocks noChangeAspect="1" noChangeArrowheads="1"/>
          </p:cNvPicPr>
          <p:nvPr>
            <p:ph sz="half" idx="1"/>
          </p:nvPr>
        </p:nvPicPr>
        <p:blipFill>
          <a:blip r:embed="rId3"/>
          <a:srcRect/>
          <a:stretch>
            <a:fillRect/>
          </a:stretch>
        </p:blipFill>
        <p:spPr>
          <a:xfrm>
            <a:off x="2433638" y="3886200"/>
            <a:ext cx="314325" cy="304800"/>
          </a:xfrm>
        </p:spPr>
      </p:pic>
      <p:pic>
        <p:nvPicPr>
          <p:cNvPr id="287751" name="Picture 4"/>
          <p:cNvPicPr>
            <a:picLocks noChangeAspect="1" noChangeArrowheads="1"/>
          </p:cNvPicPr>
          <p:nvPr>
            <p:ph sz="half" idx="2"/>
          </p:nvPr>
        </p:nvPicPr>
        <p:blipFill>
          <a:blip r:embed="rId4"/>
          <a:srcRect/>
          <a:stretch>
            <a:fillRect/>
          </a:stretch>
        </p:blipFill>
        <p:spPr>
          <a:xfrm>
            <a:off x="152400" y="1676400"/>
            <a:ext cx="6172200" cy="3744913"/>
          </a:xfrm>
        </p:spPr>
      </p:pic>
      <p:sp>
        <p:nvSpPr>
          <p:cNvPr id="287752" name="Text Box 6"/>
          <p:cNvSpPr txBox="1">
            <a:spLocks noChangeArrowheads="1"/>
          </p:cNvSpPr>
          <p:nvPr/>
        </p:nvSpPr>
        <p:spPr bwMode="auto">
          <a:xfrm>
            <a:off x="6400800" y="1905000"/>
            <a:ext cx="2590800" cy="2282825"/>
          </a:xfrm>
          <a:prstGeom prst="rect">
            <a:avLst/>
          </a:prstGeom>
          <a:noFill/>
          <a:ln w="9525">
            <a:noFill/>
            <a:miter lim="800000"/>
            <a:headEnd/>
            <a:tailEnd/>
          </a:ln>
        </p:spPr>
        <p:txBody>
          <a:bodyPr>
            <a:spAutoFit/>
          </a:bodyPr>
          <a:lstStyle/>
          <a:p>
            <a:pPr>
              <a:spcBef>
                <a:spcPct val="50000"/>
              </a:spcBef>
            </a:pPr>
            <a:r>
              <a:rPr lang="en-US" b="0" i="0"/>
              <a:t>Refer to the data for the respective codes: </a:t>
            </a:r>
          </a:p>
          <a:p>
            <a:pPr>
              <a:spcBef>
                <a:spcPct val="50000"/>
              </a:spcBef>
            </a:pPr>
            <a:r>
              <a:rPr lang="en-US" b="0" i="0"/>
              <a:t>2 = Supermarket;</a:t>
            </a:r>
          </a:p>
          <a:p>
            <a:pPr>
              <a:spcBef>
                <a:spcPct val="50000"/>
              </a:spcBef>
            </a:pPr>
            <a:r>
              <a:rPr lang="en-US" b="0" i="0"/>
              <a:t>4 = Hypermarket</a:t>
            </a:r>
          </a:p>
        </p:txBody>
      </p:sp>
      <p:sp>
        <p:nvSpPr>
          <p:cNvPr id="287753" name="Text Box 8"/>
          <p:cNvSpPr txBox="1">
            <a:spLocks noChangeArrowheads="1"/>
          </p:cNvSpPr>
          <p:nvPr/>
        </p:nvSpPr>
        <p:spPr bwMode="auto">
          <a:xfrm>
            <a:off x="7620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7.2:  Independent Samples t-Test</a:t>
            </a:r>
          </a:p>
        </p:txBody>
      </p:sp>
    </p:spTree>
  </p:cSld>
  <p:clrMapOvr>
    <a:masterClrMapping/>
  </p:clrMapOvr>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Date Placeholder 4"/>
          <p:cNvSpPr>
            <a:spLocks noGrp="1"/>
          </p:cNvSpPr>
          <p:nvPr>
            <p:ph type="dt" sz="quarter" idx="10"/>
          </p:nvPr>
        </p:nvSpPr>
        <p:spPr>
          <a:noFill/>
        </p:spPr>
        <p:txBody>
          <a:bodyPr/>
          <a:lstStyle/>
          <a:p>
            <a:r>
              <a:rPr lang="en-US"/>
              <a:t>2011</a:t>
            </a:r>
          </a:p>
        </p:txBody>
      </p:sp>
      <p:sp>
        <p:nvSpPr>
          <p:cNvPr id="288771" name="Footer Placeholder 5"/>
          <p:cNvSpPr>
            <a:spLocks noGrp="1"/>
          </p:cNvSpPr>
          <p:nvPr>
            <p:ph type="ftr" sz="quarter" idx="11"/>
          </p:nvPr>
        </p:nvSpPr>
        <p:spPr>
          <a:noFill/>
        </p:spPr>
        <p:txBody>
          <a:bodyPr/>
          <a:lstStyle/>
          <a:p>
            <a:r>
              <a:rPr lang="en-US" smtClean="0"/>
              <a:t>Rasimah Aripin</a:t>
            </a:r>
          </a:p>
        </p:txBody>
      </p:sp>
      <p:sp>
        <p:nvSpPr>
          <p:cNvPr id="288772" name="Slide Number Placeholder 6"/>
          <p:cNvSpPr>
            <a:spLocks noGrp="1"/>
          </p:cNvSpPr>
          <p:nvPr>
            <p:ph type="sldNum" sz="quarter" idx="12"/>
          </p:nvPr>
        </p:nvSpPr>
        <p:spPr>
          <a:noFill/>
        </p:spPr>
        <p:txBody>
          <a:bodyPr/>
          <a:lstStyle/>
          <a:p>
            <a:fld id="{9D4DCDAB-8040-4E58-9392-8D0E0455A9E7}" type="slidenum">
              <a:rPr lang="en-US" smtClean="0"/>
              <a:pPr/>
              <a:t>268</a:t>
            </a:fld>
            <a:endParaRPr lang="en-US" smtClean="0"/>
          </a:p>
        </p:txBody>
      </p:sp>
      <p:sp>
        <p:nvSpPr>
          <p:cNvPr id="288773" name="Rectangle 2"/>
          <p:cNvSpPr>
            <a:spLocks noGrp="1" noChangeArrowheads="1"/>
          </p:cNvSpPr>
          <p:nvPr>
            <p:ph type="title"/>
          </p:nvPr>
        </p:nvSpPr>
        <p:spPr>
          <a:xfrm>
            <a:off x="609600" y="762000"/>
            <a:ext cx="7772400" cy="685800"/>
          </a:xfrm>
          <a:ln>
            <a:solidFill>
              <a:schemeClr val="tx1"/>
            </a:solidFill>
          </a:ln>
        </p:spPr>
        <p:txBody>
          <a:bodyPr/>
          <a:lstStyle/>
          <a:p>
            <a:pPr eaLnBrk="1" hangingPunct="1"/>
            <a:r>
              <a:rPr lang="en-US" sz="3600" smtClean="0"/>
              <a:t>Illustration (Cont.)</a:t>
            </a:r>
          </a:p>
        </p:txBody>
      </p:sp>
      <p:pic>
        <p:nvPicPr>
          <p:cNvPr id="288774" name="Picture 8"/>
          <p:cNvPicPr>
            <a:picLocks noChangeAspect="1" noChangeArrowheads="1"/>
          </p:cNvPicPr>
          <p:nvPr/>
        </p:nvPicPr>
        <p:blipFill>
          <a:blip r:embed="rId3"/>
          <a:srcRect r="4762" b="6749"/>
          <a:stretch>
            <a:fillRect/>
          </a:stretch>
        </p:blipFill>
        <p:spPr bwMode="auto">
          <a:xfrm>
            <a:off x="1447800" y="1524000"/>
            <a:ext cx="6629400" cy="1524000"/>
          </a:xfrm>
          <a:prstGeom prst="rect">
            <a:avLst/>
          </a:prstGeom>
          <a:noFill/>
          <a:ln w="9525">
            <a:noFill/>
            <a:miter lim="800000"/>
            <a:headEnd/>
            <a:tailEnd/>
          </a:ln>
        </p:spPr>
      </p:pic>
      <p:pic>
        <p:nvPicPr>
          <p:cNvPr id="288775" name="Picture 10"/>
          <p:cNvPicPr>
            <a:picLocks noChangeAspect="1" noChangeArrowheads="1"/>
          </p:cNvPicPr>
          <p:nvPr/>
        </p:nvPicPr>
        <p:blipFill>
          <a:blip r:embed="rId4"/>
          <a:srcRect r="4445" b="5511"/>
          <a:stretch>
            <a:fillRect/>
          </a:stretch>
        </p:blipFill>
        <p:spPr bwMode="auto">
          <a:xfrm>
            <a:off x="1371600" y="2971800"/>
            <a:ext cx="6934200" cy="3225800"/>
          </a:xfrm>
          <a:prstGeom prst="rect">
            <a:avLst/>
          </a:prstGeom>
          <a:noFill/>
          <a:ln w="9525">
            <a:noFill/>
            <a:miter lim="800000"/>
            <a:headEnd/>
            <a:tailEnd/>
          </a:ln>
        </p:spPr>
      </p:pic>
      <p:sp>
        <p:nvSpPr>
          <p:cNvPr id="288776" name="Text Box 11"/>
          <p:cNvSpPr txBox="1">
            <a:spLocks noChangeArrowheads="1"/>
          </p:cNvSpPr>
          <p:nvPr/>
        </p:nvSpPr>
        <p:spPr bwMode="auto">
          <a:xfrm>
            <a:off x="7620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7.2:  Independent Samples t-Test</a:t>
            </a:r>
          </a:p>
        </p:txBody>
      </p:sp>
    </p:spTree>
  </p:cSld>
  <p:clrMapOvr>
    <a:masterClrMapping/>
  </p:clrMapOvr>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Date Placeholder 4"/>
          <p:cNvSpPr>
            <a:spLocks noGrp="1"/>
          </p:cNvSpPr>
          <p:nvPr>
            <p:ph type="dt" sz="quarter" idx="10"/>
          </p:nvPr>
        </p:nvSpPr>
        <p:spPr>
          <a:noFill/>
        </p:spPr>
        <p:txBody>
          <a:bodyPr/>
          <a:lstStyle/>
          <a:p>
            <a:r>
              <a:rPr lang="en-US"/>
              <a:t>2011</a:t>
            </a:r>
          </a:p>
        </p:txBody>
      </p:sp>
      <p:sp>
        <p:nvSpPr>
          <p:cNvPr id="289795" name="Footer Placeholder 5"/>
          <p:cNvSpPr>
            <a:spLocks noGrp="1"/>
          </p:cNvSpPr>
          <p:nvPr>
            <p:ph type="ftr" sz="quarter" idx="11"/>
          </p:nvPr>
        </p:nvSpPr>
        <p:spPr>
          <a:noFill/>
        </p:spPr>
        <p:txBody>
          <a:bodyPr/>
          <a:lstStyle/>
          <a:p>
            <a:r>
              <a:rPr lang="en-US" smtClean="0"/>
              <a:t>Rasimah Aripin</a:t>
            </a:r>
          </a:p>
        </p:txBody>
      </p:sp>
      <p:sp>
        <p:nvSpPr>
          <p:cNvPr id="289796" name="Slide Number Placeholder 6"/>
          <p:cNvSpPr>
            <a:spLocks noGrp="1"/>
          </p:cNvSpPr>
          <p:nvPr>
            <p:ph type="sldNum" sz="quarter" idx="12"/>
          </p:nvPr>
        </p:nvSpPr>
        <p:spPr>
          <a:noFill/>
        </p:spPr>
        <p:txBody>
          <a:bodyPr/>
          <a:lstStyle/>
          <a:p>
            <a:fld id="{D214BC27-2674-4E28-83C3-F0CA83BA2995}" type="slidenum">
              <a:rPr lang="en-US" smtClean="0"/>
              <a:pPr/>
              <a:t>269</a:t>
            </a:fld>
            <a:endParaRPr lang="en-US" smtClean="0"/>
          </a:p>
        </p:txBody>
      </p:sp>
      <p:sp>
        <p:nvSpPr>
          <p:cNvPr id="289797" name="Rectangle 2"/>
          <p:cNvSpPr>
            <a:spLocks noGrp="1" noChangeArrowheads="1"/>
          </p:cNvSpPr>
          <p:nvPr>
            <p:ph type="title"/>
          </p:nvPr>
        </p:nvSpPr>
        <p:spPr>
          <a:xfrm>
            <a:off x="609600" y="762000"/>
            <a:ext cx="7772400" cy="685800"/>
          </a:xfrm>
          <a:ln>
            <a:solidFill>
              <a:schemeClr val="tx1"/>
            </a:solidFill>
          </a:ln>
        </p:spPr>
        <p:txBody>
          <a:bodyPr/>
          <a:lstStyle/>
          <a:p>
            <a:pPr eaLnBrk="1" hangingPunct="1"/>
            <a:r>
              <a:rPr lang="en-US" sz="3600" smtClean="0"/>
              <a:t>Interpretation</a:t>
            </a:r>
          </a:p>
        </p:txBody>
      </p:sp>
      <p:sp>
        <p:nvSpPr>
          <p:cNvPr id="289798" name="Text Box 6"/>
          <p:cNvSpPr txBox="1">
            <a:spLocks noChangeArrowheads="1"/>
          </p:cNvSpPr>
          <p:nvPr/>
        </p:nvSpPr>
        <p:spPr bwMode="auto">
          <a:xfrm>
            <a:off x="381000" y="1524000"/>
            <a:ext cx="8077200" cy="4254500"/>
          </a:xfrm>
          <a:prstGeom prst="rect">
            <a:avLst/>
          </a:prstGeom>
          <a:noFill/>
          <a:ln w="9525">
            <a:noFill/>
            <a:miter lim="800000"/>
            <a:headEnd/>
            <a:tailEnd/>
          </a:ln>
        </p:spPr>
        <p:txBody>
          <a:bodyPr>
            <a:spAutoFit/>
          </a:bodyPr>
          <a:lstStyle/>
          <a:p>
            <a:pPr marL="406400" indent="-406400">
              <a:spcBef>
                <a:spcPct val="20000"/>
              </a:spcBef>
              <a:buFontTx/>
              <a:buChar char="•"/>
            </a:pPr>
            <a:r>
              <a:rPr lang="en-US" b="0" i="0"/>
              <a:t>The test of equality of variances (Levene’s test) shows that the variances of the variable avg_prc for the two groups are equal (p-value = 0.857&gt;0.05, hence do not reject the null hypothesis of equal variances)</a:t>
            </a:r>
          </a:p>
          <a:p>
            <a:pPr marL="406400" indent="-406400">
              <a:spcBef>
                <a:spcPct val="20000"/>
              </a:spcBef>
              <a:buFontTx/>
              <a:buChar char="•"/>
            </a:pPr>
            <a:r>
              <a:rPr lang="en-US" b="0" i="0"/>
              <a:t>Based on the results in the column labeled Equal variances assumed, there is evidence of significant difference in the mean price of </a:t>
            </a:r>
            <a:r>
              <a:rPr lang="en-US" b="0"/>
              <a:t>ikan kembong</a:t>
            </a:r>
            <a:r>
              <a:rPr lang="en-US" b="0" i="0"/>
              <a:t> sold at supermarkets and hypermarkets as shown by the </a:t>
            </a:r>
            <a:r>
              <a:rPr lang="en-US" b="0"/>
              <a:t>p-value</a:t>
            </a:r>
            <a:r>
              <a:rPr lang="en-US" b="0" i="0"/>
              <a:t> &lt;0.05</a:t>
            </a:r>
          </a:p>
          <a:p>
            <a:pPr marL="406400" indent="-406400">
              <a:spcBef>
                <a:spcPct val="20000"/>
              </a:spcBef>
              <a:buFontTx/>
              <a:buChar char="•"/>
            </a:pPr>
            <a:r>
              <a:rPr lang="en-US" b="0" i="0"/>
              <a:t>On the average, supermarkets sold the fish between RM0.84 and RM1.15 higher than hypermarkets as shown by the 95% confidence interval of the mean difference</a:t>
            </a:r>
          </a:p>
        </p:txBody>
      </p:sp>
      <p:sp>
        <p:nvSpPr>
          <p:cNvPr id="289799" name="Text Box 7"/>
          <p:cNvSpPr txBox="1">
            <a:spLocks noChangeArrowheads="1"/>
          </p:cNvSpPr>
          <p:nvPr/>
        </p:nvSpPr>
        <p:spPr bwMode="auto">
          <a:xfrm>
            <a:off x="7620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7.2:  Independent Samples t-Test</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4"/>
          <p:cNvSpPr>
            <a:spLocks noGrp="1"/>
          </p:cNvSpPr>
          <p:nvPr>
            <p:ph type="dt" sz="quarter" idx="10"/>
          </p:nvPr>
        </p:nvSpPr>
        <p:spPr>
          <a:noFill/>
        </p:spPr>
        <p:txBody>
          <a:bodyPr/>
          <a:lstStyle/>
          <a:p>
            <a:r>
              <a:rPr lang="en-US"/>
              <a:t>2011</a:t>
            </a:r>
          </a:p>
        </p:txBody>
      </p:sp>
      <p:sp>
        <p:nvSpPr>
          <p:cNvPr id="57347" name="Footer Placeholder 5"/>
          <p:cNvSpPr>
            <a:spLocks noGrp="1"/>
          </p:cNvSpPr>
          <p:nvPr>
            <p:ph type="ftr" sz="quarter" idx="11"/>
          </p:nvPr>
        </p:nvSpPr>
        <p:spPr>
          <a:noFill/>
        </p:spPr>
        <p:txBody>
          <a:bodyPr/>
          <a:lstStyle/>
          <a:p>
            <a:r>
              <a:rPr lang="en-US" smtClean="0"/>
              <a:t>Rasimah Aripin</a:t>
            </a:r>
          </a:p>
        </p:txBody>
      </p:sp>
      <p:sp>
        <p:nvSpPr>
          <p:cNvPr id="57348" name="Slide Number Placeholder 6"/>
          <p:cNvSpPr>
            <a:spLocks noGrp="1"/>
          </p:cNvSpPr>
          <p:nvPr>
            <p:ph type="sldNum" sz="quarter" idx="12"/>
          </p:nvPr>
        </p:nvSpPr>
        <p:spPr>
          <a:noFill/>
        </p:spPr>
        <p:txBody>
          <a:bodyPr/>
          <a:lstStyle/>
          <a:p>
            <a:fld id="{A63C2B56-E220-4148-9CE4-B12EE4180D28}" type="slidenum">
              <a:rPr lang="en-US" smtClean="0"/>
              <a:pPr/>
              <a:t>27</a:t>
            </a:fld>
            <a:endParaRPr lang="en-US" smtClean="0"/>
          </a:p>
        </p:txBody>
      </p:sp>
      <p:sp>
        <p:nvSpPr>
          <p:cNvPr id="57349" name="Rectangle 2"/>
          <p:cNvSpPr>
            <a:spLocks noGrp="1" noChangeArrowheads="1"/>
          </p:cNvSpPr>
          <p:nvPr>
            <p:ph type="title"/>
          </p:nvPr>
        </p:nvSpPr>
        <p:spPr>
          <a:xfrm>
            <a:off x="609600" y="685800"/>
            <a:ext cx="7772400" cy="685800"/>
          </a:xfrm>
          <a:ln>
            <a:solidFill>
              <a:schemeClr val="accent2"/>
            </a:solidFill>
          </a:ln>
        </p:spPr>
        <p:txBody>
          <a:bodyPr/>
          <a:lstStyle/>
          <a:p>
            <a:pPr eaLnBrk="1" hangingPunct="1"/>
            <a:r>
              <a:rPr lang="en-US" sz="3200" smtClean="0">
                <a:latin typeface="Georgia" pitchFamily="18" charset="0"/>
              </a:rPr>
              <a:t>Variable View: Labels (Column 5)</a:t>
            </a:r>
            <a:r>
              <a:rPr lang="en-US" smtClean="0"/>
              <a:t> </a:t>
            </a:r>
          </a:p>
        </p:txBody>
      </p:sp>
      <p:sp>
        <p:nvSpPr>
          <p:cNvPr id="57350" name="Rectangle 3"/>
          <p:cNvSpPr>
            <a:spLocks noGrp="1" noChangeArrowheads="1"/>
          </p:cNvSpPr>
          <p:nvPr>
            <p:ph type="body" sz="half" idx="1"/>
          </p:nvPr>
        </p:nvSpPr>
        <p:spPr>
          <a:xfrm>
            <a:off x="457200" y="1447800"/>
            <a:ext cx="8458200" cy="1600200"/>
          </a:xfrm>
        </p:spPr>
        <p:txBody>
          <a:bodyPr/>
          <a:lstStyle/>
          <a:p>
            <a:pPr eaLnBrk="1" hangingPunct="1">
              <a:buSzPct val="115000"/>
            </a:pPr>
            <a:r>
              <a:rPr lang="en-US" sz="2400" smtClean="0"/>
              <a:t>Labels are provided to make the variable names more informative.  </a:t>
            </a:r>
          </a:p>
          <a:p>
            <a:pPr eaLnBrk="1" hangingPunct="1">
              <a:buClr>
                <a:schemeClr val="tx1"/>
              </a:buClr>
              <a:buSzPct val="115000"/>
            </a:pPr>
            <a:r>
              <a:rPr lang="en-US" sz="2400" smtClean="0"/>
              <a:t>For instance, add the label for the variable</a:t>
            </a:r>
            <a:r>
              <a:rPr lang="en-US" sz="2400" b="1" smtClean="0"/>
              <a:t> </a:t>
            </a:r>
            <a:r>
              <a:rPr lang="en-US" sz="2400" b="1" i="1" smtClean="0"/>
              <a:t>Age.2004</a:t>
            </a:r>
            <a:r>
              <a:rPr lang="en-US" sz="2400" smtClean="0"/>
              <a:t> as </a:t>
            </a:r>
            <a:r>
              <a:rPr lang="en-US" sz="2400" i="1" smtClean="0"/>
              <a:t>Age on 1st. January 2004 (in years) </a:t>
            </a:r>
          </a:p>
          <a:p>
            <a:pPr eaLnBrk="1" hangingPunct="1"/>
            <a:endParaRPr lang="en-US" sz="2400" i="1" smtClean="0"/>
          </a:p>
        </p:txBody>
      </p:sp>
      <p:sp>
        <p:nvSpPr>
          <p:cNvPr id="57351" name="Text Box 5"/>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pic>
        <p:nvPicPr>
          <p:cNvPr id="57352" name="Picture 12"/>
          <p:cNvPicPr>
            <a:picLocks noChangeAspect="1" noChangeArrowheads="1"/>
          </p:cNvPicPr>
          <p:nvPr/>
        </p:nvPicPr>
        <p:blipFill>
          <a:blip r:embed="rId3"/>
          <a:srcRect t="-2156" r="20313" b="62938"/>
          <a:stretch>
            <a:fillRect/>
          </a:stretch>
        </p:blipFill>
        <p:spPr bwMode="auto">
          <a:xfrm>
            <a:off x="457200" y="3140075"/>
            <a:ext cx="8153400" cy="2908300"/>
          </a:xfrm>
          <a:prstGeom prst="rect">
            <a:avLst/>
          </a:prstGeom>
          <a:noFill/>
          <a:ln w="6350">
            <a:solidFill>
              <a:schemeClr val="tx1"/>
            </a:solidFill>
            <a:miter lim="800000"/>
            <a:headEnd/>
            <a:tailEnd/>
          </a:ln>
        </p:spPr>
      </p:pic>
      <p:sp>
        <p:nvSpPr>
          <p:cNvPr id="57353" name="Line 10"/>
          <p:cNvSpPr>
            <a:spLocks noChangeShapeType="1"/>
          </p:cNvSpPr>
          <p:nvPr/>
        </p:nvSpPr>
        <p:spPr bwMode="auto">
          <a:xfrm>
            <a:off x="4038600" y="2895600"/>
            <a:ext cx="1600200" cy="2590800"/>
          </a:xfrm>
          <a:prstGeom prst="line">
            <a:avLst/>
          </a:prstGeom>
          <a:noFill/>
          <a:ln w="28575">
            <a:solidFill>
              <a:srgbClr val="990099"/>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Date Placeholder 3"/>
          <p:cNvSpPr>
            <a:spLocks noGrp="1"/>
          </p:cNvSpPr>
          <p:nvPr>
            <p:ph type="dt" sz="quarter" idx="10"/>
          </p:nvPr>
        </p:nvSpPr>
        <p:spPr>
          <a:noFill/>
        </p:spPr>
        <p:txBody>
          <a:bodyPr/>
          <a:lstStyle/>
          <a:p>
            <a:r>
              <a:rPr lang="en-US"/>
              <a:t>2011</a:t>
            </a:r>
          </a:p>
        </p:txBody>
      </p:sp>
      <p:sp>
        <p:nvSpPr>
          <p:cNvPr id="290819" name="Footer Placeholder 4"/>
          <p:cNvSpPr>
            <a:spLocks noGrp="1"/>
          </p:cNvSpPr>
          <p:nvPr>
            <p:ph type="ftr" sz="quarter" idx="11"/>
          </p:nvPr>
        </p:nvSpPr>
        <p:spPr>
          <a:noFill/>
        </p:spPr>
        <p:txBody>
          <a:bodyPr/>
          <a:lstStyle/>
          <a:p>
            <a:r>
              <a:rPr lang="en-US" smtClean="0"/>
              <a:t>Rasimah Aripin</a:t>
            </a:r>
          </a:p>
        </p:txBody>
      </p:sp>
      <p:sp>
        <p:nvSpPr>
          <p:cNvPr id="290820" name="Slide Number Placeholder 5"/>
          <p:cNvSpPr>
            <a:spLocks noGrp="1"/>
          </p:cNvSpPr>
          <p:nvPr>
            <p:ph type="sldNum" sz="quarter" idx="12"/>
          </p:nvPr>
        </p:nvSpPr>
        <p:spPr>
          <a:noFill/>
        </p:spPr>
        <p:txBody>
          <a:bodyPr/>
          <a:lstStyle/>
          <a:p>
            <a:fld id="{B8FED428-D4E0-4994-843F-B74F3269F5D4}" type="slidenum">
              <a:rPr lang="en-US" smtClean="0"/>
              <a:pPr/>
              <a:t>270</a:t>
            </a:fld>
            <a:endParaRPr lang="en-US" smtClean="0"/>
          </a:p>
        </p:txBody>
      </p:sp>
      <p:sp>
        <p:nvSpPr>
          <p:cNvPr id="290821" name="Rectangle 2"/>
          <p:cNvSpPr>
            <a:spLocks noGrp="1" noChangeArrowheads="1"/>
          </p:cNvSpPr>
          <p:nvPr>
            <p:ph type="title"/>
          </p:nvPr>
        </p:nvSpPr>
        <p:spPr>
          <a:xfrm>
            <a:off x="685800" y="838200"/>
            <a:ext cx="8229600" cy="533400"/>
          </a:xfrm>
          <a:ln>
            <a:solidFill>
              <a:schemeClr val="accent2"/>
            </a:solidFill>
          </a:ln>
        </p:spPr>
        <p:txBody>
          <a:bodyPr/>
          <a:lstStyle/>
          <a:p>
            <a:pPr eaLnBrk="1" hangingPunct="1"/>
            <a:r>
              <a:rPr lang="en-US" sz="2800" smtClean="0"/>
              <a:t>Exercises: Answer the following research questions</a:t>
            </a:r>
          </a:p>
        </p:txBody>
      </p:sp>
      <p:sp>
        <p:nvSpPr>
          <p:cNvPr id="290822" name="Rectangle 3"/>
          <p:cNvSpPr>
            <a:spLocks noGrp="1" noChangeArrowheads="1"/>
          </p:cNvSpPr>
          <p:nvPr>
            <p:ph type="body" idx="1"/>
          </p:nvPr>
        </p:nvSpPr>
        <p:spPr>
          <a:xfrm>
            <a:off x="838200" y="1600200"/>
            <a:ext cx="7696200" cy="4572000"/>
          </a:xfrm>
        </p:spPr>
        <p:txBody>
          <a:bodyPr/>
          <a:lstStyle/>
          <a:p>
            <a:pPr marL="230188" indent="-230188">
              <a:lnSpc>
                <a:spcPct val="80000"/>
              </a:lnSpc>
              <a:spcBef>
                <a:spcPct val="50000"/>
              </a:spcBef>
            </a:pPr>
            <a:r>
              <a:rPr lang="en-US" sz="2400" smtClean="0"/>
              <a:t>On the average, who smoke more cigarettes, male or female smokers? (Smoking Habit data set: Select smokers only)</a:t>
            </a:r>
          </a:p>
          <a:p>
            <a:pPr marL="230188" indent="-230188">
              <a:lnSpc>
                <a:spcPct val="80000"/>
              </a:lnSpc>
              <a:spcBef>
                <a:spcPct val="50000"/>
              </a:spcBef>
            </a:pPr>
            <a:r>
              <a:rPr lang="en-US" sz="2400" smtClean="0"/>
              <a:t>Is there evidence of gender bias in the hiring of new management science (SP) diploma graduates?  If yes, on the average, how much less are female SP diploma graduates paid compared to their male counterparts? (Graduate Employment data set: Select first)</a:t>
            </a:r>
          </a:p>
          <a:p>
            <a:pPr marL="230188" indent="-230188">
              <a:lnSpc>
                <a:spcPct val="80000"/>
              </a:lnSpc>
              <a:spcBef>
                <a:spcPct val="50000"/>
              </a:spcBef>
            </a:pPr>
            <a:r>
              <a:rPr lang="en-US" sz="2400" smtClean="0"/>
              <a:t>Is it true that on the average the insurance claim made by females is higher than males? (Insurance claim data set) If yes, how much higher?</a:t>
            </a:r>
          </a:p>
          <a:p>
            <a:pPr marL="230188" indent="-230188">
              <a:lnSpc>
                <a:spcPct val="80000"/>
              </a:lnSpc>
              <a:spcBef>
                <a:spcPct val="50000"/>
              </a:spcBef>
            </a:pPr>
            <a:r>
              <a:rPr lang="en-US" sz="2400" smtClean="0"/>
              <a:t>Refer to the next 3 slides for the first two research questions </a:t>
            </a:r>
          </a:p>
          <a:p>
            <a:pPr marL="230188" indent="-230188">
              <a:lnSpc>
                <a:spcPct val="80000"/>
              </a:lnSpc>
              <a:spcBef>
                <a:spcPct val="50000"/>
              </a:spcBef>
              <a:buFontTx/>
              <a:buNone/>
            </a:pPr>
            <a:endParaRPr lang="en-US" sz="2400" smtClean="0"/>
          </a:p>
        </p:txBody>
      </p:sp>
      <p:sp>
        <p:nvSpPr>
          <p:cNvPr id="290823" name="Text Box 4"/>
          <p:cNvSpPr txBox="1">
            <a:spLocks noChangeArrowheads="1"/>
          </p:cNvSpPr>
          <p:nvPr/>
        </p:nvSpPr>
        <p:spPr bwMode="auto">
          <a:xfrm>
            <a:off x="7620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7.2:  Independent Samples t-Test</a:t>
            </a:r>
          </a:p>
        </p:txBody>
      </p:sp>
    </p:spTree>
  </p:cSld>
  <p:clrMapOvr>
    <a:masterClrMapping/>
  </p:clrMapOvr>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Date Placeholder 5"/>
          <p:cNvSpPr>
            <a:spLocks noGrp="1"/>
          </p:cNvSpPr>
          <p:nvPr>
            <p:ph type="dt" sz="quarter" idx="10"/>
          </p:nvPr>
        </p:nvSpPr>
        <p:spPr>
          <a:noFill/>
        </p:spPr>
        <p:txBody>
          <a:bodyPr/>
          <a:lstStyle/>
          <a:p>
            <a:r>
              <a:rPr lang="en-US"/>
              <a:t>2011</a:t>
            </a:r>
          </a:p>
        </p:txBody>
      </p:sp>
      <p:sp>
        <p:nvSpPr>
          <p:cNvPr id="291843" name="Footer Placeholder 6"/>
          <p:cNvSpPr>
            <a:spLocks noGrp="1"/>
          </p:cNvSpPr>
          <p:nvPr>
            <p:ph type="ftr" sz="quarter" idx="11"/>
          </p:nvPr>
        </p:nvSpPr>
        <p:spPr>
          <a:noFill/>
        </p:spPr>
        <p:txBody>
          <a:bodyPr/>
          <a:lstStyle/>
          <a:p>
            <a:r>
              <a:rPr lang="en-US" smtClean="0"/>
              <a:t>Rasimah Aripin</a:t>
            </a:r>
          </a:p>
        </p:txBody>
      </p:sp>
      <p:sp>
        <p:nvSpPr>
          <p:cNvPr id="291844" name="Slide Number Placeholder 7"/>
          <p:cNvSpPr>
            <a:spLocks noGrp="1"/>
          </p:cNvSpPr>
          <p:nvPr>
            <p:ph type="sldNum" sz="quarter" idx="12"/>
          </p:nvPr>
        </p:nvSpPr>
        <p:spPr>
          <a:noFill/>
        </p:spPr>
        <p:txBody>
          <a:bodyPr/>
          <a:lstStyle/>
          <a:p>
            <a:fld id="{C51E665C-716C-481D-AB4D-EEA41E931841}" type="slidenum">
              <a:rPr lang="en-US" smtClean="0"/>
              <a:pPr/>
              <a:t>271</a:t>
            </a:fld>
            <a:endParaRPr lang="en-US" smtClean="0"/>
          </a:p>
        </p:txBody>
      </p:sp>
      <p:sp>
        <p:nvSpPr>
          <p:cNvPr id="291845" name="Rectangle 2"/>
          <p:cNvSpPr>
            <a:spLocks noGrp="1" noChangeArrowheads="1"/>
          </p:cNvSpPr>
          <p:nvPr>
            <p:ph type="title"/>
          </p:nvPr>
        </p:nvSpPr>
        <p:spPr>
          <a:xfrm>
            <a:off x="685800" y="762000"/>
            <a:ext cx="7772400" cy="457200"/>
          </a:xfrm>
          <a:ln>
            <a:solidFill>
              <a:schemeClr val="accent2"/>
            </a:solidFill>
          </a:ln>
        </p:spPr>
        <p:txBody>
          <a:bodyPr/>
          <a:lstStyle/>
          <a:p>
            <a:pPr eaLnBrk="1" hangingPunct="1"/>
            <a:r>
              <a:rPr lang="en-US" sz="2800" smtClean="0"/>
              <a:t>Output for Class Exercise 1</a:t>
            </a:r>
          </a:p>
        </p:txBody>
      </p:sp>
      <p:pic>
        <p:nvPicPr>
          <p:cNvPr id="291846" name="Picture 6"/>
          <p:cNvPicPr>
            <a:picLocks noChangeAspect="1" noChangeArrowheads="1"/>
          </p:cNvPicPr>
          <p:nvPr/>
        </p:nvPicPr>
        <p:blipFill>
          <a:blip r:embed="rId3"/>
          <a:srcRect/>
          <a:stretch>
            <a:fillRect/>
          </a:stretch>
        </p:blipFill>
        <p:spPr bwMode="auto">
          <a:xfrm>
            <a:off x="1295400" y="1295400"/>
            <a:ext cx="6629400" cy="1698625"/>
          </a:xfrm>
          <a:prstGeom prst="rect">
            <a:avLst/>
          </a:prstGeom>
          <a:noFill/>
          <a:ln w="9525">
            <a:noFill/>
            <a:miter lim="800000"/>
            <a:headEnd/>
            <a:tailEnd/>
          </a:ln>
        </p:spPr>
      </p:pic>
      <p:pic>
        <p:nvPicPr>
          <p:cNvPr id="291847" name="Picture 8"/>
          <p:cNvPicPr>
            <a:picLocks noChangeAspect="1" noChangeArrowheads="1"/>
          </p:cNvPicPr>
          <p:nvPr/>
        </p:nvPicPr>
        <p:blipFill>
          <a:blip r:embed="rId4"/>
          <a:srcRect r="4233" b="5934"/>
          <a:stretch>
            <a:fillRect/>
          </a:stretch>
        </p:blipFill>
        <p:spPr bwMode="auto">
          <a:xfrm>
            <a:off x="1295400" y="2819400"/>
            <a:ext cx="6781800" cy="3298825"/>
          </a:xfrm>
          <a:prstGeom prst="rect">
            <a:avLst/>
          </a:prstGeom>
          <a:noFill/>
          <a:ln w="9525">
            <a:noFill/>
            <a:miter lim="800000"/>
            <a:headEnd/>
            <a:tailEnd/>
          </a:ln>
        </p:spPr>
      </p:pic>
      <p:sp>
        <p:nvSpPr>
          <p:cNvPr id="291848" name="Text Box 10"/>
          <p:cNvSpPr txBox="1">
            <a:spLocks noChangeArrowheads="1"/>
          </p:cNvSpPr>
          <p:nvPr/>
        </p:nvSpPr>
        <p:spPr bwMode="auto">
          <a:xfrm>
            <a:off x="7620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7.2:  Independent Samples t-Test</a:t>
            </a:r>
          </a:p>
        </p:txBody>
      </p:sp>
    </p:spTree>
  </p:cSld>
  <p:clrMapOvr>
    <a:masterClrMapping/>
  </p:clrMapOvr>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Date Placeholder 2"/>
          <p:cNvSpPr>
            <a:spLocks noGrp="1"/>
          </p:cNvSpPr>
          <p:nvPr>
            <p:ph type="dt" sz="quarter" idx="10"/>
          </p:nvPr>
        </p:nvSpPr>
        <p:spPr>
          <a:noFill/>
        </p:spPr>
        <p:txBody>
          <a:bodyPr/>
          <a:lstStyle/>
          <a:p>
            <a:r>
              <a:rPr lang="en-US"/>
              <a:t>2011</a:t>
            </a:r>
          </a:p>
        </p:txBody>
      </p:sp>
      <p:sp>
        <p:nvSpPr>
          <p:cNvPr id="292867" name="Footer Placeholder 3"/>
          <p:cNvSpPr>
            <a:spLocks noGrp="1"/>
          </p:cNvSpPr>
          <p:nvPr>
            <p:ph type="ftr" sz="quarter" idx="11"/>
          </p:nvPr>
        </p:nvSpPr>
        <p:spPr>
          <a:noFill/>
        </p:spPr>
        <p:txBody>
          <a:bodyPr/>
          <a:lstStyle/>
          <a:p>
            <a:r>
              <a:rPr lang="en-US" smtClean="0"/>
              <a:t>Rasimah Aripin</a:t>
            </a:r>
          </a:p>
        </p:txBody>
      </p:sp>
      <p:sp>
        <p:nvSpPr>
          <p:cNvPr id="292868" name="Slide Number Placeholder 4"/>
          <p:cNvSpPr>
            <a:spLocks noGrp="1"/>
          </p:cNvSpPr>
          <p:nvPr>
            <p:ph type="sldNum" sz="quarter" idx="12"/>
          </p:nvPr>
        </p:nvSpPr>
        <p:spPr>
          <a:noFill/>
        </p:spPr>
        <p:txBody>
          <a:bodyPr/>
          <a:lstStyle/>
          <a:p>
            <a:fld id="{6A58628E-7226-4376-B35D-6DD2C0136489}" type="slidenum">
              <a:rPr lang="en-US" smtClean="0"/>
              <a:pPr/>
              <a:t>272</a:t>
            </a:fld>
            <a:endParaRPr lang="en-US" smtClean="0"/>
          </a:p>
        </p:txBody>
      </p:sp>
      <p:sp>
        <p:nvSpPr>
          <p:cNvPr id="292869" name="Rectangle 2"/>
          <p:cNvSpPr>
            <a:spLocks noGrp="1" noChangeArrowheads="1"/>
          </p:cNvSpPr>
          <p:nvPr>
            <p:ph type="title"/>
          </p:nvPr>
        </p:nvSpPr>
        <p:spPr>
          <a:xfrm>
            <a:off x="685800" y="838200"/>
            <a:ext cx="7696200" cy="457200"/>
          </a:xfrm>
          <a:ln>
            <a:solidFill>
              <a:schemeClr val="accent2"/>
            </a:solidFill>
          </a:ln>
        </p:spPr>
        <p:txBody>
          <a:bodyPr/>
          <a:lstStyle/>
          <a:p>
            <a:pPr eaLnBrk="1" hangingPunct="1"/>
            <a:r>
              <a:rPr lang="en-US" sz="3200" smtClean="0"/>
              <a:t>Output for Class Exercise 2</a:t>
            </a:r>
          </a:p>
        </p:txBody>
      </p:sp>
      <p:sp>
        <p:nvSpPr>
          <p:cNvPr id="292870" name="Text Box 3"/>
          <p:cNvSpPr txBox="1">
            <a:spLocks noChangeArrowheads="1"/>
          </p:cNvSpPr>
          <p:nvPr/>
        </p:nvSpPr>
        <p:spPr bwMode="auto">
          <a:xfrm>
            <a:off x="533400" y="914400"/>
            <a:ext cx="8610600" cy="396875"/>
          </a:xfrm>
          <a:prstGeom prst="rect">
            <a:avLst/>
          </a:prstGeom>
          <a:noFill/>
          <a:ln w="12700">
            <a:noFill/>
            <a:miter lim="800000"/>
            <a:headEnd type="none" w="sm" len="sm"/>
            <a:tailEnd type="none" w="sm" len="sm"/>
          </a:ln>
        </p:spPr>
        <p:txBody>
          <a:bodyPr anchor="ctr">
            <a:spAutoFit/>
          </a:bodyPr>
          <a:lstStyle/>
          <a:p>
            <a:pPr eaLnBrk="0" hangingPunct="0">
              <a:spcBef>
                <a:spcPct val="50000"/>
              </a:spcBef>
            </a:pPr>
            <a:endParaRPr lang="ms-MY" sz="2000" b="0" i="0"/>
          </a:p>
        </p:txBody>
      </p:sp>
      <p:pic>
        <p:nvPicPr>
          <p:cNvPr id="292871" name="Picture 8"/>
          <p:cNvPicPr>
            <a:picLocks noChangeAspect="1" noChangeArrowheads="1"/>
          </p:cNvPicPr>
          <p:nvPr/>
        </p:nvPicPr>
        <p:blipFill>
          <a:blip r:embed="rId3"/>
          <a:srcRect/>
          <a:stretch>
            <a:fillRect/>
          </a:stretch>
        </p:blipFill>
        <p:spPr bwMode="auto">
          <a:xfrm>
            <a:off x="762000" y="1371600"/>
            <a:ext cx="7162800" cy="1604963"/>
          </a:xfrm>
          <a:prstGeom prst="rect">
            <a:avLst/>
          </a:prstGeom>
          <a:noFill/>
          <a:ln w="9525">
            <a:noFill/>
            <a:miter lim="800000"/>
            <a:headEnd/>
            <a:tailEnd/>
          </a:ln>
        </p:spPr>
      </p:pic>
      <p:pic>
        <p:nvPicPr>
          <p:cNvPr id="292872" name="Picture 9"/>
          <p:cNvPicPr>
            <a:picLocks noChangeAspect="1" noChangeArrowheads="1"/>
          </p:cNvPicPr>
          <p:nvPr/>
        </p:nvPicPr>
        <p:blipFill>
          <a:blip r:embed="rId4"/>
          <a:srcRect r="4233" b="6476"/>
          <a:stretch>
            <a:fillRect/>
          </a:stretch>
        </p:blipFill>
        <p:spPr bwMode="auto">
          <a:xfrm>
            <a:off x="762000" y="2819400"/>
            <a:ext cx="7162800" cy="3290888"/>
          </a:xfrm>
          <a:prstGeom prst="rect">
            <a:avLst/>
          </a:prstGeom>
          <a:noFill/>
          <a:ln w="9525">
            <a:noFill/>
            <a:miter lim="800000"/>
            <a:headEnd/>
            <a:tailEnd/>
          </a:ln>
        </p:spPr>
      </p:pic>
      <p:sp>
        <p:nvSpPr>
          <p:cNvPr id="292873" name="Text Box 11"/>
          <p:cNvSpPr txBox="1">
            <a:spLocks noChangeArrowheads="1"/>
          </p:cNvSpPr>
          <p:nvPr/>
        </p:nvSpPr>
        <p:spPr bwMode="auto">
          <a:xfrm>
            <a:off x="7620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7.2:  Independent Samples t-Test</a:t>
            </a:r>
          </a:p>
        </p:txBody>
      </p:sp>
    </p:spTree>
  </p:cSld>
  <p:clrMapOvr>
    <a:masterClrMapping/>
  </p:clrMapOvr>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Date Placeholder 3"/>
          <p:cNvSpPr>
            <a:spLocks noGrp="1"/>
          </p:cNvSpPr>
          <p:nvPr>
            <p:ph type="dt" sz="quarter" idx="10"/>
          </p:nvPr>
        </p:nvSpPr>
        <p:spPr>
          <a:noFill/>
        </p:spPr>
        <p:txBody>
          <a:bodyPr/>
          <a:lstStyle/>
          <a:p>
            <a:r>
              <a:rPr lang="en-US"/>
              <a:t>2011</a:t>
            </a:r>
          </a:p>
        </p:txBody>
      </p:sp>
      <p:sp>
        <p:nvSpPr>
          <p:cNvPr id="293891" name="Footer Placeholder 4"/>
          <p:cNvSpPr>
            <a:spLocks noGrp="1"/>
          </p:cNvSpPr>
          <p:nvPr>
            <p:ph type="ftr" sz="quarter" idx="11"/>
          </p:nvPr>
        </p:nvSpPr>
        <p:spPr>
          <a:noFill/>
        </p:spPr>
        <p:txBody>
          <a:bodyPr/>
          <a:lstStyle/>
          <a:p>
            <a:r>
              <a:rPr lang="en-US" smtClean="0"/>
              <a:t>Rasimah Aripin</a:t>
            </a:r>
          </a:p>
        </p:txBody>
      </p:sp>
      <p:sp>
        <p:nvSpPr>
          <p:cNvPr id="293892" name="Slide Number Placeholder 5"/>
          <p:cNvSpPr>
            <a:spLocks noGrp="1"/>
          </p:cNvSpPr>
          <p:nvPr>
            <p:ph type="sldNum" sz="quarter" idx="12"/>
          </p:nvPr>
        </p:nvSpPr>
        <p:spPr>
          <a:noFill/>
        </p:spPr>
        <p:txBody>
          <a:bodyPr/>
          <a:lstStyle/>
          <a:p>
            <a:fld id="{B9238BF5-C28B-40BF-841B-85BAC53D9601}" type="slidenum">
              <a:rPr lang="en-US" smtClean="0"/>
              <a:pPr/>
              <a:t>273</a:t>
            </a:fld>
            <a:endParaRPr lang="en-US" smtClean="0"/>
          </a:p>
        </p:txBody>
      </p:sp>
      <p:sp>
        <p:nvSpPr>
          <p:cNvPr id="293893" name="Rectangle 2"/>
          <p:cNvSpPr>
            <a:spLocks noGrp="1" noChangeArrowheads="1"/>
          </p:cNvSpPr>
          <p:nvPr>
            <p:ph type="title"/>
          </p:nvPr>
        </p:nvSpPr>
        <p:spPr>
          <a:ln>
            <a:solidFill>
              <a:schemeClr val="accent2"/>
            </a:solidFill>
          </a:ln>
        </p:spPr>
        <p:txBody>
          <a:bodyPr/>
          <a:lstStyle/>
          <a:p>
            <a:pPr eaLnBrk="1" hangingPunct="1"/>
            <a:r>
              <a:rPr lang="en-US" sz="3200" smtClean="0"/>
              <a:t>Interpretation for Class Exercise 2</a:t>
            </a:r>
          </a:p>
        </p:txBody>
      </p:sp>
      <p:sp>
        <p:nvSpPr>
          <p:cNvPr id="293894" name="Rectangle 7"/>
          <p:cNvSpPr>
            <a:spLocks noGrp="1" noChangeArrowheads="1"/>
          </p:cNvSpPr>
          <p:nvPr>
            <p:ph type="body" idx="1"/>
          </p:nvPr>
        </p:nvSpPr>
        <p:spPr/>
        <p:txBody>
          <a:bodyPr/>
          <a:lstStyle/>
          <a:p>
            <a:pPr eaLnBrk="1" hangingPunct="1"/>
            <a:r>
              <a:rPr lang="en-US" smtClean="0"/>
              <a:t>On the average, the participants gained 1.6 Kg (Mean difference =1.59882) after leaving the program</a:t>
            </a:r>
          </a:p>
          <a:p>
            <a:pPr eaLnBrk="1" hangingPunct="1"/>
            <a:r>
              <a:rPr lang="en-US" smtClean="0"/>
              <a:t>There is no evidence of significant change in the weight of the participants (p =0.282 &gt; 0.005) six months after leaving the program</a:t>
            </a:r>
          </a:p>
        </p:txBody>
      </p:sp>
      <p:sp>
        <p:nvSpPr>
          <p:cNvPr id="293895" name="Text Box 3"/>
          <p:cNvSpPr txBox="1">
            <a:spLocks noChangeArrowheads="1"/>
          </p:cNvSpPr>
          <p:nvPr/>
        </p:nvSpPr>
        <p:spPr bwMode="auto">
          <a:xfrm>
            <a:off x="533400" y="914400"/>
            <a:ext cx="8610600" cy="396875"/>
          </a:xfrm>
          <a:prstGeom prst="rect">
            <a:avLst/>
          </a:prstGeom>
          <a:noFill/>
          <a:ln w="12700">
            <a:noFill/>
            <a:miter lim="800000"/>
            <a:headEnd type="none" w="sm" len="sm"/>
            <a:tailEnd type="none" w="sm" len="sm"/>
          </a:ln>
        </p:spPr>
        <p:txBody>
          <a:bodyPr anchor="ctr">
            <a:spAutoFit/>
          </a:bodyPr>
          <a:lstStyle/>
          <a:p>
            <a:pPr eaLnBrk="0" hangingPunct="0">
              <a:spcBef>
                <a:spcPct val="50000"/>
              </a:spcBef>
            </a:pPr>
            <a:endParaRPr lang="ms-MY" sz="2000" b="0" i="0"/>
          </a:p>
        </p:txBody>
      </p:sp>
      <p:sp>
        <p:nvSpPr>
          <p:cNvPr id="293896" name="Text Box 6"/>
          <p:cNvSpPr txBox="1">
            <a:spLocks noChangeArrowheads="1"/>
          </p:cNvSpPr>
          <p:nvPr/>
        </p:nvSpPr>
        <p:spPr bwMode="auto">
          <a:xfrm>
            <a:off x="7620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7.2:  Independent Samples t-Test</a:t>
            </a:r>
          </a:p>
        </p:txBody>
      </p:sp>
    </p:spTree>
  </p:cSld>
  <p:clrMapOvr>
    <a:masterClrMapping/>
  </p:clrMapOvr>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Date Placeholder 4"/>
          <p:cNvSpPr>
            <a:spLocks noGrp="1"/>
          </p:cNvSpPr>
          <p:nvPr>
            <p:ph type="dt" sz="quarter" idx="10"/>
          </p:nvPr>
        </p:nvSpPr>
        <p:spPr>
          <a:noFill/>
        </p:spPr>
        <p:txBody>
          <a:bodyPr/>
          <a:lstStyle/>
          <a:p>
            <a:r>
              <a:rPr lang="en-US"/>
              <a:t>2011</a:t>
            </a:r>
          </a:p>
        </p:txBody>
      </p:sp>
      <p:sp>
        <p:nvSpPr>
          <p:cNvPr id="294915" name="Footer Placeholder 5"/>
          <p:cNvSpPr>
            <a:spLocks noGrp="1"/>
          </p:cNvSpPr>
          <p:nvPr>
            <p:ph type="ftr" sz="quarter" idx="11"/>
          </p:nvPr>
        </p:nvSpPr>
        <p:spPr>
          <a:noFill/>
        </p:spPr>
        <p:txBody>
          <a:bodyPr/>
          <a:lstStyle/>
          <a:p>
            <a:r>
              <a:rPr lang="en-US" smtClean="0"/>
              <a:t>Rasimah Aripin</a:t>
            </a:r>
          </a:p>
        </p:txBody>
      </p:sp>
      <p:sp>
        <p:nvSpPr>
          <p:cNvPr id="294916" name="Slide Number Placeholder 6"/>
          <p:cNvSpPr>
            <a:spLocks noGrp="1"/>
          </p:cNvSpPr>
          <p:nvPr>
            <p:ph type="sldNum" sz="quarter" idx="12"/>
          </p:nvPr>
        </p:nvSpPr>
        <p:spPr>
          <a:noFill/>
        </p:spPr>
        <p:txBody>
          <a:bodyPr/>
          <a:lstStyle/>
          <a:p>
            <a:fld id="{BD1774E9-E3AD-4C5E-BA6C-A4393F3564B8}" type="slidenum">
              <a:rPr lang="en-US" smtClean="0"/>
              <a:pPr/>
              <a:t>274</a:t>
            </a:fld>
            <a:endParaRPr lang="en-US" smtClean="0"/>
          </a:p>
        </p:txBody>
      </p:sp>
      <p:sp>
        <p:nvSpPr>
          <p:cNvPr id="294917" name="Rectangle 2"/>
          <p:cNvSpPr>
            <a:spLocks noGrp="1" noChangeArrowheads="1"/>
          </p:cNvSpPr>
          <p:nvPr>
            <p:ph type="title"/>
          </p:nvPr>
        </p:nvSpPr>
        <p:spPr>
          <a:xfrm>
            <a:off x="0" y="685800"/>
            <a:ext cx="9144000" cy="685800"/>
          </a:xfrm>
          <a:ln>
            <a:solidFill>
              <a:schemeClr val="accent2"/>
            </a:solidFill>
          </a:ln>
        </p:spPr>
        <p:txBody>
          <a:bodyPr/>
          <a:lstStyle/>
          <a:p>
            <a:pPr eaLnBrk="1" hangingPunct="1"/>
            <a:r>
              <a:rPr lang="en-US" sz="3600" b="1" smtClean="0"/>
              <a:t>7.3: Mann-Whitney U – Nonparametric Test</a:t>
            </a:r>
          </a:p>
        </p:txBody>
      </p:sp>
      <p:sp>
        <p:nvSpPr>
          <p:cNvPr id="294918" name="Rectangle 3"/>
          <p:cNvSpPr>
            <a:spLocks noGrp="1" noChangeArrowheads="1"/>
          </p:cNvSpPr>
          <p:nvPr>
            <p:ph type="body" sz="half" idx="1"/>
          </p:nvPr>
        </p:nvSpPr>
        <p:spPr>
          <a:xfrm>
            <a:off x="533400" y="1524000"/>
            <a:ext cx="8077200" cy="4343400"/>
          </a:xfrm>
        </p:spPr>
        <p:txBody>
          <a:bodyPr/>
          <a:lstStyle/>
          <a:p>
            <a:pPr marL="465138" indent="-465138" eaLnBrk="1" hangingPunct="1">
              <a:lnSpc>
                <a:spcPct val="80000"/>
              </a:lnSpc>
              <a:buFontTx/>
              <a:buNone/>
            </a:pPr>
            <a:r>
              <a:rPr lang="en-US" sz="2800" smtClean="0"/>
              <a:t>(1) </a:t>
            </a:r>
            <a:r>
              <a:rPr lang="en-US" sz="2600" smtClean="0"/>
              <a:t>When to use:</a:t>
            </a:r>
          </a:p>
          <a:p>
            <a:pPr marL="465138" indent="-465138" eaLnBrk="1" hangingPunct="1">
              <a:lnSpc>
                <a:spcPct val="80000"/>
              </a:lnSpc>
            </a:pPr>
            <a:r>
              <a:rPr lang="en-US" sz="2600" smtClean="0"/>
              <a:t>To compare the average value (median) of a quantitative variable which is not normally distributed or when the sample size is too small; or to compare the average value of qualitative variable (ordinal)</a:t>
            </a:r>
          </a:p>
          <a:p>
            <a:pPr marL="465138" indent="-465138" eaLnBrk="1" hangingPunct="1">
              <a:lnSpc>
                <a:spcPct val="80000"/>
              </a:lnSpc>
              <a:buFontTx/>
              <a:buNone/>
            </a:pPr>
            <a:r>
              <a:rPr lang="en-US" sz="2600" smtClean="0"/>
              <a:t>(2) Available tests: Mann-Whitney U; Kolmogorov-  Smirnov Z</a:t>
            </a:r>
          </a:p>
          <a:p>
            <a:pPr marL="465138" indent="-465138" eaLnBrk="1" hangingPunct="1">
              <a:lnSpc>
                <a:spcPct val="80000"/>
              </a:lnSpc>
              <a:buFontTx/>
              <a:buNone/>
            </a:pPr>
            <a:r>
              <a:rPr lang="en-US" sz="2600" smtClean="0"/>
              <a:t>(3)  Illustration: Compare the mean price of ikan kembong between wet markets and supermarkets.  Since the sample size is small, the normality assumption of the variable price may not be justified.  Thus, independent samples t-test is not suitable.  This assumption can be tested first.</a:t>
            </a:r>
          </a:p>
        </p:txBody>
      </p:sp>
      <p:sp>
        <p:nvSpPr>
          <p:cNvPr id="294919" name="Text Box 8"/>
          <p:cNvSpPr txBox="1">
            <a:spLocks noChangeArrowheads="1"/>
          </p:cNvSpPr>
          <p:nvPr/>
        </p:nvSpPr>
        <p:spPr bwMode="auto">
          <a:xfrm>
            <a:off x="838200" y="228600"/>
            <a:ext cx="4419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7:  Comparing Two Means</a:t>
            </a:r>
          </a:p>
        </p:txBody>
      </p:sp>
    </p:spTree>
  </p:cSld>
  <p:clrMapOvr>
    <a:masterClrMapping/>
  </p:clrMapOv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Date Placeholder 4"/>
          <p:cNvSpPr>
            <a:spLocks noGrp="1"/>
          </p:cNvSpPr>
          <p:nvPr>
            <p:ph type="dt" sz="quarter" idx="10"/>
          </p:nvPr>
        </p:nvSpPr>
        <p:spPr>
          <a:noFill/>
        </p:spPr>
        <p:txBody>
          <a:bodyPr/>
          <a:lstStyle/>
          <a:p>
            <a:r>
              <a:rPr lang="en-US"/>
              <a:t>2011</a:t>
            </a:r>
          </a:p>
        </p:txBody>
      </p:sp>
      <p:sp>
        <p:nvSpPr>
          <p:cNvPr id="295939" name="Footer Placeholder 5"/>
          <p:cNvSpPr>
            <a:spLocks noGrp="1"/>
          </p:cNvSpPr>
          <p:nvPr>
            <p:ph type="ftr" sz="quarter" idx="11"/>
          </p:nvPr>
        </p:nvSpPr>
        <p:spPr>
          <a:noFill/>
        </p:spPr>
        <p:txBody>
          <a:bodyPr/>
          <a:lstStyle/>
          <a:p>
            <a:r>
              <a:rPr lang="en-US" smtClean="0"/>
              <a:t>Rasimah Aripin</a:t>
            </a:r>
          </a:p>
        </p:txBody>
      </p:sp>
      <p:sp>
        <p:nvSpPr>
          <p:cNvPr id="295940" name="Slide Number Placeholder 6"/>
          <p:cNvSpPr>
            <a:spLocks noGrp="1"/>
          </p:cNvSpPr>
          <p:nvPr>
            <p:ph type="sldNum" sz="quarter" idx="12"/>
          </p:nvPr>
        </p:nvSpPr>
        <p:spPr>
          <a:noFill/>
        </p:spPr>
        <p:txBody>
          <a:bodyPr/>
          <a:lstStyle/>
          <a:p>
            <a:fld id="{1B85E304-9D72-4FFF-A592-3576B382AF91}" type="slidenum">
              <a:rPr lang="en-US" smtClean="0"/>
              <a:pPr/>
              <a:t>275</a:t>
            </a:fld>
            <a:endParaRPr lang="en-US" smtClean="0"/>
          </a:p>
        </p:txBody>
      </p:sp>
      <p:sp>
        <p:nvSpPr>
          <p:cNvPr id="295941" name="Rectangle 2"/>
          <p:cNvSpPr>
            <a:spLocks noGrp="1" noChangeArrowheads="1"/>
          </p:cNvSpPr>
          <p:nvPr>
            <p:ph type="title"/>
          </p:nvPr>
        </p:nvSpPr>
        <p:spPr>
          <a:xfrm>
            <a:off x="838200" y="838200"/>
            <a:ext cx="7772400" cy="533400"/>
          </a:xfrm>
          <a:ln>
            <a:solidFill>
              <a:schemeClr val="tx1"/>
            </a:solidFill>
          </a:ln>
        </p:spPr>
        <p:txBody>
          <a:bodyPr/>
          <a:lstStyle/>
          <a:p>
            <a:pPr eaLnBrk="1" hangingPunct="1"/>
            <a:r>
              <a:rPr lang="en-US" sz="3200" smtClean="0"/>
              <a:t>Illustration Using SPSS</a:t>
            </a:r>
          </a:p>
        </p:txBody>
      </p:sp>
      <p:sp>
        <p:nvSpPr>
          <p:cNvPr id="295942" name="Rectangle 3"/>
          <p:cNvSpPr>
            <a:spLocks noGrp="1" noChangeArrowheads="1"/>
          </p:cNvSpPr>
          <p:nvPr>
            <p:ph type="body" sz="half" idx="1"/>
          </p:nvPr>
        </p:nvSpPr>
        <p:spPr>
          <a:xfrm>
            <a:off x="914400" y="1447800"/>
            <a:ext cx="7772400" cy="4114800"/>
          </a:xfrm>
        </p:spPr>
        <p:txBody>
          <a:bodyPr/>
          <a:lstStyle/>
          <a:p>
            <a:pPr marL="0" indent="0" eaLnBrk="1" hangingPunct="1">
              <a:lnSpc>
                <a:spcPct val="90000"/>
              </a:lnSpc>
              <a:buFontTx/>
              <a:buNone/>
            </a:pPr>
            <a:r>
              <a:rPr lang="en-US" sz="2800" b="1" i="1" smtClean="0">
                <a:solidFill>
                  <a:srgbClr val="990099"/>
                </a:solidFill>
              </a:rPr>
              <a:t>Analyze &gt;&gt;&gt; Nonparametric Tests &gt;&gt;&gt; 2-Independent Samples</a:t>
            </a:r>
          </a:p>
          <a:p>
            <a:pPr marL="0" indent="0" eaLnBrk="1" hangingPunct="1">
              <a:lnSpc>
                <a:spcPct val="90000"/>
              </a:lnSpc>
            </a:pPr>
            <a:endParaRPr lang="en-US" sz="2800" smtClean="0"/>
          </a:p>
        </p:txBody>
      </p:sp>
      <p:pic>
        <p:nvPicPr>
          <p:cNvPr id="295943" name="Picture 6"/>
          <p:cNvPicPr>
            <a:picLocks noChangeAspect="1" noChangeArrowheads="1"/>
          </p:cNvPicPr>
          <p:nvPr/>
        </p:nvPicPr>
        <p:blipFill>
          <a:blip r:embed="rId3"/>
          <a:srcRect/>
          <a:stretch>
            <a:fillRect/>
          </a:stretch>
        </p:blipFill>
        <p:spPr bwMode="auto">
          <a:xfrm>
            <a:off x="1447800" y="2286000"/>
            <a:ext cx="6096000" cy="3822700"/>
          </a:xfrm>
          <a:prstGeom prst="rect">
            <a:avLst/>
          </a:prstGeom>
          <a:noFill/>
          <a:ln w="9525">
            <a:noFill/>
            <a:miter lim="800000"/>
            <a:headEnd/>
            <a:tailEnd/>
          </a:ln>
        </p:spPr>
      </p:pic>
      <p:sp>
        <p:nvSpPr>
          <p:cNvPr id="295944" name="Text Box 8"/>
          <p:cNvSpPr txBox="1">
            <a:spLocks noChangeArrowheads="1"/>
          </p:cNvSpPr>
          <p:nvPr/>
        </p:nvSpPr>
        <p:spPr bwMode="auto">
          <a:xfrm>
            <a:off x="762000" y="228600"/>
            <a:ext cx="5029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7.3:  Mann-Whitney U – Nonparametric Test</a:t>
            </a:r>
          </a:p>
        </p:txBody>
      </p:sp>
    </p:spTree>
  </p:cSld>
  <p:clrMapOvr>
    <a:masterClrMapping/>
  </p:clrMapOv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Date Placeholder 6"/>
          <p:cNvSpPr>
            <a:spLocks noGrp="1"/>
          </p:cNvSpPr>
          <p:nvPr>
            <p:ph type="dt" sz="quarter" idx="10"/>
          </p:nvPr>
        </p:nvSpPr>
        <p:spPr>
          <a:noFill/>
        </p:spPr>
        <p:txBody>
          <a:bodyPr/>
          <a:lstStyle/>
          <a:p>
            <a:r>
              <a:rPr lang="en-US"/>
              <a:t>2011</a:t>
            </a:r>
          </a:p>
        </p:txBody>
      </p:sp>
      <p:sp>
        <p:nvSpPr>
          <p:cNvPr id="296963" name="Footer Placeholder 7"/>
          <p:cNvSpPr>
            <a:spLocks noGrp="1"/>
          </p:cNvSpPr>
          <p:nvPr>
            <p:ph type="ftr" sz="quarter" idx="11"/>
          </p:nvPr>
        </p:nvSpPr>
        <p:spPr>
          <a:noFill/>
        </p:spPr>
        <p:txBody>
          <a:bodyPr/>
          <a:lstStyle/>
          <a:p>
            <a:r>
              <a:rPr lang="en-US" smtClean="0"/>
              <a:t>Rasimah Aripin</a:t>
            </a:r>
          </a:p>
        </p:txBody>
      </p:sp>
      <p:sp>
        <p:nvSpPr>
          <p:cNvPr id="296964" name="Slide Number Placeholder 8"/>
          <p:cNvSpPr>
            <a:spLocks noGrp="1"/>
          </p:cNvSpPr>
          <p:nvPr>
            <p:ph type="sldNum" sz="quarter" idx="12"/>
          </p:nvPr>
        </p:nvSpPr>
        <p:spPr>
          <a:noFill/>
        </p:spPr>
        <p:txBody>
          <a:bodyPr/>
          <a:lstStyle/>
          <a:p>
            <a:fld id="{A6EAB6B9-27C2-47EB-B335-87070E58BC76}" type="slidenum">
              <a:rPr lang="en-US" smtClean="0"/>
              <a:pPr/>
              <a:t>276</a:t>
            </a:fld>
            <a:endParaRPr lang="en-US" smtClean="0"/>
          </a:p>
        </p:txBody>
      </p:sp>
      <p:sp>
        <p:nvSpPr>
          <p:cNvPr id="296965" name="Rectangle 2"/>
          <p:cNvSpPr>
            <a:spLocks noGrp="1" noChangeArrowheads="1"/>
          </p:cNvSpPr>
          <p:nvPr>
            <p:ph type="title" sz="quarter"/>
          </p:nvPr>
        </p:nvSpPr>
        <p:spPr>
          <a:xfrm>
            <a:off x="838200" y="838200"/>
            <a:ext cx="7772400" cy="609600"/>
          </a:xfrm>
          <a:ln>
            <a:solidFill>
              <a:schemeClr val="accent2"/>
            </a:solidFill>
          </a:ln>
        </p:spPr>
        <p:txBody>
          <a:bodyPr/>
          <a:lstStyle/>
          <a:p>
            <a:pPr eaLnBrk="1" hangingPunct="1"/>
            <a:r>
              <a:rPr lang="en-US" sz="3200" smtClean="0"/>
              <a:t>Illustration…</a:t>
            </a:r>
          </a:p>
        </p:txBody>
      </p:sp>
      <p:pic>
        <p:nvPicPr>
          <p:cNvPr id="296966" name="Picture 3"/>
          <p:cNvPicPr>
            <a:picLocks noChangeAspect="1" noChangeArrowheads="1"/>
          </p:cNvPicPr>
          <p:nvPr>
            <p:ph sz="quarter" idx="1"/>
          </p:nvPr>
        </p:nvPicPr>
        <p:blipFill>
          <a:blip r:embed="rId3"/>
          <a:srcRect/>
          <a:stretch>
            <a:fillRect/>
          </a:stretch>
        </p:blipFill>
        <p:spPr>
          <a:xfrm>
            <a:off x="1066800" y="1600200"/>
            <a:ext cx="8077200" cy="2193925"/>
          </a:xfrm>
          <a:noFill/>
        </p:spPr>
      </p:pic>
      <p:pic>
        <p:nvPicPr>
          <p:cNvPr id="296967" name="Picture 4"/>
          <p:cNvPicPr>
            <a:picLocks noChangeAspect="1" noChangeArrowheads="1"/>
          </p:cNvPicPr>
          <p:nvPr>
            <p:ph sz="quarter" idx="2"/>
          </p:nvPr>
        </p:nvPicPr>
        <p:blipFill>
          <a:blip r:embed="rId4"/>
          <a:srcRect/>
          <a:stretch>
            <a:fillRect/>
          </a:stretch>
        </p:blipFill>
        <p:spPr>
          <a:xfrm>
            <a:off x="1981200" y="3733800"/>
            <a:ext cx="3581400" cy="2441575"/>
          </a:xfrm>
          <a:noFill/>
        </p:spPr>
      </p:pic>
      <p:sp>
        <p:nvSpPr>
          <p:cNvPr id="296968" name="Rectangle 5"/>
          <p:cNvSpPr>
            <a:spLocks noGrp="1" noChangeArrowheads="1"/>
          </p:cNvSpPr>
          <p:nvPr>
            <p:ph sz="quarter" idx="3"/>
          </p:nvPr>
        </p:nvSpPr>
        <p:spPr>
          <a:xfrm>
            <a:off x="1179513" y="3697288"/>
            <a:ext cx="3810000" cy="1981200"/>
          </a:xfrm>
        </p:spPr>
        <p:txBody>
          <a:bodyPr/>
          <a:lstStyle/>
          <a:p>
            <a:pPr algn="ctr" eaLnBrk="1" hangingPunct="1">
              <a:buFontTx/>
              <a:buNone/>
            </a:pPr>
            <a:r>
              <a:rPr lang="en-US" sz="1600" b="1" smtClean="0"/>
              <a:t>Mann-Whitney Test</a:t>
            </a:r>
          </a:p>
          <a:p>
            <a:pPr eaLnBrk="1" hangingPunct="1"/>
            <a:endParaRPr lang="en-US" sz="1600" smtClean="0"/>
          </a:p>
        </p:txBody>
      </p:sp>
      <p:sp>
        <p:nvSpPr>
          <p:cNvPr id="296969" name="Text Box 6"/>
          <p:cNvSpPr txBox="1">
            <a:spLocks noChangeArrowheads="1"/>
          </p:cNvSpPr>
          <p:nvPr/>
        </p:nvSpPr>
        <p:spPr bwMode="auto">
          <a:xfrm>
            <a:off x="762000" y="228600"/>
            <a:ext cx="5029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7.3:  Mann-Whitney U – Nonparametric Test</a:t>
            </a:r>
          </a:p>
        </p:txBody>
      </p:sp>
    </p:spTree>
  </p:cSld>
  <p:clrMapOvr>
    <a:masterClrMapping/>
  </p:clrMapOvr>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Date Placeholder 3"/>
          <p:cNvSpPr>
            <a:spLocks noGrp="1"/>
          </p:cNvSpPr>
          <p:nvPr>
            <p:ph type="dt" sz="quarter" idx="10"/>
          </p:nvPr>
        </p:nvSpPr>
        <p:spPr>
          <a:noFill/>
        </p:spPr>
        <p:txBody>
          <a:bodyPr/>
          <a:lstStyle/>
          <a:p>
            <a:r>
              <a:rPr lang="en-US"/>
              <a:t>2011</a:t>
            </a:r>
          </a:p>
        </p:txBody>
      </p:sp>
      <p:sp>
        <p:nvSpPr>
          <p:cNvPr id="297987" name="Footer Placeholder 4"/>
          <p:cNvSpPr>
            <a:spLocks noGrp="1"/>
          </p:cNvSpPr>
          <p:nvPr>
            <p:ph type="ftr" sz="quarter" idx="11"/>
          </p:nvPr>
        </p:nvSpPr>
        <p:spPr>
          <a:noFill/>
        </p:spPr>
        <p:txBody>
          <a:bodyPr/>
          <a:lstStyle/>
          <a:p>
            <a:r>
              <a:rPr lang="en-US" smtClean="0"/>
              <a:t>Rasimah Aripin</a:t>
            </a:r>
          </a:p>
        </p:txBody>
      </p:sp>
      <p:sp>
        <p:nvSpPr>
          <p:cNvPr id="297988" name="Slide Number Placeholder 5"/>
          <p:cNvSpPr>
            <a:spLocks noGrp="1"/>
          </p:cNvSpPr>
          <p:nvPr>
            <p:ph type="sldNum" sz="quarter" idx="12"/>
          </p:nvPr>
        </p:nvSpPr>
        <p:spPr>
          <a:noFill/>
        </p:spPr>
        <p:txBody>
          <a:bodyPr/>
          <a:lstStyle/>
          <a:p>
            <a:fld id="{8B8D3286-B1D3-4EE2-8C77-6BC0D7B8EA52}" type="slidenum">
              <a:rPr lang="en-US" smtClean="0"/>
              <a:pPr/>
              <a:t>277</a:t>
            </a:fld>
            <a:endParaRPr lang="en-US" smtClean="0"/>
          </a:p>
        </p:txBody>
      </p:sp>
      <p:sp>
        <p:nvSpPr>
          <p:cNvPr id="297989" name="Rectangle 2"/>
          <p:cNvSpPr>
            <a:spLocks noGrp="1" noChangeArrowheads="1"/>
          </p:cNvSpPr>
          <p:nvPr>
            <p:ph type="title"/>
          </p:nvPr>
        </p:nvSpPr>
        <p:spPr>
          <a:xfrm>
            <a:off x="838200" y="914400"/>
            <a:ext cx="7772400" cy="685800"/>
          </a:xfrm>
          <a:ln>
            <a:solidFill>
              <a:schemeClr val="accent2"/>
            </a:solidFill>
          </a:ln>
        </p:spPr>
        <p:txBody>
          <a:bodyPr/>
          <a:lstStyle/>
          <a:p>
            <a:pPr eaLnBrk="1" hangingPunct="1"/>
            <a:r>
              <a:rPr lang="en-US" sz="3200" smtClean="0"/>
              <a:t>Interpretation</a:t>
            </a:r>
            <a:r>
              <a:rPr lang="en-US" sz="3600" smtClean="0"/>
              <a:t> </a:t>
            </a:r>
          </a:p>
        </p:txBody>
      </p:sp>
      <p:sp>
        <p:nvSpPr>
          <p:cNvPr id="297990" name="Rectangle 3"/>
          <p:cNvSpPr>
            <a:spLocks noGrp="1" noChangeArrowheads="1"/>
          </p:cNvSpPr>
          <p:nvPr>
            <p:ph type="body" idx="1"/>
          </p:nvPr>
        </p:nvSpPr>
        <p:spPr>
          <a:xfrm>
            <a:off x="685800" y="1752600"/>
            <a:ext cx="8193088" cy="4419600"/>
          </a:xfrm>
        </p:spPr>
        <p:txBody>
          <a:bodyPr/>
          <a:lstStyle/>
          <a:p>
            <a:pPr eaLnBrk="1" hangingPunct="1">
              <a:lnSpc>
                <a:spcPct val="80000"/>
              </a:lnSpc>
            </a:pPr>
            <a:r>
              <a:rPr lang="en-US" sz="2800" smtClean="0"/>
              <a:t>The test shows significant difference in the average prices of </a:t>
            </a:r>
            <a:r>
              <a:rPr lang="en-US" sz="2800" i="1" smtClean="0"/>
              <a:t>ikan kembong</a:t>
            </a:r>
            <a:r>
              <a:rPr lang="en-US" sz="2800" smtClean="0"/>
              <a:t> between wet markets and supermarkets.  </a:t>
            </a:r>
          </a:p>
          <a:p>
            <a:pPr eaLnBrk="1" hangingPunct="1">
              <a:lnSpc>
                <a:spcPct val="80000"/>
              </a:lnSpc>
            </a:pPr>
            <a:r>
              <a:rPr lang="en-US" sz="2800" smtClean="0"/>
              <a:t>Specifically, the price at wet markets is lower than supermarkets as indicated by the ranks</a:t>
            </a:r>
          </a:p>
          <a:p>
            <a:pPr eaLnBrk="1" hangingPunct="1">
              <a:lnSpc>
                <a:spcPct val="80000"/>
              </a:lnSpc>
            </a:pPr>
            <a:r>
              <a:rPr lang="en-US" sz="2800" smtClean="0"/>
              <a:t>However, the magnitude of the difference cannot be determined from the test results since the test is using ranks instead of the actual observations.</a:t>
            </a:r>
          </a:p>
          <a:p>
            <a:pPr eaLnBrk="1" hangingPunct="1">
              <a:lnSpc>
                <a:spcPct val="80000"/>
              </a:lnSpc>
            </a:pPr>
            <a:r>
              <a:rPr lang="en-US" sz="2800" smtClean="0"/>
              <a:t>What can you conclude from the results of comparing the price in supermarkets and mini markets given in the next slide?</a:t>
            </a:r>
          </a:p>
        </p:txBody>
      </p:sp>
      <p:sp>
        <p:nvSpPr>
          <p:cNvPr id="297991" name="Text Box 6"/>
          <p:cNvSpPr txBox="1">
            <a:spLocks noChangeArrowheads="1"/>
          </p:cNvSpPr>
          <p:nvPr/>
        </p:nvSpPr>
        <p:spPr bwMode="auto">
          <a:xfrm>
            <a:off x="762000" y="228600"/>
            <a:ext cx="5029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7.3:  Mann-Whitney U – Nonparametric Test</a:t>
            </a:r>
          </a:p>
        </p:txBody>
      </p:sp>
    </p:spTree>
  </p:cSld>
  <p:clrMapOvr>
    <a:masterClrMapping/>
  </p:clrMapOvr>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Date Placeholder 4"/>
          <p:cNvSpPr>
            <a:spLocks noGrp="1"/>
          </p:cNvSpPr>
          <p:nvPr>
            <p:ph type="dt" sz="quarter" idx="10"/>
          </p:nvPr>
        </p:nvSpPr>
        <p:spPr>
          <a:noFill/>
        </p:spPr>
        <p:txBody>
          <a:bodyPr/>
          <a:lstStyle/>
          <a:p>
            <a:r>
              <a:rPr lang="en-US"/>
              <a:t>2011</a:t>
            </a:r>
          </a:p>
        </p:txBody>
      </p:sp>
      <p:sp>
        <p:nvSpPr>
          <p:cNvPr id="299011" name="Footer Placeholder 5"/>
          <p:cNvSpPr>
            <a:spLocks noGrp="1"/>
          </p:cNvSpPr>
          <p:nvPr>
            <p:ph type="ftr" sz="quarter" idx="11"/>
          </p:nvPr>
        </p:nvSpPr>
        <p:spPr>
          <a:noFill/>
        </p:spPr>
        <p:txBody>
          <a:bodyPr/>
          <a:lstStyle/>
          <a:p>
            <a:r>
              <a:rPr lang="en-US" smtClean="0"/>
              <a:t>Rasimah Aripin</a:t>
            </a:r>
          </a:p>
        </p:txBody>
      </p:sp>
      <p:sp>
        <p:nvSpPr>
          <p:cNvPr id="299012" name="Slide Number Placeholder 6"/>
          <p:cNvSpPr>
            <a:spLocks noGrp="1"/>
          </p:cNvSpPr>
          <p:nvPr>
            <p:ph type="sldNum" sz="quarter" idx="12"/>
          </p:nvPr>
        </p:nvSpPr>
        <p:spPr>
          <a:noFill/>
        </p:spPr>
        <p:txBody>
          <a:bodyPr/>
          <a:lstStyle/>
          <a:p>
            <a:fld id="{70FDBB9D-FA85-460B-9B7D-16E3CECDE482}" type="slidenum">
              <a:rPr lang="en-US" smtClean="0"/>
              <a:pPr/>
              <a:t>278</a:t>
            </a:fld>
            <a:endParaRPr lang="en-US" smtClean="0"/>
          </a:p>
        </p:txBody>
      </p:sp>
      <p:sp>
        <p:nvSpPr>
          <p:cNvPr id="299013" name="Rectangle 2"/>
          <p:cNvSpPr>
            <a:spLocks noGrp="1" noChangeArrowheads="1"/>
          </p:cNvSpPr>
          <p:nvPr>
            <p:ph type="title"/>
          </p:nvPr>
        </p:nvSpPr>
        <p:spPr>
          <a:xfrm>
            <a:off x="838200" y="762000"/>
            <a:ext cx="7772400" cy="685800"/>
          </a:xfrm>
          <a:ln>
            <a:solidFill>
              <a:schemeClr val="accent2"/>
            </a:solidFill>
          </a:ln>
        </p:spPr>
        <p:txBody>
          <a:bodyPr/>
          <a:lstStyle/>
          <a:p>
            <a:pPr eaLnBrk="1" hangingPunct="1"/>
            <a:r>
              <a:rPr lang="en-US" sz="3600" smtClean="0"/>
              <a:t>Illustration (2)</a:t>
            </a:r>
          </a:p>
        </p:txBody>
      </p:sp>
      <p:pic>
        <p:nvPicPr>
          <p:cNvPr id="299014" name="Picture 3"/>
          <p:cNvPicPr>
            <a:picLocks noChangeAspect="1" noChangeArrowheads="1"/>
          </p:cNvPicPr>
          <p:nvPr>
            <p:ph sz="half" idx="1"/>
          </p:nvPr>
        </p:nvPicPr>
        <p:blipFill>
          <a:blip r:embed="rId3"/>
          <a:srcRect/>
          <a:stretch>
            <a:fillRect/>
          </a:stretch>
        </p:blipFill>
        <p:spPr>
          <a:xfrm>
            <a:off x="1143000" y="1676400"/>
            <a:ext cx="6934200" cy="1916113"/>
          </a:xfrm>
          <a:noFill/>
        </p:spPr>
      </p:pic>
      <p:pic>
        <p:nvPicPr>
          <p:cNvPr id="299015" name="Picture 4"/>
          <p:cNvPicPr>
            <a:picLocks noChangeAspect="1" noChangeArrowheads="1"/>
          </p:cNvPicPr>
          <p:nvPr>
            <p:ph sz="half" idx="2"/>
          </p:nvPr>
        </p:nvPicPr>
        <p:blipFill>
          <a:blip r:embed="rId4"/>
          <a:srcRect b="8475"/>
          <a:stretch>
            <a:fillRect/>
          </a:stretch>
        </p:blipFill>
        <p:spPr>
          <a:xfrm>
            <a:off x="2514600" y="3429000"/>
            <a:ext cx="4343400" cy="2743200"/>
          </a:xfrm>
          <a:noFill/>
        </p:spPr>
      </p:pic>
      <p:sp>
        <p:nvSpPr>
          <p:cNvPr id="299016" name="Text Box 4"/>
          <p:cNvSpPr txBox="1">
            <a:spLocks noChangeArrowheads="1"/>
          </p:cNvSpPr>
          <p:nvPr/>
        </p:nvSpPr>
        <p:spPr bwMode="auto">
          <a:xfrm>
            <a:off x="762000" y="228600"/>
            <a:ext cx="5029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7.3:  Mann-Whitney U – Nonparametric Test</a:t>
            </a:r>
          </a:p>
        </p:txBody>
      </p:sp>
    </p:spTree>
  </p:cSld>
  <p:clrMapOvr>
    <a:masterClrMapping/>
  </p:clrMapOvr>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Date Placeholder 3"/>
          <p:cNvSpPr>
            <a:spLocks noGrp="1"/>
          </p:cNvSpPr>
          <p:nvPr>
            <p:ph type="dt" sz="quarter" idx="10"/>
          </p:nvPr>
        </p:nvSpPr>
        <p:spPr>
          <a:noFill/>
        </p:spPr>
        <p:txBody>
          <a:bodyPr/>
          <a:lstStyle/>
          <a:p>
            <a:r>
              <a:rPr lang="en-US"/>
              <a:t>2011</a:t>
            </a:r>
          </a:p>
        </p:txBody>
      </p:sp>
      <p:sp>
        <p:nvSpPr>
          <p:cNvPr id="300035" name="Footer Placeholder 4"/>
          <p:cNvSpPr>
            <a:spLocks noGrp="1"/>
          </p:cNvSpPr>
          <p:nvPr>
            <p:ph type="ftr" sz="quarter" idx="11"/>
          </p:nvPr>
        </p:nvSpPr>
        <p:spPr>
          <a:noFill/>
        </p:spPr>
        <p:txBody>
          <a:bodyPr/>
          <a:lstStyle/>
          <a:p>
            <a:r>
              <a:rPr lang="en-US" smtClean="0"/>
              <a:t>Rasimah Aripin</a:t>
            </a:r>
          </a:p>
        </p:txBody>
      </p:sp>
      <p:sp>
        <p:nvSpPr>
          <p:cNvPr id="300036" name="Slide Number Placeholder 5"/>
          <p:cNvSpPr>
            <a:spLocks noGrp="1"/>
          </p:cNvSpPr>
          <p:nvPr>
            <p:ph type="sldNum" sz="quarter" idx="12"/>
          </p:nvPr>
        </p:nvSpPr>
        <p:spPr>
          <a:noFill/>
        </p:spPr>
        <p:txBody>
          <a:bodyPr/>
          <a:lstStyle/>
          <a:p>
            <a:fld id="{BBB922F0-065F-4585-93F2-FE60EB6830F6}" type="slidenum">
              <a:rPr lang="en-US" smtClean="0"/>
              <a:pPr/>
              <a:t>279</a:t>
            </a:fld>
            <a:endParaRPr lang="en-US" smtClean="0"/>
          </a:p>
        </p:txBody>
      </p:sp>
      <p:sp>
        <p:nvSpPr>
          <p:cNvPr id="300037" name="Rectangle 2"/>
          <p:cNvSpPr>
            <a:spLocks noGrp="1" noChangeArrowheads="1"/>
          </p:cNvSpPr>
          <p:nvPr>
            <p:ph type="title"/>
          </p:nvPr>
        </p:nvSpPr>
        <p:spPr>
          <a:xfrm>
            <a:off x="762000" y="609600"/>
            <a:ext cx="7772400" cy="838200"/>
          </a:xfrm>
          <a:ln>
            <a:solidFill>
              <a:schemeClr val="accent2"/>
            </a:solidFill>
          </a:ln>
        </p:spPr>
        <p:txBody>
          <a:bodyPr/>
          <a:lstStyle/>
          <a:p>
            <a:pPr eaLnBrk="1" hangingPunct="1"/>
            <a:r>
              <a:rPr lang="en-US" sz="3600" b="1" smtClean="0"/>
              <a:t>7.4: Paired Samples t-test</a:t>
            </a:r>
          </a:p>
        </p:txBody>
      </p:sp>
      <p:sp>
        <p:nvSpPr>
          <p:cNvPr id="300038" name="Rectangle 3"/>
          <p:cNvSpPr>
            <a:spLocks noGrp="1" noChangeArrowheads="1"/>
          </p:cNvSpPr>
          <p:nvPr>
            <p:ph type="body" idx="1"/>
          </p:nvPr>
        </p:nvSpPr>
        <p:spPr>
          <a:xfrm>
            <a:off x="457200" y="1600200"/>
            <a:ext cx="8458200" cy="4495800"/>
          </a:xfrm>
        </p:spPr>
        <p:txBody>
          <a:bodyPr/>
          <a:lstStyle/>
          <a:p>
            <a:pPr eaLnBrk="1" hangingPunct="1"/>
            <a:r>
              <a:rPr lang="en-US" sz="2800" b="1" i="1" smtClean="0"/>
              <a:t>Purpose</a:t>
            </a:r>
            <a:r>
              <a:rPr lang="en-US" sz="2800" smtClean="0"/>
              <a:t>: </a:t>
            </a:r>
            <a:r>
              <a:rPr lang="en-US" sz="2400" smtClean="0"/>
              <a:t>To compare the means of a variable of interest of two dependent groups (e.g. before and after, matched-pairs, or case-control studies).  </a:t>
            </a:r>
          </a:p>
          <a:p>
            <a:pPr eaLnBrk="1" hangingPunct="1"/>
            <a:r>
              <a:rPr lang="en-US" sz="2800" b="1" i="1" smtClean="0"/>
              <a:t>Examples</a:t>
            </a:r>
            <a:r>
              <a:rPr lang="en-US" sz="2800" smtClean="0"/>
              <a:t>:  </a:t>
            </a:r>
            <a:r>
              <a:rPr lang="en-US" sz="2400" smtClean="0"/>
              <a:t>Is the health program organized by a weight watchers group effective (weight before and after)?;  Is there a difference in the mean blood pressure reading of a group of hypertension sufferers after taking a certain drug for  one-month?</a:t>
            </a:r>
          </a:p>
          <a:p>
            <a:pPr eaLnBrk="1" hangingPunct="1"/>
            <a:r>
              <a:rPr lang="en-US" sz="2800" smtClean="0"/>
              <a:t>Name of the test: </a:t>
            </a:r>
            <a:r>
              <a:rPr lang="en-US" sz="2800" b="1" i="1" smtClean="0"/>
              <a:t>Paired-samples t-test</a:t>
            </a:r>
          </a:p>
          <a:p>
            <a:pPr eaLnBrk="1" hangingPunct="1"/>
            <a:r>
              <a:rPr lang="en-US" sz="2800" smtClean="0"/>
              <a:t>Assumptions: </a:t>
            </a:r>
            <a:r>
              <a:rPr lang="en-US" sz="2400" smtClean="0"/>
              <a:t>The variable must be normally distributed</a:t>
            </a:r>
          </a:p>
          <a:p>
            <a:pPr eaLnBrk="1" hangingPunct="1"/>
            <a:endParaRPr lang="en-US" sz="2400" smtClean="0"/>
          </a:p>
        </p:txBody>
      </p:sp>
      <p:sp>
        <p:nvSpPr>
          <p:cNvPr id="300039" name="Text Box 6"/>
          <p:cNvSpPr txBox="1">
            <a:spLocks noChangeArrowheads="1"/>
          </p:cNvSpPr>
          <p:nvPr/>
        </p:nvSpPr>
        <p:spPr bwMode="auto">
          <a:xfrm>
            <a:off x="838200" y="228600"/>
            <a:ext cx="4419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7:  Comparing Two Means</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4"/>
          <p:cNvSpPr>
            <a:spLocks noGrp="1"/>
          </p:cNvSpPr>
          <p:nvPr>
            <p:ph type="dt" sz="quarter" idx="10"/>
          </p:nvPr>
        </p:nvSpPr>
        <p:spPr>
          <a:noFill/>
        </p:spPr>
        <p:txBody>
          <a:bodyPr/>
          <a:lstStyle/>
          <a:p>
            <a:r>
              <a:rPr lang="en-US"/>
              <a:t>2011</a:t>
            </a:r>
          </a:p>
        </p:txBody>
      </p:sp>
      <p:sp>
        <p:nvSpPr>
          <p:cNvPr id="58371" name="Footer Placeholder 5"/>
          <p:cNvSpPr>
            <a:spLocks noGrp="1"/>
          </p:cNvSpPr>
          <p:nvPr>
            <p:ph type="ftr" sz="quarter" idx="11"/>
          </p:nvPr>
        </p:nvSpPr>
        <p:spPr>
          <a:noFill/>
        </p:spPr>
        <p:txBody>
          <a:bodyPr/>
          <a:lstStyle/>
          <a:p>
            <a:r>
              <a:rPr lang="en-US" smtClean="0"/>
              <a:t>Rasimah Aripin</a:t>
            </a:r>
          </a:p>
        </p:txBody>
      </p:sp>
      <p:sp>
        <p:nvSpPr>
          <p:cNvPr id="58372" name="Slide Number Placeholder 6"/>
          <p:cNvSpPr>
            <a:spLocks noGrp="1"/>
          </p:cNvSpPr>
          <p:nvPr>
            <p:ph type="sldNum" sz="quarter" idx="12"/>
          </p:nvPr>
        </p:nvSpPr>
        <p:spPr>
          <a:noFill/>
        </p:spPr>
        <p:txBody>
          <a:bodyPr/>
          <a:lstStyle/>
          <a:p>
            <a:fld id="{FF96A4EE-1755-48A4-AB42-32648BBAC049}" type="slidenum">
              <a:rPr lang="en-US" smtClean="0"/>
              <a:pPr/>
              <a:t>28</a:t>
            </a:fld>
            <a:endParaRPr lang="en-US" smtClean="0"/>
          </a:p>
        </p:txBody>
      </p:sp>
      <p:sp>
        <p:nvSpPr>
          <p:cNvPr id="58373" name="Rectangle 2"/>
          <p:cNvSpPr>
            <a:spLocks noGrp="1" noChangeArrowheads="1"/>
          </p:cNvSpPr>
          <p:nvPr>
            <p:ph type="title"/>
          </p:nvPr>
        </p:nvSpPr>
        <p:spPr>
          <a:xfrm>
            <a:off x="685800" y="838200"/>
            <a:ext cx="7848600" cy="762000"/>
          </a:xfrm>
          <a:ln>
            <a:solidFill>
              <a:schemeClr val="accent2"/>
            </a:solidFill>
          </a:ln>
        </p:spPr>
        <p:txBody>
          <a:bodyPr/>
          <a:lstStyle/>
          <a:p>
            <a:pPr eaLnBrk="1" hangingPunct="1"/>
            <a:r>
              <a:rPr lang="en-US" sz="3200" smtClean="0">
                <a:latin typeface="Georgia" pitchFamily="18" charset="0"/>
              </a:rPr>
              <a:t>Variable View: Values (Column 6)</a:t>
            </a:r>
            <a:r>
              <a:rPr lang="en-US" smtClean="0"/>
              <a:t> </a:t>
            </a:r>
          </a:p>
        </p:txBody>
      </p:sp>
      <p:sp>
        <p:nvSpPr>
          <p:cNvPr id="34819" name="Rectangle 3"/>
          <p:cNvSpPr>
            <a:spLocks noGrp="1" noChangeArrowheads="1"/>
          </p:cNvSpPr>
          <p:nvPr>
            <p:ph type="body" sz="half" idx="1"/>
          </p:nvPr>
        </p:nvSpPr>
        <p:spPr>
          <a:xfrm>
            <a:off x="381000" y="1676400"/>
            <a:ext cx="8534400" cy="4191000"/>
          </a:xfrm>
          <a:ln>
            <a:solidFill>
              <a:srgbClr val="990099"/>
            </a:solidFill>
          </a:ln>
        </p:spPr>
        <p:txBody>
          <a:bodyPr/>
          <a:lstStyle/>
          <a:p>
            <a:pPr eaLnBrk="1" hangingPunct="1">
              <a:lnSpc>
                <a:spcPct val="90000"/>
              </a:lnSpc>
              <a:defRPr/>
            </a:pPr>
            <a:r>
              <a:rPr lang="en-US" sz="2400" smtClean="0"/>
              <a:t>To label the codes given to the data values.  Only for categorical (qualitative) variables such as nominal (gender, ethnicity, urban/rural, states)</a:t>
            </a:r>
          </a:p>
          <a:p>
            <a:pPr eaLnBrk="1" hangingPunct="1">
              <a:lnSpc>
                <a:spcPct val="90000"/>
              </a:lnSpc>
              <a:defRPr/>
            </a:pPr>
            <a:r>
              <a:rPr lang="en-US" sz="2400" smtClean="0"/>
              <a:t>To see the labels for the variable </a:t>
            </a:r>
            <a:r>
              <a:rPr lang="en-US" sz="2400" b="1" smtClean="0">
                <a:solidFill>
                  <a:schemeClr val="accent2"/>
                </a:solidFill>
              </a:rPr>
              <a:t>Smoking_habit</a:t>
            </a:r>
            <a:r>
              <a:rPr lang="en-US" sz="2400" smtClean="0"/>
              <a:t>, click the respective cell pull-down dots </a:t>
            </a:r>
            <a:r>
              <a:rPr lang="en-US" sz="2400" b="1" smtClean="0">
                <a:effectLst>
                  <a:outerShdw blurRad="38100" dist="38100" dir="2700000" algn="tl">
                    <a:srgbClr val="C0C0C0"/>
                  </a:outerShdw>
                </a:effectLst>
              </a:rPr>
              <a:t>…</a:t>
            </a:r>
            <a:r>
              <a:rPr lang="en-US" sz="2400" smtClean="0"/>
              <a:t> to get the </a:t>
            </a:r>
            <a:r>
              <a:rPr lang="en-US" sz="2400" b="1" smtClean="0">
                <a:solidFill>
                  <a:schemeClr val="accent2"/>
                </a:solidFill>
              </a:rPr>
              <a:t>Value Labels</a:t>
            </a:r>
            <a:r>
              <a:rPr lang="en-US" sz="2400" smtClean="0"/>
              <a:t> dialog box</a:t>
            </a:r>
          </a:p>
          <a:p>
            <a:pPr eaLnBrk="1" hangingPunct="1">
              <a:lnSpc>
                <a:spcPct val="90000"/>
              </a:lnSpc>
              <a:defRPr/>
            </a:pPr>
            <a:r>
              <a:rPr lang="en-US" sz="2400" smtClean="0"/>
              <a:t>You can change labels, remove or add new labels any time by selecting the respective options (add, change or remove)</a:t>
            </a:r>
          </a:p>
          <a:p>
            <a:pPr eaLnBrk="1" hangingPunct="1">
              <a:lnSpc>
                <a:spcPct val="90000"/>
              </a:lnSpc>
              <a:defRPr/>
            </a:pPr>
            <a:r>
              <a:rPr lang="en-US" sz="2400" smtClean="0"/>
              <a:t>For example, change the Value Labels for smoking habit from </a:t>
            </a:r>
            <a:r>
              <a:rPr lang="en-US" sz="2400" b="1" i="1" smtClean="0">
                <a:solidFill>
                  <a:schemeClr val="accent2"/>
                </a:solidFill>
              </a:rPr>
              <a:t>1=None</a:t>
            </a:r>
            <a:r>
              <a:rPr lang="en-US" sz="2400" i="1" smtClean="0">
                <a:solidFill>
                  <a:schemeClr val="accent2"/>
                </a:solidFill>
              </a:rPr>
              <a:t> </a:t>
            </a:r>
            <a:r>
              <a:rPr lang="en-US" sz="2400" smtClean="0"/>
              <a:t>to </a:t>
            </a:r>
            <a:r>
              <a:rPr lang="en-US" sz="2400" b="1" i="1" smtClean="0">
                <a:solidFill>
                  <a:schemeClr val="accent2"/>
                </a:solidFill>
              </a:rPr>
              <a:t>1 =</a:t>
            </a:r>
            <a:r>
              <a:rPr lang="en-US" sz="2400" b="1" smtClean="0"/>
              <a:t> </a:t>
            </a:r>
            <a:r>
              <a:rPr lang="en-US" sz="2400" b="1" i="1" smtClean="0">
                <a:solidFill>
                  <a:schemeClr val="accent2"/>
                </a:solidFill>
              </a:rPr>
              <a:t>Non-smoker</a:t>
            </a:r>
            <a:r>
              <a:rPr lang="en-US" sz="2400" i="1" smtClean="0">
                <a:solidFill>
                  <a:schemeClr val="accent2"/>
                </a:solidFill>
              </a:rPr>
              <a:t> </a:t>
            </a:r>
            <a:r>
              <a:rPr lang="en-US" sz="2400" smtClean="0"/>
              <a:t>(see the next slide for the results)</a:t>
            </a:r>
          </a:p>
          <a:p>
            <a:pPr eaLnBrk="1" hangingPunct="1">
              <a:lnSpc>
                <a:spcPct val="90000"/>
              </a:lnSpc>
              <a:defRPr/>
            </a:pPr>
            <a:r>
              <a:rPr lang="en-US" sz="2400" smtClean="0"/>
              <a:t>Add another code for the variable hospital</a:t>
            </a:r>
            <a:r>
              <a:rPr lang="en-US" sz="2400" i="1" smtClean="0">
                <a:solidFill>
                  <a:schemeClr val="accent2"/>
                </a:solidFill>
              </a:rPr>
              <a:t>: </a:t>
            </a:r>
            <a:r>
              <a:rPr lang="en-US" sz="2400" b="1" i="1" smtClean="0">
                <a:solidFill>
                  <a:schemeClr val="accent2"/>
                </a:solidFill>
              </a:rPr>
              <a:t>0 = No Response</a:t>
            </a:r>
            <a:r>
              <a:rPr lang="en-US" sz="2400" i="1" smtClean="0">
                <a:solidFill>
                  <a:schemeClr val="accent2"/>
                </a:solidFill>
              </a:rPr>
              <a:t>	</a:t>
            </a:r>
            <a:endParaRPr lang="en-US" sz="2400" smtClean="0"/>
          </a:p>
        </p:txBody>
      </p:sp>
      <p:sp>
        <p:nvSpPr>
          <p:cNvPr id="58375" name="Text Box 2052"/>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Date Placeholder 3"/>
          <p:cNvSpPr>
            <a:spLocks noGrp="1"/>
          </p:cNvSpPr>
          <p:nvPr>
            <p:ph type="dt" sz="quarter" idx="10"/>
          </p:nvPr>
        </p:nvSpPr>
        <p:spPr>
          <a:noFill/>
        </p:spPr>
        <p:txBody>
          <a:bodyPr/>
          <a:lstStyle/>
          <a:p>
            <a:r>
              <a:rPr lang="en-US"/>
              <a:t>2011</a:t>
            </a:r>
          </a:p>
        </p:txBody>
      </p:sp>
      <p:sp>
        <p:nvSpPr>
          <p:cNvPr id="16388" name="Footer Placeholder 4"/>
          <p:cNvSpPr>
            <a:spLocks noGrp="1"/>
          </p:cNvSpPr>
          <p:nvPr>
            <p:ph type="ftr" sz="quarter" idx="11"/>
          </p:nvPr>
        </p:nvSpPr>
        <p:spPr>
          <a:noFill/>
        </p:spPr>
        <p:txBody>
          <a:bodyPr/>
          <a:lstStyle/>
          <a:p>
            <a:r>
              <a:rPr lang="en-US" smtClean="0"/>
              <a:t>Rasimah Aripin</a:t>
            </a:r>
          </a:p>
        </p:txBody>
      </p:sp>
      <p:sp>
        <p:nvSpPr>
          <p:cNvPr id="16389" name="Slide Number Placeholder 5"/>
          <p:cNvSpPr>
            <a:spLocks noGrp="1"/>
          </p:cNvSpPr>
          <p:nvPr>
            <p:ph type="sldNum" sz="quarter" idx="12"/>
          </p:nvPr>
        </p:nvSpPr>
        <p:spPr>
          <a:noFill/>
        </p:spPr>
        <p:txBody>
          <a:bodyPr/>
          <a:lstStyle/>
          <a:p>
            <a:fld id="{E8AD14AB-5EEB-4C9D-A80E-60247FEA894C}" type="slidenum">
              <a:rPr lang="en-US" smtClean="0"/>
              <a:pPr/>
              <a:t>280</a:t>
            </a:fld>
            <a:endParaRPr lang="en-US" smtClean="0"/>
          </a:p>
        </p:txBody>
      </p:sp>
      <p:sp>
        <p:nvSpPr>
          <p:cNvPr id="16390" name="Rectangle 2"/>
          <p:cNvSpPr>
            <a:spLocks noGrp="1" noChangeArrowheads="1"/>
          </p:cNvSpPr>
          <p:nvPr>
            <p:ph type="title"/>
          </p:nvPr>
        </p:nvSpPr>
        <p:spPr>
          <a:xfrm>
            <a:off x="685800" y="914400"/>
            <a:ext cx="7772400" cy="685800"/>
          </a:xfrm>
          <a:ln>
            <a:solidFill>
              <a:schemeClr val="accent2"/>
            </a:solidFill>
          </a:ln>
        </p:spPr>
        <p:txBody>
          <a:bodyPr/>
          <a:lstStyle/>
          <a:p>
            <a:pPr eaLnBrk="1" hangingPunct="1"/>
            <a:r>
              <a:rPr lang="en-US" sz="3600" smtClean="0"/>
              <a:t>Before and After Situation</a:t>
            </a:r>
          </a:p>
        </p:txBody>
      </p:sp>
      <p:sp>
        <p:nvSpPr>
          <p:cNvPr id="16391" name="Rectangle 3"/>
          <p:cNvSpPr>
            <a:spLocks noGrp="1" noChangeArrowheads="1"/>
          </p:cNvSpPr>
          <p:nvPr>
            <p:ph type="body" idx="1"/>
          </p:nvPr>
        </p:nvSpPr>
        <p:spPr>
          <a:xfrm>
            <a:off x="609600" y="1676400"/>
            <a:ext cx="8193088" cy="4459288"/>
          </a:xfrm>
        </p:spPr>
        <p:txBody>
          <a:bodyPr/>
          <a:lstStyle/>
          <a:p>
            <a:pPr eaLnBrk="1" hangingPunct="1">
              <a:lnSpc>
                <a:spcPct val="90000"/>
              </a:lnSpc>
            </a:pPr>
            <a:r>
              <a:rPr lang="en-US" b="1" i="1" smtClean="0"/>
              <a:t>Data set Weight Loss</a:t>
            </a:r>
            <a:r>
              <a:rPr lang="en-US" smtClean="0"/>
              <a:t>:  A group of 38 women took part in a weight loss program for six months.  Their weight were taken before the program, immediately  at the end of the program and 6 months after that.</a:t>
            </a:r>
          </a:p>
          <a:p>
            <a:pPr eaLnBrk="1" hangingPunct="1">
              <a:lnSpc>
                <a:spcPct val="90000"/>
              </a:lnSpc>
            </a:pPr>
            <a:r>
              <a:rPr lang="en-US" smtClean="0"/>
              <a:t>First compare the mean weight before and at the end of the program.  Is the program effective in reducing their weights?</a:t>
            </a:r>
          </a:p>
          <a:p>
            <a:pPr eaLnBrk="1" hangingPunct="1">
              <a:lnSpc>
                <a:spcPct val="90000"/>
              </a:lnSpc>
            </a:pPr>
            <a:r>
              <a:rPr lang="en-US" smtClean="0"/>
              <a:t>Null hypothesis: </a:t>
            </a:r>
          </a:p>
        </p:txBody>
      </p:sp>
      <p:graphicFrame>
        <p:nvGraphicFramePr>
          <p:cNvPr id="16386" name="Object 5"/>
          <p:cNvGraphicFramePr>
            <a:graphicFrameLocks noChangeAspect="1"/>
          </p:cNvGraphicFramePr>
          <p:nvPr/>
        </p:nvGraphicFramePr>
        <p:xfrm>
          <a:off x="4064000" y="5316538"/>
          <a:ext cx="3784600" cy="692150"/>
        </p:xfrm>
        <a:graphic>
          <a:graphicData uri="http://schemas.openxmlformats.org/presentationml/2006/ole">
            <p:oleObj spid="_x0000_s16386" name="Equation" r:id="rId4" imgW="1041120" imgH="190440" progId="Equation.3">
              <p:embed/>
            </p:oleObj>
          </a:graphicData>
        </a:graphic>
      </p:graphicFrame>
      <p:sp>
        <p:nvSpPr>
          <p:cNvPr id="16392" name="Text Box 7"/>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7.4:  Paired Samples t-test</a:t>
            </a:r>
          </a:p>
        </p:txBody>
      </p:sp>
    </p:spTree>
  </p:cSld>
  <p:clrMapOvr>
    <a:masterClrMapping/>
  </p:clrMapOvr>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Date Placeholder 4"/>
          <p:cNvSpPr>
            <a:spLocks noGrp="1"/>
          </p:cNvSpPr>
          <p:nvPr>
            <p:ph type="dt" sz="quarter" idx="10"/>
          </p:nvPr>
        </p:nvSpPr>
        <p:spPr>
          <a:noFill/>
        </p:spPr>
        <p:txBody>
          <a:bodyPr/>
          <a:lstStyle/>
          <a:p>
            <a:r>
              <a:rPr lang="en-US"/>
              <a:t>2011</a:t>
            </a:r>
          </a:p>
        </p:txBody>
      </p:sp>
      <p:sp>
        <p:nvSpPr>
          <p:cNvPr id="17412" name="Footer Placeholder 5"/>
          <p:cNvSpPr>
            <a:spLocks noGrp="1"/>
          </p:cNvSpPr>
          <p:nvPr>
            <p:ph type="ftr" sz="quarter" idx="11"/>
          </p:nvPr>
        </p:nvSpPr>
        <p:spPr>
          <a:noFill/>
        </p:spPr>
        <p:txBody>
          <a:bodyPr/>
          <a:lstStyle/>
          <a:p>
            <a:r>
              <a:rPr lang="en-US" smtClean="0"/>
              <a:t>Rasimah Aripin</a:t>
            </a:r>
          </a:p>
        </p:txBody>
      </p:sp>
      <p:sp>
        <p:nvSpPr>
          <p:cNvPr id="17413" name="Slide Number Placeholder 6"/>
          <p:cNvSpPr>
            <a:spLocks noGrp="1"/>
          </p:cNvSpPr>
          <p:nvPr>
            <p:ph type="sldNum" sz="quarter" idx="12"/>
          </p:nvPr>
        </p:nvSpPr>
        <p:spPr>
          <a:noFill/>
        </p:spPr>
        <p:txBody>
          <a:bodyPr/>
          <a:lstStyle/>
          <a:p>
            <a:fld id="{AC8FBAA8-9928-42F0-9BA8-1D505B713858}" type="slidenum">
              <a:rPr lang="en-US" smtClean="0"/>
              <a:pPr/>
              <a:t>281</a:t>
            </a:fld>
            <a:endParaRPr lang="en-US" smtClean="0"/>
          </a:p>
        </p:txBody>
      </p:sp>
      <p:sp>
        <p:nvSpPr>
          <p:cNvPr id="17414" name="Rectangle 2"/>
          <p:cNvSpPr>
            <a:spLocks noGrp="1" noChangeArrowheads="1"/>
          </p:cNvSpPr>
          <p:nvPr>
            <p:ph type="title"/>
          </p:nvPr>
        </p:nvSpPr>
        <p:spPr>
          <a:xfrm>
            <a:off x="838200" y="838200"/>
            <a:ext cx="7772400" cy="685800"/>
          </a:xfrm>
          <a:ln>
            <a:solidFill>
              <a:schemeClr val="tx1"/>
            </a:solidFill>
          </a:ln>
        </p:spPr>
        <p:txBody>
          <a:bodyPr/>
          <a:lstStyle/>
          <a:p>
            <a:pPr eaLnBrk="1" hangingPunct="1"/>
            <a:r>
              <a:rPr lang="en-US" sz="3600" smtClean="0"/>
              <a:t>Illustration Using SPSS</a:t>
            </a:r>
          </a:p>
        </p:txBody>
      </p:sp>
      <p:sp>
        <p:nvSpPr>
          <p:cNvPr id="17415" name="Rectangle 3"/>
          <p:cNvSpPr>
            <a:spLocks noGrp="1" noChangeArrowheads="1"/>
          </p:cNvSpPr>
          <p:nvPr>
            <p:ph type="body" sz="half" idx="1"/>
          </p:nvPr>
        </p:nvSpPr>
        <p:spPr>
          <a:xfrm>
            <a:off x="609600" y="1676400"/>
            <a:ext cx="7924800" cy="4114800"/>
          </a:xfrm>
        </p:spPr>
        <p:txBody>
          <a:bodyPr/>
          <a:lstStyle/>
          <a:p>
            <a:pPr eaLnBrk="1" hangingPunct="1"/>
            <a:r>
              <a:rPr lang="en-US" sz="2800" smtClean="0">
                <a:solidFill>
                  <a:srgbClr val="990099"/>
                </a:solidFill>
              </a:rPr>
              <a:t>Analyze &gt;&gt;&gt; Compare Means &gt;&gt;&gt; Paired Samples T-Test</a:t>
            </a:r>
          </a:p>
          <a:p>
            <a:pPr eaLnBrk="1" hangingPunct="1"/>
            <a:r>
              <a:rPr lang="en-US" sz="2800" smtClean="0"/>
              <a:t>Use the </a:t>
            </a:r>
            <a:r>
              <a:rPr lang="en-US" sz="2800" i="1" smtClean="0"/>
              <a:t>weight_loss</a:t>
            </a:r>
            <a:r>
              <a:rPr lang="en-US" sz="2800" smtClean="0"/>
              <a:t> data set</a:t>
            </a:r>
          </a:p>
          <a:p>
            <a:pPr eaLnBrk="1" hangingPunct="1"/>
            <a:r>
              <a:rPr lang="en-US" sz="2800" smtClean="0"/>
              <a:t>First compare the mean weight before and after the end of the program.  Is the program effective in reducing their weights?</a:t>
            </a:r>
          </a:p>
          <a:p>
            <a:pPr eaLnBrk="1" hangingPunct="1"/>
            <a:r>
              <a:rPr lang="en-US" sz="2800" smtClean="0"/>
              <a:t>Null hypothesis: </a:t>
            </a:r>
          </a:p>
          <a:p>
            <a:pPr eaLnBrk="1" hangingPunct="1"/>
            <a:endParaRPr lang="en-US" sz="2800" smtClean="0"/>
          </a:p>
          <a:p>
            <a:pPr eaLnBrk="1" hangingPunct="1"/>
            <a:endParaRPr lang="en-US" sz="2800" smtClean="0"/>
          </a:p>
        </p:txBody>
      </p:sp>
      <p:graphicFrame>
        <p:nvGraphicFramePr>
          <p:cNvPr id="17410" name="Object 5"/>
          <p:cNvGraphicFramePr>
            <a:graphicFrameLocks noChangeAspect="1"/>
          </p:cNvGraphicFramePr>
          <p:nvPr>
            <p:ph sz="half" idx="2"/>
          </p:nvPr>
        </p:nvGraphicFramePr>
        <p:xfrm>
          <a:off x="3429000" y="5029200"/>
          <a:ext cx="3048000" cy="557213"/>
        </p:xfrm>
        <a:graphic>
          <a:graphicData uri="http://schemas.openxmlformats.org/presentationml/2006/ole">
            <p:oleObj spid="_x0000_s17410" name="Equation" r:id="rId4" imgW="1041120" imgH="190440" progId="Equation.3">
              <p:embed/>
            </p:oleObj>
          </a:graphicData>
        </a:graphic>
      </p:graphicFrame>
      <p:sp>
        <p:nvSpPr>
          <p:cNvPr id="17416" name="Text Box 9"/>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7.4:  Paired Samples t-test</a:t>
            </a:r>
          </a:p>
        </p:txBody>
      </p:sp>
    </p:spTree>
  </p:cSld>
  <p:clrMapOvr>
    <a:masterClrMapping/>
  </p:clrMapOvr>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Date Placeholder 3"/>
          <p:cNvSpPr>
            <a:spLocks noGrp="1"/>
          </p:cNvSpPr>
          <p:nvPr>
            <p:ph type="dt" sz="quarter" idx="10"/>
          </p:nvPr>
        </p:nvSpPr>
        <p:spPr>
          <a:noFill/>
        </p:spPr>
        <p:txBody>
          <a:bodyPr/>
          <a:lstStyle/>
          <a:p>
            <a:r>
              <a:rPr lang="en-US"/>
              <a:t>2011</a:t>
            </a:r>
          </a:p>
        </p:txBody>
      </p:sp>
      <p:sp>
        <p:nvSpPr>
          <p:cNvPr id="301059" name="Footer Placeholder 4"/>
          <p:cNvSpPr>
            <a:spLocks noGrp="1"/>
          </p:cNvSpPr>
          <p:nvPr>
            <p:ph type="ftr" sz="quarter" idx="11"/>
          </p:nvPr>
        </p:nvSpPr>
        <p:spPr>
          <a:noFill/>
        </p:spPr>
        <p:txBody>
          <a:bodyPr/>
          <a:lstStyle/>
          <a:p>
            <a:r>
              <a:rPr lang="en-US" smtClean="0"/>
              <a:t>Rasimah Aripin</a:t>
            </a:r>
          </a:p>
        </p:txBody>
      </p:sp>
      <p:sp>
        <p:nvSpPr>
          <p:cNvPr id="301060" name="Slide Number Placeholder 5"/>
          <p:cNvSpPr>
            <a:spLocks noGrp="1"/>
          </p:cNvSpPr>
          <p:nvPr>
            <p:ph type="sldNum" sz="quarter" idx="12"/>
          </p:nvPr>
        </p:nvSpPr>
        <p:spPr>
          <a:noFill/>
        </p:spPr>
        <p:txBody>
          <a:bodyPr/>
          <a:lstStyle/>
          <a:p>
            <a:fld id="{0310019C-7B16-4B96-AF03-4667A2E0F965}" type="slidenum">
              <a:rPr lang="en-US" smtClean="0"/>
              <a:pPr/>
              <a:t>282</a:t>
            </a:fld>
            <a:endParaRPr lang="en-US" smtClean="0"/>
          </a:p>
        </p:txBody>
      </p:sp>
      <p:sp>
        <p:nvSpPr>
          <p:cNvPr id="301061" name="Rectangle 2"/>
          <p:cNvSpPr>
            <a:spLocks noGrp="1" noChangeArrowheads="1"/>
          </p:cNvSpPr>
          <p:nvPr>
            <p:ph type="title"/>
          </p:nvPr>
        </p:nvSpPr>
        <p:spPr>
          <a:xfrm>
            <a:off x="838200" y="914400"/>
            <a:ext cx="7772400" cy="609600"/>
          </a:xfrm>
          <a:ln>
            <a:solidFill>
              <a:schemeClr val="tx1"/>
            </a:solidFill>
          </a:ln>
        </p:spPr>
        <p:txBody>
          <a:bodyPr/>
          <a:lstStyle/>
          <a:p>
            <a:pPr eaLnBrk="1" hangingPunct="1"/>
            <a:r>
              <a:rPr lang="en-US" sz="3200" smtClean="0"/>
              <a:t>Illustration (Cont.)</a:t>
            </a:r>
          </a:p>
        </p:txBody>
      </p:sp>
      <p:pic>
        <p:nvPicPr>
          <p:cNvPr id="301062" name="Picture 3"/>
          <p:cNvPicPr>
            <a:picLocks noChangeAspect="1" noChangeArrowheads="1"/>
          </p:cNvPicPr>
          <p:nvPr>
            <p:ph idx="1"/>
          </p:nvPr>
        </p:nvPicPr>
        <p:blipFill>
          <a:blip r:embed="rId3"/>
          <a:srcRect/>
          <a:stretch>
            <a:fillRect/>
          </a:stretch>
        </p:blipFill>
        <p:spPr>
          <a:xfrm>
            <a:off x="762000" y="1905000"/>
            <a:ext cx="7391400" cy="4257675"/>
          </a:xfrm>
          <a:noFill/>
        </p:spPr>
      </p:pic>
      <p:sp>
        <p:nvSpPr>
          <p:cNvPr id="301063" name="Text Box 7"/>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7.4:  Paired Samples t-test</a:t>
            </a:r>
          </a:p>
        </p:txBody>
      </p:sp>
    </p:spTree>
  </p:cSld>
  <p:clrMapOvr>
    <a:masterClrMapping/>
  </p:clrMapOv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Date Placeholder 3"/>
          <p:cNvSpPr>
            <a:spLocks noGrp="1"/>
          </p:cNvSpPr>
          <p:nvPr>
            <p:ph type="dt" sz="quarter" idx="10"/>
          </p:nvPr>
        </p:nvSpPr>
        <p:spPr>
          <a:noFill/>
        </p:spPr>
        <p:txBody>
          <a:bodyPr/>
          <a:lstStyle/>
          <a:p>
            <a:r>
              <a:rPr lang="en-US"/>
              <a:t>2011</a:t>
            </a:r>
          </a:p>
        </p:txBody>
      </p:sp>
      <p:sp>
        <p:nvSpPr>
          <p:cNvPr id="302083" name="Footer Placeholder 4"/>
          <p:cNvSpPr>
            <a:spLocks noGrp="1"/>
          </p:cNvSpPr>
          <p:nvPr>
            <p:ph type="ftr" sz="quarter" idx="11"/>
          </p:nvPr>
        </p:nvSpPr>
        <p:spPr>
          <a:noFill/>
        </p:spPr>
        <p:txBody>
          <a:bodyPr/>
          <a:lstStyle/>
          <a:p>
            <a:r>
              <a:rPr lang="en-US" smtClean="0"/>
              <a:t>Rasimah Aripin</a:t>
            </a:r>
          </a:p>
        </p:txBody>
      </p:sp>
      <p:sp>
        <p:nvSpPr>
          <p:cNvPr id="302084" name="Slide Number Placeholder 5"/>
          <p:cNvSpPr>
            <a:spLocks noGrp="1"/>
          </p:cNvSpPr>
          <p:nvPr>
            <p:ph type="sldNum" sz="quarter" idx="12"/>
          </p:nvPr>
        </p:nvSpPr>
        <p:spPr>
          <a:noFill/>
        </p:spPr>
        <p:txBody>
          <a:bodyPr/>
          <a:lstStyle/>
          <a:p>
            <a:fld id="{5FD41C05-4E31-46CE-8912-F0478C89B289}" type="slidenum">
              <a:rPr lang="en-US" smtClean="0"/>
              <a:pPr/>
              <a:t>283</a:t>
            </a:fld>
            <a:endParaRPr lang="en-US" smtClean="0"/>
          </a:p>
        </p:txBody>
      </p:sp>
      <p:sp>
        <p:nvSpPr>
          <p:cNvPr id="302085" name="Rectangle 2"/>
          <p:cNvSpPr>
            <a:spLocks noGrp="1" noChangeArrowheads="1"/>
          </p:cNvSpPr>
          <p:nvPr>
            <p:ph type="title"/>
          </p:nvPr>
        </p:nvSpPr>
        <p:spPr>
          <a:xfrm>
            <a:off x="838200" y="838200"/>
            <a:ext cx="7772400" cy="685800"/>
          </a:xfrm>
          <a:ln>
            <a:solidFill>
              <a:schemeClr val="tx1"/>
            </a:solidFill>
          </a:ln>
        </p:spPr>
        <p:txBody>
          <a:bodyPr/>
          <a:lstStyle/>
          <a:p>
            <a:pPr eaLnBrk="1" hangingPunct="1"/>
            <a:r>
              <a:rPr lang="en-US" sz="3600" smtClean="0"/>
              <a:t>Illustration (Cont.)</a:t>
            </a:r>
          </a:p>
        </p:txBody>
      </p:sp>
      <p:sp>
        <p:nvSpPr>
          <p:cNvPr id="302086" name="Rectangle 3"/>
          <p:cNvSpPr>
            <a:spLocks noGrp="1" noChangeArrowheads="1"/>
          </p:cNvSpPr>
          <p:nvPr>
            <p:ph type="body" idx="1"/>
          </p:nvPr>
        </p:nvSpPr>
        <p:spPr>
          <a:xfrm>
            <a:off x="609600" y="1865313"/>
            <a:ext cx="8193088" cy="4306887"/>
          </a:xfrm>
        </p:spPr>
        <p:txBody>
          <a:bodyPr/>
          <a:lstStyle/>
          <a:p>
            <a:pPr eaLnBrk="1" hangingPunct="1"/>
            <a:r>
              <a:rPr lang="ms-MY" smtClean="0"/>
              <a:t>9</a:t>
            </a:r>
          </a:p>
        </p:txBody>
      </p:sp>
      <p:pic>
        <p:nvPicPr>
          <p:cNvPr id="302087" name="Picture 4"/>
          <p:cNvPicPr>
            <a:picLocks noChangeAspect="1" noChangeArrowheads="1"/>
          </p:cNvPicPr>
          <p:nvPr/>
        </p:nvPicPr>
        <p:blipFill>
          <a:blip r:embed="rId3"/>
          <a:srcRect/>
          <a:stretch>
            <a:fillRect/>
          </a:stretch>
        </p:blipFill>
        <p:spPr bwMode="auto">
          <a:xfrm>
            <a:off x="304800" y="1676400"/>
            <a:ext cx="8610600" cy="4276725"/>
          </a:xfrm>
          <a:prstGeom prst="rect">
            <a:avLst/>
          </a:prstGeom>
          <a:noFill/>
          <a:ln w="9525">
            <a:noFill/>
            <a:miter lim="800000"/>
            <a:headEnd/>
            <a:tailEnd/>
          </a:ln>
        </p:spPr>
      </p:pic>
      <p:sp>
        <p:nvSpPr>
          <p:cNvPr id="302088" name="Text Box 8"/>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7.4:  Paired Samples t-test</a:t>
            </a:r>
          </a:p>
        </p:txBody>
      </p:sp>
    </p:spTree>
  </p:cSld>
  <p:clrMapOvr>
    <a:masterClrMapping/>
  </p:clrMapOvr>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Date Placeholder 3"/>
          <p:cNvSpPr>
            <a:spLocks noGrp="1"/>
          </p:cNvSpPr>
          <p:nvPr>
            <p:ph type="dt" sz="quarter" idx="10"/>
          </p:nvPr>
        </p:nvSpPr>
        <p:spPr>
          <a:noFill/>
        </p:spPr>
        <p:txBody>
          <a:bodyPr/>
          <a:lstStyle/>
          <a:p>
            <a:r>
              <a:rPr lang="en-US"/>
              <a:t>2011</a:t>
            </a:r>
          </a:p>
        </p:txBody>
      </p:sp>
      <p:sp>
        <p:nvSpPr>
          <p:cNvPr id="303107" name="Footer Placeholder 4"/>
          <p:cNvSpPr>
            <a:spLocks noGrp="1"/>
          </p:cNvSpPr>
          <p:nvPr>
            <p:ph type="ftr" sz="quarter" idx="11"/>
          </p:nvPr>
        </p:nvSpPr>
        <p:spPr>
          <a:noFill/>
        </p:spPr>
        <p:txBody>
          <a:bodyPr/>
          <a:lstStyle/>
          <a:p>
            <a:r>
              <a:rPr lang="en-US" smtClean="0"/>
              <a:t>Rasimah Aripin</a:t>
            </a:r>
          </a:p>
        </p:txBody>
      </p:sp>
      <p:sp>
        <p:nvSpPr>
          <p:cNvPr id="303108" name="Slide Number Placeholder 5"/>
          <p:cNvSpPr>
            <a:spLocks noGrp="1"/>
          </p:cNvSpPr>
          <p:nvPr>
            <p:ph type="sldNum" sz="quarter" idx="12"/>
          </p:nvPr>
        </p:nvSpPr>
        <p:spPr>
          <a:noFill/>
        </p:spPr>
        <p:txBody>
          <a:bodyPr/>
          <a:lstStyle/>
          <a:p>
            <a:fld id="{55E18160-5520-4A32-860F-B4DB590415C8}" type="slidenum">
              <a:rPr lang="en-US" smtClean="0"/>
              <a:pPr/>
              <a:t>284</a:t>
            </a:fld>
            <a:endParaRPr lang="en-US" smtClean="0"/>
          </a:p>
        </p:txBody>
      </p:sp>
      <p:sp>
        <p:nvSpPr>
          <p:cNvPr id="303109" name="Rectangle 2"/>
          <p:cNvSpPr>
            <a:spLocks noGrp="1" noChangeArrowheads="1"/>
          </p:cNvSpPr>
          <p:nvPr>
            <p:ph type="title"/>
          </p:nvPr>
        </p:nvSpPr>
        <p:spPr>
          <a:xfrm>
            <a:off x="762000" y="838200"/>
            <a:ext cx="7772400" cy="685800"/>
          </a:xfrm>
          <a:ln>
            <a:solidFill>
              <a:schemeClr val="tx1"/>
            </a:solidFill>
          </a:ln>
        </p:spPr>
        <p:txBody>
          <a:bodyPr/>
          <a:lstStyle/>
          <a:p>
            <a:pPr eaLnBrk="1" hangingPunct="1"/>
            <a:r>
              <a:rPr lang="en-US" sz="3600" smtClean="0"/>
              <a:t>Illustration (Cont.)</a:t>
            </a:r>
          </a:p>
        </p:txBody>
      </p:sp>
      <p:sp>
        <p:nvSpPr>
          <p:cNvPr id="303110" name="Rectangle 3"/>
          <p:cNvSpPr>
            <a:spLocks noGrp="1" noChangeArrowheads="1"/>
          </p:cNvSpPr>
          <p:nvPr>
            <p:ph type="body" idx="1"/>
          </p:nvPr>
        </p:nvSpPr>
        <p:spPr>
          <a:xfrm>
            <a:off x="609600" y="1600200"/>
            <a:ext cx="8193088" cy="4459288"/>
          </a:xfrm>
        </p:spPr>
        <p:txBody>
          <a:bodyPr/>
          <a:lstStyle/>
          <a:p>
            <a:pPr eaLnBrk="1" hangingPunct="1">
              <a:lnSpc>
                <a:spcPct val="90000"/>
              </a:lnSpc>
            </a:pPr>
            <a:r>
              <a:rPr lang="en-US" sz="2800" smtClean="0"/>
              <a:t>The results show that there is a significant weight loss among the participants after undergoing the six-month program (p-value&lt; 0.001)</a:t>
            </a:r>
          </a:p>
          <a:p>
            <a:pPr eaLnBrk="1" hangingPunct="1">
              <a:lnSpc>
                <a:spcPct val="90000"/>
              </a:lnSpc>
            </a:pPr>
            <a:r>
              <a:rPr lang="en-US" sz="2800" smtClean="0"/>
              <a:t>The mean weight loss is estimated to be between 5.96 kg and 9.66 kg</a:t>
            </a:r>
          </a:p>
          <a:p>
            <a:pPr eaLnBrk="1" hangingPunct="1">
              <a:lnSpc>
                <a:spcPct val="90000"/>
              </a:lnSpc>
            </a:pPr>
            <a:r>
              <a:rPr lang="en-US" sz="2800" b="1" smtClean="0"/>
              <a:t>Class exercise</a:t>
            </a:r>
            <a:r>
              <a:rPr lang="en-US" sz="2800" smtClean="0"/>
              <a:t>:  Do the participants manage to maintain their weights six months after leaving the program? Compare the mean weight at the end of the program and six months after that.  Generate the output in the next slide and what can you conclude?</a:t>
            </a:r>
          </a:p>
        </p:txBody>
      </p:sp>
      <p:sp>
        <p:nvSpPr>
          <p:cNvPr id="303111" name="Text Box 8"/>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7.4:  Paired Samples t-test</a:t>
            </a:r>
          </a:p>
        </p:txBody>
      </p:sp>
    </p:spTree>
  </p:cSld>
  <p:clrMapOvr>
    <a:masterClrMapping/>
  </p:clrMapOvr>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Date Placeholder 3"/>
          <p:cNvSpPr>
            <a:spLocks noGrp="1"/>
          </p:cNvSpPr>
          <p:nvPr>
            <p:ph type="dt" sz="quarter" idx="10"/>
          </p:nvPr>
        </p:nvSpPr>
        <p:spPr>
          <a:noFill/>
        </p:spPr>
        <p:txBody>
          <a:bodyPr/>
          <a:lstStyle/>
          <a:p>
            <a:r>
              <a:rPr lang="en-US"/>
              <a:t>2011</a:t>
            </a:r>
          </a:p>
        </p:txBody>
      </p:sp>
      <p:sp>
        <p:nvSpPr>
          <p:cNvPr id="304131" name="Footer Placeholder 4"/>
          <p:cNvSpPr>
            <a:spLocks noGrp="1"/>
          </p:cNvSpPr>
          <p:nvPr>
            <p:ph type="ftr" sz="quarter" idx="11"/>
          </p:nvPr>
        </p:nvSpPr>
        <p:spPr>
          <a:noFill/>
        </p:spPr>
        <p:txBody>
          <a:bodyPr/>
          <a:lstStyle/>
          <a:p>
            <a:r>
              <a:rPr lang="en-US" smtClean="0"/>
              <a:t>Rasimah Aripin</a:t>
            </a:r>
          </a:p>
        </p:txBody>
      </p:sp>
      <p:sp>
        <p:nvSpPr>
          <p:cNvPr id="304132" name="Slide Number Placeholder 5"/>
          <p:cNvSpPr>
            <a:spLocks noGrp="1"/>
          </p:cNvSpPr>
          <p:nvPr>
            <p:ph type="sldNum" sz="quarter" idx="12"/>
          </p:nvPr>
        </p:nvSpPr>
        <p:spPr>
          <a:noFill/>
        </p:spPr>
        <p:txBody>
          <a:bodyPr/>
          <a:lstStyle/>
          <a:p>
            <a:fld id="{9672F569-262F-42DE-B041-FC0EEEBF74D2}" type="slidenum">
              <a:rPr lang="en-US" smtClean="0"/>
              <a:pPr/>
              <a:t>285</a:t>
            </a:fld>
            <a:endParaRPr lang="en-US" smtClean="0"/>
          </a:p>
        </p:txBody>
      </p:sp>
      <p:sp>
        <p:nvSpPr>
          <p:cNvPr id="304133" name="Rectangle 2"/>
          <p:cNvSpPr>
            <a:spLocks noGrp="1" noChangeArrowheads="1"/>
          </p:cNvSpPr>
          <p:nvPr>
            <p:ph type="title"/>
          </p:nvPr>
        </p:nvSpPr>
        <p:spPr>
          <a:xfrm>
            <a:off x="762000" y="838200"/>
            <a:ext cx="7772400" cy="685800"/>
          </a:xfrm>
          <a:ln>
            <a:solidFill>
              <a:schemeClr val="tx1"/>
            </a:solidFill>
          </a:ln>
        </p:spPr>
        <p:txBody>
          <a:bodyPr/>
          <a:lstStyle/>
          <a:p>
            <a:pPr eaLnBrk="1" hangingPunct="1"/>
            <a:r>
              <a:rPr lang="en-US" sz="3600" smtClean="0"/>
              <a:t>Class Exercise Output</a:t>
            </a:r>
          </a:p>
        </p:txBody>
      </p:sp>
      <p:sp>
        <p:nvSpPr>
          <p:cNvPr id="304134" name="Rectangle 5"/>
          <p:cNvSpPr>
            <a:spLocks noGrp="1" noChangeArrowheads="1"/>
          </p:cNvSpPr>
          <p:nvPr>
            <p:ph type="body" idx="1"/>
          </p:nvPr>
        </p:nvSpPr>
        <p:spPr>
          <a:xfrm>
            <a:off x="685800" y="1752600"/>
            <a:ext cx="7772400" cy="4114800"/>
          </a:xfrm>
        </p:spPr>
        <p:txBody>
          <a:bodyPr/>
          <a:lstStyle/>
          <a:p>
            <a:pPr eaLnBrk="1" hangingPunct="1">
              <a:buFontTx/>
              <a:buNone/>
            </a:pPr>
            <a:endParaRPr lang="ms-MY" smtClean="0"/>
          </a:p>
        </p:txBody>
      </p:sp>
      <p:pic>
        <p:nvPicPr>
          <p:cNvPr id="304135" name="Picture 7"/>
          <p:cNvPicPr>
            <a:picLocks noChangeAspect="1" noChangeArrowheads="1"/>
          </p:cNvPicPr>
          <p:nvPr/>
        </p:nvPicPr>
        <p:blipFill>
          <a:blip r:embed="rId3"/>
          <a:srcRect/>
          <a:stretch>
            <a:fillRect/>
          </a:stretch>
        </p:blipFill>
        <p:spPr bwMode="auto">
          <a:xfrm>
            <a:off x="381000" y="1730375"/>
            <a:ext cx="8382000" cy="4441825"/>
          </a:xfrm>
          <a:prstGeom prst="rect">
            <a:avLst/>
          </a:prstGeom>
          <a:noFill/>
          <a:ln w="9525">
            <a:noFill/>
            <a:miter lim="800000"/>
            <a:headEnd/>
            <a:tailEnd/>
          </a:ln>
        </p:spPr>
      </p:pic>
      <p:sp>
        <p:nvSpPr>
          <p:cNvPr id="304136" name="Text Box 8"/>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7.4:  Paired Samples t-test</a:t>
            </a:r>
          </a:p>
        </p:txBody>
      </p:sp>
    </p:spTree>
  </p:cSld>
  <p:clrMapOvr>
    <a:masterClrMapping/>
  </p:clrMapOv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Date Placeholder 2"/>
          <p:cNvSpPr>
            <a:spLocks noGrp="1"/>
          </p:cNvSpPr>
          <p:nvPr>
            <p:ph type="dt" sz="quarter" idx="10"/>
          </p:nvPr>
        </p:nvSpPr>
        <p:spPr>
          <a:noFill/>
        </p:spPr>
        <p:txBody>
          <a:bodyPr/>
          <a:lstStyle/>
          <a:p>
            <a:r>
              <a:rPr lang="en-US"/>
              <a:t>2011</a:t>
            </a:r>
          </a:p>
        </p:txBody>
      </p:sp>
      <p:sp>
        <p:nvSpPr>
          <p:cNvPr id="18437" name="Footer Placeholder 3"/>
          <p:cNvSpPr>
            <a:spLocks noGrp="1"/>
          </p:cNvSpPr>
          <p:nvPr>
            <p:ph type="ftr" sz="quarter" idx="11"/>
          </p:nvPr>
        </p:nvSpPr>
        <p:spPr>
          <a:noFill/>
        </p:spPr>
        <p:txBody>
          <a:bodyPr/>
          <a:lstStyle/>
          <a:p>
            <a:r>
              <a:rPr lang="en-US" smtClean="0"/>
              <a:t>Rasimah Aripin</a:t>
            </a:r>
          </a:p>
        </p:txBody>
      </p:sp>
      <p:sp>
        <p:nvSpPr>
          <p:cNvPr id="18438" name="Slide Number Placeholder 4"/>
          <p:cNvSpPr>
            <a:spLocks noGrp="1"/>
          </p:cNvSpPr>
          <p:nvPr>
            <p:ph type="sldNum" sz="quarter" idx="12"/>
          </p:nvPr>
        </p:nvSpPr>
        <p:spPr>
          <a:noFill/>
        </p:spPr>
        <p:txBody>
          <a:bodyPr/>
          <a:lstStyle/>
          <a:p>
            <a:fld id="{31E49D28-E122-45DF-B8C7-E146F3E4129E}" type="slidenum">
              <a:rPr lang="en-US" smtClean="0"/>
              <a:pPr/>
              <a:t>286</a:t>
            </a:fld>
            <a:endParaRPr lang="en-US" smtClean="0"/>
          </a:p>
        </p:txBody>
      </p:sp>
      <p:sp>
        <p:nvSpPr>
          <p:cNvPr id="18439" name="Rectangle 2"/>
          <p:cNvSpPr>
            <a:spLocks noGrp="1" noChangeArrowheads="1"/>
          </p:cNvSpPr>
          <p:nvPr>
            <p:ph type="title"/>
          </p:nvPr>
        </p:nvSpPr>
        <p:spPr>
          <a:xfrm>
            <a:off x="533400" y="838200"/>
            <a:ext cx="8305800" cy="609600"/>
          </a:xfrm>
          <a:ln>
            <a:solidFill>
              <a:schemeClr val="tx1"/>
            </a:solidFill>
          </a:ln>
        </p:spPr>
        <p:txBody>
          <a:bodyPr/>
          <a:lstStyle/>
          <a:p>
            <a:pPr eaLnBrk="1" hangingPunct="1"/>
            <a:r>
              <a:rPr lang="en-US" sz="2400" b="1" smtClean="0"/>
              <a:t>Comparing Satisfaction and Expectation (Gap analysis)</a:t>
            </a:r>
          </a:p>
        </p:txBody>
      </p:sp>
      <p:graphicFrame>
        <p:nvGraphicFramePr>
          <p:cNvPr id="18434" name="Object 3"/>
          <p:cNvGraphicFramePr>
            <a:graphicFrameLocks noChangeAspect="1"/>
          </p:cNvGraphicFramePr>
          <p:nvPr/>
        </p:nvGraphicFramePr>
        <p:xfrm>
          <a:off x="609600" y="2667000"/>
          <a:ext cx="7150100" cy="3149600"/>
        </p:xfrm>
        <a:graphic>
          <a:graphicData uri="http://schemas.openxmlformats.org/presentationml/2006/ole">
            <p:oleObj spid="_x0000_s18434" name="Document" r:id="rId4" imgW="8657610" imgH="3829402" progId="Word.Document.8">
              <p:embed/>
            </p:oleObj>
          </a:graphicData>
        </a:graphic>
      </p:graphicFrame>
      <p:graphicFrame>
        <p:nvGraphicFramePr>
          <p:cNvPr id="18435" name="Object 5"/>
          <p:cNvGraphicFramePr>
            <a:graphicFrameLocks noChangeAspect="1"/>
          </p:cNvGraphicFramePr>
          <p:nvPr/>
        </p:nvGraphicFramePr>
        <p:xfrm>
          <a:off x="854075" y="5476875"/>
          <a:ext cx="5835650" cy="817563"/>
        </p:xfrm>
        <a:graphic>
          <a:graphicData uri="http://schemas.openxmlformats.org/presentationml/2006/ole">
            <p:oleObj spid="_x0000_s18435" name="Equation" r:id="rId5" imgW="1726920" imgH="241200" progId="Equation.3">
              <p:embed/>
            </p:oleObj>
          </a:graphicData>
        </a:graphic>
      </p:graphicFrame>
      <p:sp>
        <p:nvSpPr>
          <p:cNvPr id="18440" name="Text Box 9"/>
          <p:cNvSpPr txBox="1">
            <a:spLocks noChangeArrowheads="1"/>
          </p:cNvSpPr>
          <p:nvPr/>
        </p:nvSpPr>
        <p:spPr bwMode="auto">
          <a:xfrm>
            <a:off x="381000" y="1524000"/>
            <a:ext cx="8534400" cy="1311275"/>
          </a:xfrm>
          <a:prstGeom prst="rect">
            <a:avLst/>
          </a:prstGeom>
          <a:noFill/>
          <a:ln w="9525">
            <a:noFill/>
            <a:miter lim="800000"/>
            <a:headEnd/>
            <a:tailEnd/>
          </a:ln>
        </p:spPr>
        <p:txBody>
          <a:bodyPr>
            <a:spAutoFit/>
          </a:bodyPr>
          <a:lstStyle/>
          <a:p>
            <a:r>
              <a:rPr lang="en-US" sz="2000" b="0" i="0"/>
              <a:t>The table below compares the rating of respondents on the importance and their evaluation of the quality of training provided by their university for selected skills (scale used: 1  to 7).  Significant negative gaps means that they are not satisfied with the training received.</a:t>
            </a:r>
          </a:p>
        </p:txBody>
      </p:sp>
      <p:sp>
        <p:nvSpPr>
          <p:cNvPr id="18441" name="Text Box 10"/>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7.4:  Paired Samples t-test</a:t>
            </a:r>
          </a:p>
        </p:txBody>
      </p:sp>
    </p:spTree>
  </p:cSld>
  <p:clrMapOvr>
    <a:masterClrMapping/>
  </p:clrMapOv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Date Placeholder 3"/>
          <p:cNvSpPr>
            <a:spLocks noGrp="1"/>
          </p:cNvSpPr>
          <p:nvPr>
            <p:ph type="dt" sz="quarter" idx="10"/>
          </p:nvPr>
        </p:nvSpPr>
        <p:spPr>
          <a:noFill/>
        </p:spPr>
        <p:txBody>
          <a:bodyPr/>
          <a:lstStyle/>
          <a:p>
            <a:r>
              <a:rPr lang="en-US"/>
              <a:t>2011</a:t>
            </a:r>
          </a:p>
        </p:txBody>
      </p:sp>
      <p:sp>
        <p:nvSpPr>
          <p:cNvPr id="19460" name="Footer Placeholder 4"/>
          <p:cNvSpPr>
            <a:spLocks noGrp="1"/>
          </p:cNvSpPr>
          <p:nvPr>
            <p:ph type="ftr" sz="quarter" idx="11"/>
          </p:nvPr>
        </p:nvSpPr>
        <p:spPr>
          <a:noFill/>
        </p:spPr>
        <p:txBody>
          <a:bodyPr/>
          <a:lstStyle/>
          <a:p>
            <a:r>
              <a:rPr lang="en-US" smtClean="0"/>
              <a:t>Rasimah Aripin</a:t>
            </a:r>
          </a:p>
        </p:txBody>
      </p:sp>
      <p:sp>
        <p:nvSpPr>
          <p:cNvPr id="19461" name="Slide Number Placeholder 5"/>
          <p:cNvSpPr>
            <a:spLocks noGrp="1"/>
          </p:cNvSpPr>
          <p:nvPr>
            <p:ph type="sldNum" sz="quarter" idx="12"/>
          </p:nvPr>
        </p:nvSpPr>
        <p:spPr>
          <a:noFill/>
        </p:spPr>
        <p:txBody>
          <a:bodyPr/>
          <a:lstStyle/>
          <a:p>
            <a:fld id="{97CD666E-8831-4247-96CD-F6837673BFD5}" type="slidenum">
              <a:rPr lang="en-US" smtClean="0"/>
              <a:pPr/>
              <a:t>287</a:t>
            </a:fld>
            <a:endParaRPr lang="en-US" smtClean="0"/>
          </a:p>
        </p:txBody>
      </p:sp>
      <p:sp>
        <p:nvSpPr>
          <p:cNvPr id="19462" name="Rectangle 2"/>
          <p:cNvSpPr>
            <a:spLocks noGrp="1" noChangeArrowheads="1"/>
          </p:cNvSpPr>
          <p:nvPr>
            <p:ph type="title"/>
          </p:nvPr>
        </p:nvSpPr>
        <p:spPr>
          <a:xfrm>
            <a:off x="838200" y="838200"/>
            <a:ext cx="7772400" cy="685800"/>
          </a:xfrm>
          <a:ln>
            <a:solidFill>
              <a:schemeClr val="tx1"/>
            </a:solidFill>
          </a:ln>
        </p:spPr>
        <p:txBody>
          <a:bodyPr/>
          <a:lstStyle/>
          <a:p>
            <a:pPr eaLnBrk="1" hangingPunct="1"/>
            <a:r>
              <a:rPr lang="en-US" sz="3200" smtClean="0"/>
              <a:t>Gap Analysis - Example</a:t>
            </a:r>
            <a:endParaRPr lang="en-US" sz="4800" smtClean="0"/>
          </a:p>
        </p:txBody>
      </p:sp>
      <p:sp>
        <p:nvSpPr>
          <p:cNvPr id="19463" name="Rectangle 3"/>
          <p:cNvSpPr>
            <a:spLocks noGrp="1" noChangeArrowheads="1"/>
          </p:cNvSpPr>
          <p:nvPr>
            <p:ph type="body" idx="1"/>
          </p:nvPr>
        </p:nvSpPr>
        <p:spPr>
          <a:xfrm>
            <a:off x="304800" y="1676400"/>
            <a:ext cx="8574088" cy="4114800"/>
          </a:xfrm>
        </p:spPr>
        <p:txBody>
          <a:bodyPr/>
          <a:lstStyle/>
          <a:p>
            <a:pPr eaLnBrk="1" hangingPunct="1">
              <a:lnSpc>
                <a:spcPct val="80000"/>
              </a:lnSpc>
            </a:pPr>
            <a:r>
              <a:rPr lang="en-US" sz="2400" smtClean="0"/>
              <a:t>Refer to the public toilets survey at Kompleks PKNS (Public Toilet Survey data set). A total of 32 items* were rated by respondents.  Among them are water supply, floor cleanliness, odour and availability of soap and toilet paper.</a:t>
            </a:r>
          </a:p>
          <a:p>
            <a:pPr eaLnBrk="1" hangingPunct="1">
              <a:lnSpc>
                <a:spcPct val="80000"/>
              </a:lnSpc>
            </a:pPr>
            <a:r>
              <a:rPr lang="en-US" sz="2400" smtClean="0"/>
              <a:t>Test the following hypotheses for each of the item listed</a:t>
            </a:r>
          </a:p>
          <a:p>
            <a:pPr eaLnBrk="1" hangingPunct="1">
              <a:lnSpc>
                <a:spcPct val="80000"/>
              </a:lnSpc>
            </a:pPr>
            <a:endParaRPr lang="en-US" sz="2400" smtClean="0"/>
          </a:p>
          <a:p>
            <a:pPr eaLnBrk="1" hangingPunct="1">
              <a:lnSpc>
                <a:spcPct val="80000"/>
              </a:lnSpc>
            </a:pPr>
            <a:endParaRPr lang="en-US" sz="2400" smtClean="0"/>
          </a:p>
          <a:p>
            <a:pPr eaLnBrk="1" hangingPunct="1">
              <a:lnSpc>
                <a:spcPct val="80000"/>
              </a:lnSpc>
            </a:pPr>
            <a:endParaRPr lang="en-US" sz="2400" smtClean="0"/>
          </a:p>
          <a:p>
            <a:pPr eaLnBrk="1" hangingPunct="1">
              <a:lnSpc>
                <a:spcPct val="80000"/>
              </a:lnSpc>
            </a:pPr>
            <a:r>
              <a:rPr lang="en-US" sz="2400" smtClean="0"/>
              <a:t>Identify which among the five items need to be improved based on the results of the paired-samples t-test.</a:t>
            </a:r>
          </a:p>
          <a:p>
            <a:pPr eaLnBrk="1" hangingPunct="1">
              <a:lnSpc>
                <a:spcPct val="80000"/>
              </a:lnSpc>
              <a:buFontTx/>
              <a:buNone/>
            </a:pPr>
            <a:endParaRPr lang="en-US" sz="2400" smtClean="0"/>
          </a:p>
          <a:p>
            <a:pPr eaLnBrk="1" hangingPunct="1">
              <a:lnSpc>
                <a:spcPct val="80000"/>
              </a:lnSpc>
              <a:buFontTx/>
              <a:buNone/>
            </a:pPr>
            <a:r>
              <a:rPr lang="en-US" sz="2400" b="1" i="1" smtClean="0"/>
              <a:t>* Only five items are shown</a:t>
            </a:r>
          </a:p>
        </p:txBody>
      </p:sp>
      <p:graphicFrame>
        <p:nvGraphicFramePr>
          <p:cNvPr id="19458" name="Object 5"/>
          <p:cNvGraphicFramePr>
            <a:graphicFrameLocks noChangeAspect="1"/>
          </p:cNvGraphicFramePr>
          <p:nvPr/>
        </p:nvGraphicFramePr>
        <p:xfrm>
          <a:off x="1600200" y="3405188"/>
          <a:ext cx="5715000" cy="781050"/>
        </p:xfrm>
        <a:graphic>
          <a:graphicData uri="http://schemas.openxmlformats.org/presentationml/2006/ole">
            <p:oleObj spid="_x0000_s19458" name="Equation" r:id="rId4" imgW="1765080" imgH="241200" progId="Equation.3">
              <p:embed/>
            </p:oleObj>
          </a:graphicData>
        </a:graphic>
      </p:graphicFrame>
      <p:sp>
        <p:nvSpPr>
          <p:cNvPr id="19464" name="Text Box 8"/>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7.4:  Paired Samples t-test</a:t>
            </a:r>
          </a:p>
        </p:txBody>
      </p:sp>
    </p:spTree>
  </p:cSld>
  <p:clrMapOvr>
    <a:masterClrMapping/>
  </p:clrMapOvr>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Date Placeholder 3"/>
          <p:cNvSpPr>
            <a:spLocks noGrp="1"/>
          </p:cNvSpPr>
          <p:nvPr>
            <p:ph type="dt" sz="quarter" idx="10"/>
          </p:nvPr>
        </p:nvSpPr>
        <p:spPr>
          <a:noFill/>
        </p:spPr>
        <p:txBody>
          <a:bodyPr/>
          <a:lstStyle/>
          <a:p>
            <a:r>
              <a:rPr lang="en-US"/>
              <a:t>2011</a:t>
            </a:r>
          </a:p>
        </p:txBody>
      </p:sp>
      <p:sp>
        <p:nvSpPr>
          <p:cNvPr id="20484" name="Footer Placeholder 4"/>
          <p:cNvSpPr>
            <a:spLocks noGrp="1"/>
          </p:cNvSpPr>
          <p:nvPr>
            <p:ph type="ftr" sz="quarter" idx="11"/>
          </p:nvPr>
        </p:nvSpPr>
        <p:spPr>
          <a:noFill/>
        </p:spPr>
        <p:txBody>
          <a:bodyPr/>
          <a:lstStyle/>
          <a:p>
            <a:r>
              <a:rPr lang="en-US" smtClean="0"/>
              <a:t>Rasimah Aripin</a:t>
            </a:r>
          </a:p>
        </p:txBody>
      </p:sp>
      <p:sp>
        <p:nvSpPr>
          <p:cNvPr id="20485" name="Slide Number Placeholder 5"/>
          <p:cNvSpPr>
            <a:spLocks noGrp="1"/>
          </p:cNvSpPr>
          <p:nvPr>
            <p:ph type="sldNum" sz="quarter" idx="12"/>
          </p:nvPr>
        </p:nvSpPr>
        <p:spPr>
          <a:noFill/>
        </p:spPr>
        <p:txBody>
          <a:bodyPr/>
          <a:lstStyle/>
          <a:p>
            <a:fld id="{F387C9AC-90BE-44E2-872A-49705E04B1DB}" type="slidenum">
              <a:rPr lang="en-US" smtClean="0"/>
              <a:pPr/>
              <a:t>288</a:t>
            </a:fld>
            <a:endParaRPr lang="en-US" smtClean="0"/>
          </a:p>
        </p:txBody>
      </p:sp>
      <p:sp>
        <p:nvSpPr>
          <p:cNvPr id="20486" name="Rectangle 2"/>
          <p:cNvSpPr>
            <a:spLocks noGrp="1" noChangeArrowheads="1"/>
          </p:cNvSpPr>
          <p:nvPr>
            <p:ph type="title"/>
          </p:nvPr>
        </p:nvSpPr>
        <p:spPr>
          <a:xfrm>
            <a:off x="838200" y="838200"/>
            <a:ext cx="7696200" cy="533400"/>
          </a:xfrm>
          <a:ln>
            <a:solidFill>
              <a:schemeClr val="tx1"/>
            </a:solidFill>
          </a:ln>
        </p:spPr>
        <p:txBody>
          <a:bodyPr/>
          <a:lstStyle/>
          <a:p>
            <a:pPr eaLnBrk="1" hangingPunct="1"/>
            <a:r>
              <a:rPr lang="en-US" sz="2800" smtClean="0"/>
              <a:t>Illustration (Cont.)</a:t>
            </a:r>
          </a:p>
        </p:txBody>
      </p:sp>
      <p:graphicFrame>
        <p:nvGraphicFramePr>
          <p:cNvPr id="20482" name="Object 4"/>
          <p:cNvGraphicFramePr>
            <a:graphicFrameLocks noChangeAspect="1"/>
          </p:cNvGraphicFramePr>
          <p:nvPr>
            <p:ph type="body" idx="1"/>
          </p:nvPr>
        </p:nvGraphicFramePr>
        <p:xfrm>
          <a:off x="311150" y="1371600"/>
          <a:ext cx="8240713" cy="3619500"/>
        </p:xfrm>
        <a:graphic>
          <a:graphicData uri="http://schemas.openxmlformats.org/presentationml/2006/ole">
            <p:oleObj spid="_x0000_s20482" name="Document" r:id="rId4" imgW="11691438" imgH="5136273" progId="Word.Document.8">
              <p:embed/>
            </p:oleObj>
          </a:graphicData>
        </a:graphic>
      </p:graphicFrame>
      <p:sp>
        <p:nvSpPr>
          <p:cNvPr id="20487" name="Text Box 5"/>
          <p:cNvSpPr txBox="1">
            <a:spLocks noChangeArrowheads="1"/>
          </p:cNvSpPr>
          <p:nvPr/>
        </p:nvSpPr>
        <p:spPr bwMode="auto">
          <a:xfrm>
            <a:off x="381000" y="4953000"/>
            <a:ext cx="8534400" cy="1320800"/>
          </a:xfrm>
          <a:prstGeom prst="rect">
            <a:avLst/>
          </a:prstGeom>
          <a:noFill/>
          <a:ln w="9525">
            <a:solidFill>
              <a:schemeClr val="tx1"/>
            </a:solidFill>
            <a:miter lim="800000"/>
            <a:headEnd/>
            <a:tailEnd/>
          </a:ln>
        </p:spPr>
        <p:txBody>
          <a:bodyPr>
            <a:spAutoFit/>
          </a:bodyPr>
          <a:lstStyle/>
          <a:p>
            <a:r>
              <a:rPr lang="en-US" sz="2000" b="0" i="0"/>
              <a:t>The gap between expectation and satisfaction is significant  for all items evaluated which means that the users of the facilities are not satisfied.  The highest gap is observed for smell/odour followed by cubicle/wc bowl and attendant on duty</a:t>
            </a:r>
          </a:p>
        </p:txBody>
      </p:sp>
      <p:sp>
        <p:nvSpPr>
          <p:cNvPr id="20488" name="Text Box 8"/>
          <p:cNvSpPr txBox="1">
            <a:spLocks noChangeArrowheads="1"/>
          </p:cNvSpPr>
          <p:nvPr/>
        </p:nvSpPr>
        <p:spPr bwMode="auto">
          <a:xfrm>
            <a:off x="609600" y="228600"/>
            <a:ext cx="3352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7.4:  Paired Samples t-test</a:t>
            </a:r>
          </a:p>
        </p:txBody>
      </p:sp>
    </p:spTree>
  </p:cSld>
  <p:clrMapOvr>
    <a:masterClrMapping/>
  </p:clrMapOvr>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Date Placeholder 3"/>
          <p:cNvSpPr>
            <a:spLocks noGrp="1"/>
          </p:cNvSpPr>
          <p:nvPr>
            <p:ph type="dt" sz="quarter" idx="10"/>
          </p:nvPr>
        </p:nvSpPr>
        <p:spPr>
          <a:noFill/>
        </p:spPr>
        <p:txBody>
          <a:bodyPr/>
          <a:lstStyle/>
          <a:p>
            <a:r>
              <a:rPr lang="en-US"/>
              <a:t>2011</a:t>
            </a:r>
          </a:p>
        </p:txBody>
      </p:sp>
      <p:sp>
        <p:nvSpPr>
          <p:cNvPr id="305155" name="Footer Placeholder 4"/>
          <p:cNvSpPr>
            <a:spLocks noGrp="1"/>
          </p:cNvSpPr>
          <p:nvPr>
            <p:ph type="ftr" sz="quarter" idx="11"/>
          </p:nvPr>
        </p:nvSpPr>
        <p:spPr>
          <a:noFill/>
        </p:spPr>
        <p:txBody>
          <a:bodyPr/>
          <a:lstStyle/>
          <a:p>
            <a:r>
              <a:rPr lang="en-US" smtClean="0"/>
              <a:t>Rasimah Aripin</a:t>
            </a:r>
          </a:p>
        </p:txBody>
      </p:sp>
      <p:sp>
        <p:nvSpPr>
          <p:cNvPr id="305156" name="Slide Number Placeholder 5"/>
          <p:cNvSpPr>
            <a:spLocks noGrp="1"/>
          </p:cNvSpPr>
          <p:nvPr>
            <p:ph type="sldNum" sz="quarter" idx="12"/>
          </p:nvPr>
        </p:nvSpPr>
        <p:spPr>
          <a:noFill/>
        </p:spPr>
        <p:txBody>
          <a:bodyPr/>
          <a:lstStyle/>
          <a:p>
            <a:fld id="{7328D53A-E85F-4B1C-87A8-A125D18D0A6B}" type="slidenum">
              <a:rPr lang="en-US" smtClean="0"/>
              <a:pPr/>
              <a:t>289</a:t>
            </a:fld>
            <a:endParaRPr lang="en-US" smtClean="0"/>
          </a:p>
        </p:txBody>
      </p:sp>
      <p:sp>
        <p:nvSpPr>
          <p:cNvPr id="305157" name="Rectangle 2"/>
          <p:cNvSpPr>
            <a:spLocks noGrp="1" noChangeArrowheads="1"/>
          </p:cNvSpPr>
          <p:nvPr>
            <p:ph type="title"/>
          </p:nvPr>
        </p:nvSpPr>
        <p:spPr>
          <a:xfrm>
            <a:off x="0" y="685800"/>
            <a:ext cx="8839200" cy="685800"/>
          </a:xfrm>
          <a:ln>
            <a:solidFill>
              <a:schemeClr val="tx1"/>
            </a:solidFill>
          </a:ln>
        </p:spPr>
        <p:txBody>
          <a:bodyPr/>
          <a:lstStyle/>
          <a:p>
            <a:pPr eaLnBrk="1" hangingPunct="1"/>
            <a:r>
              <a:rPr lang="en-US" sz="3200" b="1" smtClean="0"/>
              <a:t>7.5: Nonparametric Methods for Paired Samples</a:t>
            </a:r>
          </a:p>
        </p:txBody>
      </p:sp>
      <p:sp>
        <p:nvSpPr>
          <p:cNvPr id="305158" name="Rectangle 3"/>
          <p:cNvSpPr>
            <a:spLocks noGrp="1" noChangeArrowheads="1"/>
          </p:cNvSpPr>
          <p:nvPr>
            <p:ph type="body" idx="1"/>
          </p:nvPr>
        </p:nvSpPr>
        <p:spPr>
          <a:xfrm>
            <a:off x="228600" y="1676400"/>
            <a:ext cx="8574088" cy="4495800"/>
          </a:xfrm>
        </p:spPr>
        <p:txBody>
          <a:bodyPr/>
          <a:lstStyle/>
          <a:p>
            <a:pPr eaLnBrk="1" hangingPunct="1">
              <a:lnSpc>
                <a:spcPct val="80000"/>
              </a:lnSpc>
            </a:pPr>
            <a:r>
              <a:rPr lang="en-US" sz="2500" smtClean="0"/>
              <a:t>For non normal distributions or small samples or ordinal variables, use the nonparametric alternative to compare means.</a:t>
            </a:r>
          </a:p>
          <a:p>
            <a:pPr eaLnBrk="1" hangingPunct="1">
              <a:lnSpc>
                <a:spcPct val="80000"/>
              </a:lnSpc>
            </a:pPr>
            <a:r>
              <a:rPr lang="en-US" sz="2500" smtClean="0"/>
              <a:t>Available methods are Wilcoxon, Sign or McNemar tests</a:t>
            </a:r>
          </a:p>
          <a:p>
            <a:pPr eaLnBrk="1" hangingPunct="1">
              <a:lnSpc>
                <a:spcPct val="80000"/>
              </a:lnSpc>
            </a:pPr>
            <a:r>
              <a:rPr lang="en-US" sz="2500" smtClean="0"/>
              <a:t>The test statistic is based on the ranks of the difference between the first variable and the second variable.  Refer to the class exercise handout provided. </a:t>
            </a:r>
          </a:p>
          <a:p>
            <a:pPr eaLnBrk="1" hangingPunct="1">
              <a:lnSpc>
                <a:spcPct val="80000"/>
              </a:lnSpc>
            </a:pPr>
            <a:r>
              <a:rPr lang="en-US" sz="2500" smtClean="0"/>
              <a:t>For illustration refer to the weight loss data set.  Select a random sample of 15 participants.  Compare the weight before and after completing the program</a:t>
            </a:r>
          </a:p>
          <a:p>
            <a:pPr eaLnBrk="1" hangingPunct="1">
              <a:lnSpc>
                <a:spcPct val="80000"/>
              </a:lnSpc>
            </a:pPr>
            <a:r>
              <a:rPr lang="en-US" sz="2500" smtClean="0"/>
              <a:t>The results indicate that the mean weight at the end of the program for the 15 participants is significantly lower than when they started the program as the mean negative ranks is more than the positive ranks (See the next 2 slides).</a:t>
            </a:r>
          </a:p>
        </p:txBody>
      </p:sp>
      <p:sp>
        <p:nvSpPr>
          <p:cNvPr id="305159" name="Text Box 5"/>
          <p:cNvSpPr txBox="1">
            <a:spLocks noChangeArrowheads="1"/>
          </p:cNvSpPr>
          <p:nvPr/>
        </p:nvSpPr>
        <p:spPr bwMode="auto">
          <a:xfrm>
            <a:off x="838200" y="228600"/>
            <a:ext cx="4419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7:  Comparing Two Means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5"/>
          <p:cNvSpPr>
            <a:spLocks noGrp="1"/>
          </p:cNvSpPr>
          <p:nvPr>
            <p:ph type="dt" sz="quarter" idx="10"/>
          </p:nvPr>
        </p:nvSpPr>
        <p:spPr>
          <a:noFill/>
        </p:spPr>
        <p:txBody>
          <a:bodyPr/>
          <a:lstStyle/>
          <a:p>
            <a:r>
              <a:rPr lang="en-US"/>
              <a:t>2011</a:t>
            </a:r>
          </a:p>
        </p:txBody>
      </p:sp>
      <p:sp>
        <p:nvSpPr>
          <p:cNvPr id="59395" name="Footer Placeholder 6"/>
          <p:cNvSpPr>
            <a:spLocks noGrp="1"/>
          </p:cNvSpPr>
          <p:nvPr>
            <p:ph type="ftr" sz="quarter" idx="11"/>
          </p:nvPr>
        </p:nvSpPr>
        <p:spPr>
          <a:noFill/>
        </p:spPr>
        <p:txBody>
          <a:bodyPr/>
          <a:lstStyle/>
          <a:p>
            <a:r>
              <a:rPr lang="en-US" smtClean="0"/>
              <a:t>Rasimah Aripin</a:t>
            </a:r>
          </a:p>
        </p:txBody>
      </p:sp>
      <p:sp>
        <p:nvSpPr>
          <p:cNvPr id="59396" name="Slide Number Placeholder 7"/>
          <p:cNvSpPr>
            <a:spLocks noGrp="1"/>
          </p:cNvSpPr>
          <p:nvPr>
            <p:ph type="sldNum" sz="quarter" idx="12"/>
          </p:nvPr>
        </p:nvSpPr>
        <p:spPr>
          <a:noFill/>
        </p:spPr>
        <p:txBody>
          <a:bodyPr/>
          <a:lstStyle/>
          <a:p>
            <a:fld id="{E31A2916-8BA1-4C10-B205-F70FEE332428}" type="slidenum">
              <a:rPr lang="en-US" smtClean="0"/>
              <a:pPr/>
              <a:t>29</a:t>
            </a:fld>
            <a:endParaRPr lang="en-US" smtClean="0"/>
          </a:p>
        </p:txBody>
      </p:sp>
      <p:sp>
        <p:nvSpPr>
          <p:cNvPr id="59397" name="Rectangle 3"/>
          <p:cNvSpPr>
            <a:spLocks noGrp="1" noChangeArrowheads="1"/>
          </p:cNvSpPr>
          <p:nvPr>
            <p:ph type="title"/>
          </p:nvPr>
        </p:nvSpPr>
        <p:spPr>
          <a:xfrm>
            <a:off x="685800" y="533400"/>
            <a:ext cx="7772400" cy="609600"/>
          </a:xfrm>
          <a:ln>
            <a:solidFill>
              <a:schemeClr val="accent2"/>
            </a:solidFill>
          </a:ln>
        </p:spPr>
        <p:txBody>
          <a:bodyPr/>
          <a:lstStyle/>
          <a:p>
            <a:pPr eaLnBrk="1" hangingPunct="1"/>
            <a:r>
              <a:rPr lang="en-US" sz="3200" smtClean="0">
                <a:latin typeface="Georgia" pitchFamily="18" charset="0"/>
              </a:rPr>
              <a:t>To change Value Labels- Illustration</a:t>
            </a:r>
            <a:r>
              <a:rPr lang="en-US" smtClean="0"/>
              <a:t> </a:t>
            </a:r>
          </a:p>
        </p:txBody>
      </p:sp>
      <p:grpSp>
        <p:nvGrpSpPr>
          <p:cNvPr id="59398" name="Group 1030"/>
          <p:cNvGrpSpPr>
            <a:grpSpLocks/>
          </p:cNvGrpSpPr>
          <p:nvPr/>
        </p:nvGrpSpPr>
        <p:grpSpPr bwMode="auto">
          <a:xfrm>
            <a:off x="0" y="1143000"/>
            <a:ext cx="9144000" cy="4976813"/>
            <a:chOff x="0" y="720"/>
            <a:chExt cx="5760" cy="3135"/>
          </a:xfrm>
        </p:grpSpPr>
        <p:pic>
          <p:nvPicPr>
            <p:cNvPr id="59400" name="Picture 8"/>
            <p:cNvPicPr>
              <a:picLocks noChangeAspect="1" noChangeArrowheads="1"/>
            </p:cNvPicPr>
            <p:nvPr/>
          </p:nvPicPr>
          <p:blipFill>
            <a:blip r:embed="rId3"/>
            <a:srcRect/>
            <a:stretch>
              <a:fillRect/>
            </a:stretch>
          </p:blipFill>
          <p:spPr bwMode="auto">
            <a:xfrm>
              <a:off x="3360" y="720"/>
              <a:ext cx="2400" cy="1428"/>
            </a:xfrm>
            <a:prstGeom prst="rect">
              <a:avLst/>
            </a:prstGeom>
            <a:noFill/>
            <a:ln w="9525">
              <a:solidFill>
                <a:schemeClr val="tx1"/>
              </a:solidFill>
              <a:miter lim="800000"/>
              <a:headEnd/>
              <a:tailEnd/>
            </a:ln>
          </p:spPr>
        </p:pic>
        <p:pic>
          <p:nvPicPr>
            <p:cNvPr id="59401" name="Picture 9"/>
            <p:cNvPicPr>
              <a:picLocks noChangeAspect="1" noChangeArrowheads="1"/>
            </p:cNvPicPr>
            <p:nvPr/>
          </p:nvPicPr>
          <p:blipFill>
            <a:blip r:embed="rId4"/>
            <a:srcRect/>
            <a:stretch>
              <a:fillRect/>
            </a:stretch>
          </p:blipFill>
          <p:spPr bwMode="auto">
            <a:xfrm>
              <a:off x="0" y="864"/>
              <a:ext cx="2496" cy="1452"/>
            </a:xfrm>
            <a:prstGeom prst="rect">
              <a:avLst/>
            </a:prstGeom>
            <a:noFill/>
            <a:ln w="9525">
              <a:solidFill>
                <a:schemeClr val="tx1"/>
              </a:solidFill>
              <a:miter lim="800000"/>
              <a:headEnd/>
              <a:tailEnd/>
            </a:ln>
          </p:spPr>
        </p:pic>
        <p:sp>
          <p:nvSpPr>
            <p:cNvPr id="59402" name="AutoShape 11"/>
            <p:cNvSpPr>
              <a:spLocks noChangeArrowheads="1"/>
            </p:cNvSpPr>
            <p:nvPr/>
          </p:nvSpPr>
          <p:spPr bwMode="auto">
            <a:xfrm>
              <a:off x="2640" y="1680"/>
              <a:ext cx="384" cy="19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p>
          </p:txBody>
        </p:sp>
        <p:sp>
          <p:nvSpPr>
            <p:cNvPr id="59403" name="Text Box 12"/>
            <p:cNvSpPr txBox="1">
              <a:spLocks noChangeArrowheads="1"/>
            </p:cNvSpPr>
            <p:nvPr/>
          </p:nvSpPr>
          <p:spPr bwMode="auto">
            <a:xfrm>
              <a:off x="144" y="2400"/>
              <a:ext cx="720" cy="410"/>
            </a:xfrm>
            <a:prstGeom prst="rect">
              <a:avLst/>
            </a:prstGeom>
            <a:noFill/>
            <a:ln w="9525">
              <a:solidFill>
                <a:schemeClr val="tx1"/>
              </a:solidFill>
              <a:miter lim="800000"/>
              <a:headEnd/>
              <a:tailEnd/>
            </a:ln>
          </p:spPr>
          <p:txBody>
            <a:bodyPr>
              <a:spAutoFit/>
            </a:bodyPr>
            <a:lstStyle/>
            <a:p>
              <a:pPr algn="ctr">
                <a:spcBef>
                  <a:spcPct val="50000"/>
                </a:spcBef>
              </a:pPr>
              <a:r>
                <a:rPr lang="en-US" sz="1800" i="0"/>
                <a:t>Select 1=‘None’</a:t>
              </a:r>
            </a:p>
          </p:txBody>
        </p:sp>
        <p:sp>
          <p:nvSpPr>
            <p:cNvPr id="59404" name="Text Box 13"/>
            <p:cNvSpPr txBox="1">
              <a:spLocks noChangeArrowheads="1"/>
            </p:cNvSpPr>
            <p:nvPr/>
          </p:nvSpPr>
          <p:spPr bwMode="auto">
            <a:xfrm>
              <a:off x="2544" y="1008"/>
              <a:ext cx="720" cy="583"/>
            </a:xfrm>
            <a:prstGeom prst="rect">
              <a:avLst/>
            </a:prstGeom>
            <a:noFill/>
            <a:ln w="9525">
              <a:solidFill>
                <a:schemeClr val="tx1"/>
              </a:solidFill>
              <a:miter lim="800000"/>
              <a:headEnd/>
              <a:tailEnd/>
            </a:ln>
          </p:spPr>
          <p:txBody>
            <a:bodyPr>
              <a:spAutoFit/>
            </a:bodyPr>
            <a:lstStyle/>
            <a:p>
              <a:pPr algn="ctr">
                <a:spcBef>
                  <a:spcPct val="50000"/>
                </a:spcBef>
              </a:pPr>
              <a:r>
                <a:rPr lang="en-US" sz="1800" i="0"/>
                <a:t>Change to ‘Non-smoker</a:t>
              </a:r>
              <a:r>
                <a:rPr lang="en-US" sz="1800" b="0" i="0"/>
                <a:t>’</a:t>
              </a:r>
            </a:p>
          </p:txBody>
        </p:sp>
        <p:sp>
          <p:nvSpPr>
            <p:cNvPr id="59405" name="AutoShape 14"/>
            <p:cNvSpPr>
              <a:spLocks noChangeArrowheads="1"/>
            </p:cNvSpPr>
            <p:nvPr/>
          </p:nvSpPr>
          <p:spPr bwMode="auto">
            <a:xfrm>
              <a:off x="4368" y="2160"/>
              <a:ext cx="192" cy="288"/>
            </a:xfrm>
            <a:prstGeom prst="downArrow">
              <a:avLst>
                <a:gd name="adj1" fmla="val 50000"/>
                <a:gd name="adj2" fmla="val 37500"/>
              </a:avLst>
            </a:prstGeom>
            <a:solidFill>
              <a:schemeClr val="accent1"/>
            </a:solidFill>
            <a:ln w="9525">
              <a:solidFill>
                <a:schemeClr val="tx1"/>
              </a:solidFill>
              <a:miter lim="800000"/>
              <a:headEnd/>
              <a:tailEnd/>
            </a:ln>
          </p:spPr>
          <p:txBody>
            <a:bodyPr wrap="none" anchor="ctr"/>
            <a:lstStyle/>
            <a:p>
              <a:endParaRPr lang="en-US"/>
            </a:p>
          </p:txBody>
        </p:sp>
        <p:sp>
          <p:nvSpPr>
            <p:cNvPr id="59406" name="Text Box 15"/>
            <p:cNvSpPr txBox="1">
              <a:spLocks noChangeArrowheads="1"/>
            </p:cNvSpPr>
            <p:nvPr/>
          </p:nvSpPr>
          <p:spPr bwMode="auto">
            <a:xfrm>
              <a:off x="2544" y="2112"/>
              <a:ext cx="864" cy="410"/>
            </a:xfrm>
            <a:prstGeom prst="rect">
              <a:avLst/>
            </a:prstGeom>
            <a:noFill/>
            <a:ln w="9525">
              <a:solidFill>
                <a:schemeClr val="tx1"/>
              </a:solidFill>
              <a:miter lim="800000"/>
              <a:headEnd/>
              <a:tailEnd/>
            </a:ln>
          </p:spPr>
          <p:txBody>
            <a:bodyPr>
              <a:spAutoFit/>
            </a:bodyPr>
            <a:lstStyle/>
            <a:p>
              <a:pPr algn="ctr">
                <a:spcBef>
                  <a:spcPct val="50000"/>
                </a:spcBef>
              </a:pPr>
              <a:r>
                <a:rPr lang="en-US" sz="1800" i="0"/>
                <a:t>Select </a:t>
              </a:r>
              <a:r>
                <a:rPr lang="en-US" sz="1800" i="0" u="sng"/>
                <a:t>C</a:t>
              </a:r>
              <a:r>
                <a:rPr lang="en-US" sz="1800" i="0"/>
                <a:t>hange</a:t>
              </a:r>
            </a:p>
          </p:txBody>
        </p:sp>
        <p:sp>
          <p:nvSpPr>
            <p:cNvPr id="59407" name="Line 16"/>
            <p:cNvSpPr>
              <a:spLocks noChangeShapeType="1"/>
            </p:cNvSpPr>
            <p:nvPr/>
          </p:nvSpPr>
          <p:spPr bwMode="auto">
            <a:xfrm flipV="1">
              <a:off x="3216" y="1728"/>
              <a:ext cx="384" cy="432"/>
            </a:xfrm>
            <a:prstGeom prst="line">
              <a:avLst/>
            </a:prstGeom>
            <a:noFill/>
            <a:ln w="25400">
              <a:solidFill>
                <a:schemeClr val="tx1"/>
              </a:solidFill>
              <a:round/>
              <a:headEnd/>
              <a:tailEnd type="triangle" w="med" len="med"/>
            </a:ln>
          </p:spPr>
          <p:txBody>
            <a:bodyPr/>
            <a:lstStyle/>
            <a:p>
              <a:endParaRPr lang="en-US"/>
            </a:p>
          </p:txBody>
        </p:sp>
        <p:pic>
          <p:nvPicPr>
            <p:cNvPr id="59408" name="Picture 17"/>
            <p:cNvPicPr>
              <a:picLocks noChangeAspect="1" noChangeArrowheads="1"/>
            </p:cNvPicPr>
            <p:nvPr/>
          </p:nvPicPr>
          <p:blipFill>
            <a:blip r:embed="rId5"/>
            <a:srcRect/>
            <a:stretch>
              <a:fillRect/>
            </a:stretch>
          </p:blipFill>
          <p:spPr bwMode="auto">
            <a:xfrm>
              <a:off x="2784" y="2496"/>
              <a:ext cx="2640" cy="1359"/>
            </a:xfrm>
            <a:prstGeom prst="rect">
              <a:avLst/>
            </a:prstGeom>
            <a:noFill/>
            <a:ln w="9525">
              <a:solidFill>
                <a:schemeClr val="tx1"/>
              </a:solidFill>
              <a:miter lim="800000"/>
              <a:headEnd/>
              <a:tailEnd/>
            </a:ln>
          </p:spPr>
        </p:pic>
        <p:sp>
          <p:nvSpPr>
            <p:cNvPr id="59409" name="Line 19"/>
            <p:cNvSpPr>
              <a:spLocks noChangeShapeType="1"/>
            </p:cNvSpPr>
            <p:nvPr/>
          </p:nvSpPr>
          <p:spPr bwMode="auto">
            <a:xfrm flipV="1">
              <a:off x="480" y="1536"/>
              <a:ext cx="336" cy="768"/>
            </a:xfrm>
            <a:prstGeom prst="line">
              <a:avLst/>
            </a:prstGeom>
            <a:noFill/>
            <a:ln w="9525">
              <a:solidFill>
                <a:schemeClr val="tx1"/>
              </a:solidFill>
              <a:round/>
              <a:headEnd/>
              <a:tailEnd type="triangle" w="med" len="med"/>
            </a:ln>
          </p:spPr>
          <p:txBody>
            <a:bodyPr/>
            <a:lstStyle/>
            <a:p>
              <a:endParaRPr lang="en-US"/>
            </a:p>
          </p:txBody>
        </p:sp>
      </p:grpSp>
      <p:sp>
        <p:nvSpPr>
          <p:cNvPr id="59399" name="Text Box 1028"/>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Date Placeholder 3"/>
          <p:cNvSpPr>
            <a:spLocks noGrp="1"/>
          </p:cNvSpPr>
          <p:nvPr>
            <p:ph type="dt" sz="quarter" idx="10"/>
          </p:nvPr>
        </p:nvSpPr>
        <p:spPr>
          <a:noFill/>
        </p:spPr>
        <p:txBody>
          <a:bodyPr/>
          <a:lstStyle/>
          <a:p>
            <a:r>
              <a:rPr lang="en-US"/>
              <a:t>2011</a:t>
            </a:r>
          </a:p>
        </p:txBody>
      </p:sp>
      <p:sp>
        <p:nvSpPr>
          <p:cNvPr id="306179" name="Footer Placeholder 4"/>
          <p:cNvSpPr>
            <a:spLocks noGrp="1"/>
          </p:cNvSpPr>
          <p:nvPr>
            <p:ph type="ftr" sz="quarter" idx="11"/>
          </p:nvPr>
        </p:nvSpPr>
        <p:spPr>
          <a:noFill/>
        </p:spPr>
        <p:txBody>
          <a:bodyPr/>
          <a:lstStyle/>
          <a:p>
            <a:r>
              <a:rPr lang="en-US" smtClean="0"/>
              <a:t>Rasimah Aripin</a:t>
            </a:r>
          </a:p>
        </p:txBody>
      </p:sp>
      <p:sp>
        <p:nvSpPr>
          <p:cNvPr id="306180" name="Slide Number Placeholder 5"/>
          <p:cNvSpPr>
            <a:spLocks noGrp="1"/>
          </p:cNvSpPr>
          <p:nvPr>
            <p:ph type="sldNum" sz="quarter" idx="12"/>
          </p:nvPr>
        </p:nvSpPr>
        <p:spPr>
          <a:noFill/>
        </p:spPr>
        <p:txBody>
          <a:bodyPr/>
          <a:lstStyle/>
          <a:p>
            <a:fld id="{51F228E8-A858-4D7C-A61B-CA58FEC54379}" type="slidenum">
              <a:rPr lang="en-US" smtClean="0"/>
              <a:pPr/>
              <a:t>290</a:t>
            </a:fld>
            <a:endParaRPr lang="en-US" smtClean="0"/>
          </a:p>
        </p:txBody>
      </p:sp>
      <p:sp>
        <p:nvSpPr>
          <p:cNvPr id="306181" name="Rectangle 2"/>
          <p:cNvSpPr>
            <a:spLocks noGrp="1" noChangeArrowheads="1"/>
          </p:cNvSpPr>
          <p:nvPr>
            <p:ph type="title"/>
          </p:nvPr>
        </p:nvSpPr>
        <p:spPr>
          <a:xfrm>
            <a:off x="838200" y="914400"/>
            <a:ext cx="7848600" cy="685800"/>
          </a:xfrm>
          <a:ln>
            <a:solidFill>
              <a:schemeClr val="tx1"/>
            </a:solidFill>
          </a:ln>
        </p:spPr>
        <p:txBody>
          <a:bodyPr/>
          <a:lstStyle/>
          <a:p>
            <a:pPr eaLnBrk="1" hangingPunct="1"/>
            <a:r>
              <a:rPr lang="en-US" sz="3200" smtClean="0"/>
              <a:t>Wilcoxon: Using SPSS</a:t>
            </a:r>
          </a:p>
        </p:txBody>
      </p:sp>
      <p:sp>
        <p:nvSpPr>
          <p:cNvPr id="306182" name="Rectangle 3"/>
          <p:cNvSpPr>
            <a:spLocks noGrp="1" noChangeArrowheads="1"/>
          </p:cNvSpPr>
          <p:nvPr>
            <p:ph type="body" idx="1"/>
          </p:nvPr>
        </p:nvSpPr>
        <p:spPr>
          <a:xfrm>
            <a:off x="457200" y="1676400"/>
            <a:ext cx="8345488" cy="4114800"/>
          </a:xfrm>
        </p:spPr>
        <p:txBody>
          <a:bodyPr/>
          <a:lstStyle/>
          <a:p>
            <a:pPr algn="ctr" eaLnBrk="1" hangingPunct="1">
              <a:buFontTx/>
              <a:buNone/>
            </a:pPr>
            <a:r>
              <a:rPr lang="en-US" sz="2400" b="1" i="1" smtClean="0"/>
              <a:t>Analyze&gt;&gt;&gt;Nonparametric Tests&gt;&gt;&gt;2 Related Samples…</a:t>
            </a:r>
          </a:p>
          <a:p>
            <a:pPr algn="ctr" eaLnBrk="1" hangingPunct="1">
              <a:buFontTx/>
              <a:buNone/>
            </a:pPr>
            <a:endParaRPr lang="en-US" sz="2400" b="1" i="1" smtClean="0"/>
          </a:p>
          <a:p>
            <a:pPr algn="ctr" eaLnBrk="1" hangingPunct="1">
              <a:buFontTx/>
              <a:buNone/>
            </a:pPr>
            <a:endParaRPr lang="en-US" sz="2400" b="1" i="1" smtClean="0"/>
          </a:p>
        </p:txBody>
      </p:sp>
      <p:sp>
        <p:nvSpPr>
          <p:cNvPr id="306183" name="Text Box 4"/>
          <p:cNvSpPr txBox="1">
            <a:spLocks noChangeArrowheads="1"/>
          </p:cNvSpPr>
          <p:nvPr/>
        </p:nvSpPr>
        <p:spPr bwMode="auto">
          <a:xfrm>
            <a:off x="609600" y="228600"/>
            <a:ext cx="4953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7.5:  Nonparametric Methods for Paired Samples</a:t>
            </a:r>
          </a:p>
        </p:txBody>
      </p:sp>
      <p:pic>
        <p:nvPicPr>
          <p:cNvPr id="306184" name="Picture 6"/>
          <p:cNvPicPr>
            <a:picLocks noChangeAspect="1" noChangeArrowheads="1"/>
          </p:cNvPicPr>
          <p:nvPr/>
        </p:nvPicPr>
        <p:blipFill>
          <a:blip r:embed="rId3"/>
          <a:srcRect l="25568" t="29167" r="25568" b="33333"/>
          <a:stretch>
            <a:fillRect/>
          </a:stretch>
        </p:blipFill>
        <p:spPr bwMode="auto">
          <a:xfrm>
            <a:off x="1143000" y="2133600"/>
            <a:ext cx="7162800" cy="41227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Date Placeholder 3"/>
          <p:cNvSpPr>
            <a:spLocks noGrp="1"/>
          </p:cNvSpPr>
          <p:nvPr>
            <p:ph type="dt" sz="quarter" idx="10"/>
          </p:nvPr>
        </p:nvSpPr>
        <p:spPr>
          <a:noFill/>
        </p:spPr>
        <p:txBody>
          <a:bodyPr/>
          <a:lstStyle/>
          <a:p>
            <a:r>
              <a:rPr lang="en-US"/>
              <a:t>2011</a:t>
            </a:r>
          </a:p>
        </p:txBody>
      </p:sp>
      <p:sp>
        <p:nvSpPr>
          <p:cNvPr id="307203" name="Footer Placeholder 4"/>
          <p:cNvSpPr>
            <a:spLocks noGrp="1"/>
          </p:cNvSpPr>
          <p:nvPr>
            <p:ph type="ftr" sz="quarter" idx="11"/>
          </p:nvPr>
        </p:nvSpPr>
        <p:spPr>
          <a:noFill/>
        </p:spPr>
        <p:txBody>
          <a:bodyPr/>
          <a:lstStyle/>
          <a:p>
            <a:r>
              <a:rPr lang="en-US" smtClean="0"/>
              <a:t>Rasimah Aripin</a:t>
            </a:r>
          </a:p>
        </p:txBody>
      </p:sp>
      <p:sp>
        <p:nvSpPr>
          <p:cNvPr id="307204" name="Slide Number Placeholder 5"/>
          <p:cNvSpPr>
            <a:spLocks noGrp="1"/>
          </p:cNvSpPr>
          <p:nvPr>
            <p:ph type="sldNum" sz="quarter" idx="12"/>
          </p:nvPr>
        </p:nvSpPr>
        <p:spPr>
          <a:noFill/>
        </p:spPr>
        <p:txBody>
          <a:bodyPr/>
          <a:lstStyle/>
          <a:p>
            <a:fld id="{B3975C81-8B69-440D-A56B-A03C6D27BC22}" type="slidenum">
              <a:rPr lang="en-US" smtClean="0"/>
              <a:pPr/>
              <a:t>291</a:t>
            </a:fld>
            <a:endParaRPr lang="en-US" smtClean="0"/>
          </a:p>
        </p:txBody>
      </p:sp>
      <p:sp>
        <p:nvSpPr>
          <p:cNvPr id="307205" name="Rectangle 2"/>
          <p:cNvSpPr>
            <a:spLocks noGrp="1" noChangeArrowheads="1"/>
          </p:cNvSpPr>
          <p:nvPr>
            <p:ph type="title"/>
          </p:nvPr>
        </p:nvSpPr>
        <p:spPr>
          <a:xfrm>
            <a:off x="838200" y="762000"/>
            <a:ext cx="7848600" cy="685800"/>
          </a:xfrm>
          <a:ln>
            <a:solidFill>
              <a:schemeClr val="tx1"/>
            </a:solidFill>
          </a:ln>
        </p:spPr>
        <p:txBody>
          <a:bodyPr/>
          <a:lstStyle/>
          <a:p>
            <a:pPr eaLnBrk="1" hangingPunct="1"/>
            <a:r>
              <a:rPr lang="en-US" sz="3200" smtClean="0"/>
              <a:t>Wilcoxon: Output</a:t>
            </a:r>
          </a:p>
        </p:txBody>
      </p:sp>
      <p:pic>
        <p:nvPicPr>
          <p:cNvPr id="307206" name="Picture 5"/>
          <p:cNvPicPr>
            <a:picLocks noChangeAspect="1" noChangeArrowheads="1"/>
          </p:cNvPicPr>
          <p:nvPr/>
        </p:nvPicPr>
        <p:blipFill>
          <a:blip r:embed="rId3"/>
          <a:srcRect r="3883" b="6239"/>
          <a:stretch>
            <a:fillRect/>
          </a:stretch>
        </p:blipFill>
        <p:spPr bwMode="auto">
          <a:xfrm>
            <a:off x="914400" y="1600200"/>
            <a:ext cx="7543800" cy="2743200"/>
          </a:xfrm>
          <a:prstGeom prst="rect">
            <a:avLst/>
          </a:prstGeom>
          <a:noFill/>
          <a:ln w="9525">
            <a:noFill/>
            <a:miter lim="800000"/>
            <a:headEnd/>
            <a:tailEnd/>
          </a:ln>
        </p:spPr>
      </p:pic>
      <p:pic>
        <p:nvPicPr>
          <p:cNvPr id="307207" name="Picture 6"/>
          <p:cNvPicPr>
            <a:picLocks noChangeAspect="1" noChangeArrowheads="1"/>
          </p:cNvPicPr>
          <p:nvPr/>
        </p:nvPicPr>
        <p:blipFill>
          <a:blip r:embed="rId4"/>
          <a:srcRect r="6636"/>
          <a:stretch>
            <a:fillRect/>
          </a:stretch>
        </p:blipFill>
        <p:spPr bwMode="auto">
          <a:xfrm>
            <a:off x="5638800" y="3505200"/>
            <a:ext cx="3216275" cy="2582863"/>
          </a:xfrm>
          <a:prstGeom prst="rect">
            <a:avLst/>
          </a:prstGeom>
          <a:noFill/>
          <a:ln w="9525">
            <a:noFill/>
            <a:miter lim="800000"/>
            <a:headEnd/>
            <a:tailEnd/>
          </a:ln>
        </p:spPr>
      </p:pic>
      <p:sp>
        <p:nvSpPr>
          <p:cNvPr id="307208" name="Text Box 7"/>
          <p:cNvSpPr txBox="1">
            <a:spLocks noChangeArrowheads="1"/>
          </p:cNvSpPr>
          <p:nvPr/>
        </p:nvSpPr>
        <p:spPr bwMode="auto">
          <a:xfrm>
            <a:off x="609600" y="228600"/>
            <a:ext cx="4953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7.5:  Nonparametric Methods for Paired Samples</a:t>
            </a:r>
          </a:p>
        </p:txBody>
      </p:sp>
      <p:sp>
        <p:nvSpPr>
          <p:cNvPr id="307209" name="Text Box 8"/>
          <p:cNvSpPr txBox="1">
            <a:spLocks noChangeArrowheads="1"/>
          </p:cNvSpPr>
          <p:nvPr/>
        </p:nvSpPr>
        <p:spPr bwMode="auto">
          <a:xfrm>
            <a:off x="304800" y="4267200"/>
            <a:ext cx="5105400" cy="1917700"/>
          </a:xfrm>
          <a:prstGeom prst="rect">
            <a:avLst/>
          </a:prstGeom>
          <a:noFill/>
          <a:ln w="9525">
            <a:noFill/>
            <a:miter lim="800000"/>
            <a:headEnd/>
            <a:tailEnd/>
          </a:ln>
        </p:spPr>
        <p:txBody>
          <a:bodyPr>
            <a:spAutoFit/>
          </a:bodyPr>
          <a:lstStyle/>
          <a:p>
            <a:pPr>
              <a:spcBef>
                <a:spcPct val="50000"/>
              </a:spcBef>
            </a:pPr>
            <a:r>
              <a:rPr lang="en-US"/>
              <a:t>Negative ranks show that for all 15 participants,  the weight at the end is less than the weight before the program. None gained weight as shown by positive ranks = 0</a:t>
            </a:r>
          </a:p>
        </p:txBody>
      </p:sp>
    </p:spTree>
  </p:cSld>
  <p:clrMapOvr>
    <a:masterClrMapping/>
  </p:clrMapOvr>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Date Placeholder 3"/>
          <p:cNvSpPr>
            <a:spLocks noGrp="1"/>
          </p:cNvSpPr>
          <p:nvPr>
            <p:ph type="dt" sz="quarter" idx="10"/>
          </p:nvPr>
        </p:nvSpPr>
        <p:spPr>
          <a:noFill/>
        </p:spPr>
        <p:txBody>
          <a:bodyPr/>
          <a:lstStyle/>
          <a:p>
            <a:r>
              <a:rPr lang="en-US"/>
              <a:t>2011</a:t>
            </a:r>
          </a:p>
        </p:txBody>
      </p:sp>
      <p:sp>
        <p:nvSpPr>
          <p:cNvPr id="308227" name="Footer Placeholder 4"/>
          <p:cNvSpPr>
            <a:spLocks noGrp="1"/>
          </p:cNvSpPr>
          <p:nvPr>
            <p:ph type="ftr" sz="quarter" idx="11"/>
          </p:nvPr>
        </p:nvSpPr>
        <p:spPr>
          <a:noFill/>
        </p:spPr>
        <p:txBody>
          <a:bodyPr/>
          <a:lstStyle/>
          <a:p>
            <a:r>
              <a:rPr lang="en-US" smtClean="0"/>
              <a:t>Rasimah Aripin</a:t>
            </a:r>
          </a:p>
        </p:txBody>
      </p:sp>
      <p:sp>
        <p:nvSpPr>
          <p:cNvPr id="308228" name="Slide Number Placeholder 5"/>
          <p:cNvSpPr>
            <a:spLocks noGrp="1"/>
          </p:cNvSpPr>
          <p:nvPr>
            <p:ph type="sldNum" sz="quarter" idx="12"/>
          </p:nvPr>
        </p:nvSpPr>
        <p:spPr>
          <a:noFill/>
        </p:spPr>
        <p:txBody>
          <a:bodyPr/>
          <a:lstStyle/>
          <a:p>
            <a:fld id="{F4C9E9D1-8D3D-4AC4-B48D-1D8EA9B7822C}" type="slidenum">
              <a:rPr lang="en-US" smtClean="0"/>
              <a:pPr/>
              <a:t>292</a:t>
            </a:fld>
            <a:endParaRPr lang="en-US" smtClean="0"/>
          </a:p>
        </p:txBody>
      </p:sp>
      <p:sp>
        <p:nvSpPr>
          <p:cNvPr id="308229" name="Rectangle 2"/>
          <p:cNvSpPr>
            <a:spLocks noGrp="1" noChangeArrowheads="1"/>
          </p:cNvSpPr>
          <p:nvPr>
            <p:ph type="title"/>
          </p:nvPr>
        </p:nvSpPr>
        <p:spPr>
          <a:xfrm>
            <a:off x="838200" y="762000"/>
            <a:ext cx="7848600" cy="685800"/>
          </a:xfrm>
          <a:ln>
            <a:solidFill>
              <a:schemeClr val="tx1"/>
            </a:solidFill>
          </a:ln>
        </p:spPr>
        <p:txBody>
          <a:bodyPr/>
          <a:lstStyle/>
          <a:p>
            <a:pPr eaLnBrk="1" hangingPunct="1"/>
            <a:r>
              <a:rPr lang="en-US" sz="3200" smtClean="0"/>
              <a:t>Class Exercise</a:t>
            </a:r>
          </a:p>
        </p:txBody>
      </p:sp>
      <p:sp>
        <p:nvSpPr>
          <p:cNvPr id="308230" name="Text Box 5"/>
          <p:cNvSpPr txBox="1">
            <a:spLocks noChangeArrowheads="1"/>
          </p:cNvSpPr>
          <p:nvPr/>
        </p:nvSpPr>
        <p:spPr bwMode="auto">
          <a:xfrm>
            <a:off x="609600" y="228600"/>
            <a:ext cx="4953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7.5:  Nonparametric Methods for Paired Samples</a:t>
            </a:r>
          </a:p>
        </p:txBody>
      </p:sp>
      <p:sp>
        <p:nvSpPr>
          <p:cNvPr id="308231" name="Rectangle 7"/>
          <p:cNvSpPr>
            <a:spLocks noGrp="1" noChangeArrowheads="1"/>
          </p:cNvSpPr>
          <p:nvPr>
            <p:ph type="body" idx="1"/>
          </p:nvPr>
        </p:nvSpPr>
        <p:spPr>
          <a:xfrm>
            <a:off x="685800" y="1828800"/>
            <a:ext cx="8001000" cy="4114800"/>
          </a:xfrm>
        </p:spPr>
        <p:txBody>
          <a:bodyPr/>
          <a:lstStyle/>
          <a:p>
            <a:pPr eaLnBrk="1" hangingPunct="1">
              <a:lnSpc>
                <a:spcPct val="90000"/>
              </a:lnSpc>
            </a:pPr>
            <a:r>
              <a:rPr lang="en-US" smtClean="0"/>
              <a:t>Refer to the data set </a:t>
            </a:r>
            <a:r>
              <a:rPr lang="en-US" i="1" smtClean="0"/>
              <a:t>Essay.sav</a:t>
            </a:r>
          </a:p>
          <a:p>
            <a:pPr eaLnBrk="1" hangingPunct="1">
              <a:lnSpc>
                <a:spcPct val="90000"/>
              </a:lnSpc>
            </a:pPr>
            <a:r>
              <a:rPr lang="en-US" smtClean="0"/>
              <a:t>15 students took part in an essay competition and their essays were judged by three judges. </a:t>
            </a:r>
          </a:p>
          <a:p>
            <a:pPr eaLnBrk="1" hangingPunct="1">
              <a:lnSpc>
                <a:spcPct val="90000"/>
              </a:lnSpc>
            </a:pPr>
            <a:r>
              <a:rPr lang="en-US" smtClean="0"/>
              <a:t>Determine which of the judges are the most consistent in their evaluation of the essays. </a:t>
            </a:r>
          </a:p>
          <a:p>
            <a:pPr eaLnBrk="1" hangingPunct="1">
              <a:lnSpc>
                <a:spcPct val="90000"/>
              </a:lnSpc>
            </a:pPr>
            <a:r>
              <a:rPr lang="en-US" smtClean="0"/>
              <a:t>Compare all possible pairs of judges independently</a:t>
            </a:r>
          </a:p>
          <a:p>
            <a:pPr eaLnBrk="1" hangingPunct="1">
              <a:lnSpc>
                <a:spcPct val="90000"/>
              </a:lnSpc>
              <a:buFontTx/>
              <a:buNone/>
            </a:pPr>
            <a:r>
              <a:rPr lang="en-US" i="1" smtClean="0"/>
              <a:t>Answer:  Judges 1 and 2</a:t>
            </a:r>
          </a:p>
        </p:txBody>
      </p:sp>
    </p:spTree>
  </p:cSld>
  <p:clrMapOvr>
    <a:masterClrMapping/>
  </p:clrMapOvr>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Date Placeholder 3"/>
          <p:cNvSpPr>
            <a:spLocks noGrp="1"/>
          </p:cNvSpPr>
          <p:nvPr>
            <p:ph type="dt" sz="quarter" idx="10"/>
          </p:nvPr>
        </p:nvSpPr>
        <p:spPr>
          <a:noFill/>
        </p:spPr>
        <p:txBody>
          <a:bodyPr/>
          <a:lstStyle/>
          <a:p>
            <a:r>
              <a:rPr lang="en-US"/>
              <a:t>2011</a:t>
            </a:r>
          </a:p>
        </p:txBody>
      </p:sp>
      <p:sp>
        <p:nvSpPr>
          <p:cNvPr id="309251" name="Footer Placeholder 4"/>
          <p:cNvSpPr>
            <a:spLocks noGrp="1"/>
          </p:cNvSpPr>
          <p:nvPr>
            <p:ph type="ftr" sz="quarter" idx="11"/>
          </p:nvPr>
        </p:nvSpPr>
        <p:spPr>
          <a:noFill/>
        </p:spPr>
        <p:txBody>
          <a:bodyPr/>
          <a:lstStyle/>
          <a:p>
            <a:r>
              <a:rPr lang="en-US" smtClean="0"/>
              <a:t>Rasimah Aripin</a:t>
            </a:r>
          </a:p>
        </p:txBody>
      </p:sp>
      <p:sp>
        <p:nvSpPr>
          <p:cNvPr id="309252" name="Slide Number Placeholder 5"/>
          <p:cNvSpPr>
            <a:spLocks noGrp="1"/>
          </p:cNvSpPr>
          <p:nvPr>
            <p:ph type="sldNum" sz="quarter" idx="12"/>
          </p:nvPr>
        </p:nvSpPr>
        <p:spPr>
          <a:noFill/>
        </p:spPr>
        <p:txBody>
          <a:bodyPr/>
          <a:lstStyle/>
          <a:p>
            <a:fld id="{45CAFE4C-0C91-44FB-9106-DECCC80AA638}" type="slidenum">
              <a:rPr lang="en-US" smtClean="0"/>
              <a:pPr/>
              <a:t>293</a:t>
            </a:fld>
            <a:endParaRPr lang="en-US" smtClean="0"/>
          </a:p>
        </p:txBody>
      </p:sp>
      <p:sp>
        <p:nvSpPr>
          <p:cNvPr id="309253" name="Rectangle 2"/>
          <p:cNvSpPr>
            <a:spLocks noGrp="1" noChangeArrowheads="1"/>
          </p:cNvSpPr>
          <p:nvPr>
            <p:ph type="ctrTitle"/>
          </p:nvPr>
        </p:nvSpPr>
        <p:spPr>
          <a:xfrm>
            <a:off x="609600" y="838200"/>
            <a:ext cx="8229600" cy="1295400"/>
          </a:xfrm>
          <a:noFill/>
          <a:ln w="31750">
            <a:solidFill>
              <a:schemeClr val="accent2"/>
            </a:solidFill>
          </a:ln>
        </p:spPr>
        <p:txBody>
          <a:bodyPr/>
          <a:lstStyle/>
          <a:p>
            <a:pPr marL="2286000" indent="-2286000" algn="l" eaLnBrk="1" hangingPunct="1"/>
            <a:r>
              <a:rPr lang="en-US" sz="3600" b="1" smtClean="0"/>
              <a:t>Chapter 8: Comparing Three or More Independent Populations</a:t>
            </a:r>
          </a:p>
        </p:txBody>
      </p:sp>
      <p:sp>
        <p:nvSpPr>
          <p:cNvPr id="950275" name="Rectangle 3"/>
          <p:cNvSpPr>
            <a:spLocks noGrp="1" noChangeArrowheads="1"/>
          </p:cNvSpPr>
          <p:nvPr>
            <p:ph type="subTitle" idx="1"/>
          </p:nvPr>
        </p:nvSpPr>
        <p:spPr>
          <a:xfrm>
            <a:off x="762000" y="2438400"/>
            <a:ext cx="7924800" cy="3581400"/>
          </a:xfrm>
        </p:spPr>
        <p:txBody>
          <a:bodyPr/>
          <a:lstStyle/>
          <a:p>
            <a:pPr marL="1654175" indent="-1654175" algn="l" eaLnBrk="1" hangingPunct="1">
              <a:defRPr/>
            </a:pPr>
            <a:r>
              <a:rPr lang="en-US" sz="3000" b="1" i="1" dirty="0" smtClean="0"/>
              <a:t>Purpose</a:t>
            </a:r>
            <a:r>
              <a:rPr lang="en-US" sz="3000" i="1" dirty="0" smtClean="0"/>
              <a:t>:</a:t>
            </a:r>
            <a:r>
              <a:rPr lang="en-US" sz="3000" b="1" i="1" dirty="0" smtClean="0"/>
              <a:t>   </a:t>
            </a:r>
            <a:r>
              <a:rPr lang="en-US" sz="3000" dirty="0" smtClean="0"/>
              <a:t>To Compare the means of three or  more  independent groups/populations</a:t>
            </a:r>
          </a:p>
          <a:p>
            <a:pPr marL="1654175" indent="-1654175" algn="l" eaLnBrk="1" hangingPunct="1">
              <a:defRPr/>
            </a:pPr>
            <a:r>
              <a:rPr lang="en-US" sz="3000" b="1" i="1" dirty="0" smtClean="0"/>
              <a:t>Assumption:  </a:t>
            </a:r>
            <a:r>
              <a:rPr lang="en-US" sz="3000" dirty="0" smtClean="0"/>
              <a:t>The variable compared is normally distributed or the samples come from normal distributions</a:t>
            </a:r>
          </a:p>
          <a:p>
            <a:pPr marL="3143250" indent="-3143250" algn="l" eaLnBrk="1" hangingPunct="1">
              <a:defRPr/>
            </a:pPr>
            <a:r>
              <a:rPr lang="en-US" sz="3000" b="1" i="1" dirty="0" smtClean="0"/>
              <a:t>Methods Available</a:t>
            </a:r>
            <a:r>
              <a:rPr lang="en-US" sz="3000" dirty="0" smtClean="0"/>
              <a:t>: Parametric and Nonparametric</a:t>
            </a:r>
          </a:p>
        </p:txBody>
      </p:sp>
      <p:sp>
        <p:nvSpPr>
          <p:cNvPr id="309255" name="Text Box 4"/>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Date Placeholder 3"/>
          <p:cNvSpPr>
            <a:spLocks noGrp="1"/>
          </p:cNvSpPr>
          <p:nvPr>
            <p:ph type="dt" sz="quarter" idx="10"/>
          </p:nvPr>
        </p:nvSpPr>
        <p:spPr>
          <a:noFill/>
        </p:spPr>
        <p:txBody>
          <a:bodyPr/>
          <a:lstStyle/>
          <a:p>
            <a:r>
              <a:rPr lang="en-US"/>
              <a:t>2011</a:t>
            </a:r>
          </a:p>
        </p:txBody>
      </p:sp>
      <p:sp>
        <p:nvSpPr>
          <p:cNvPr id="21508" name="Footer Placeholder 4"/>
          <p:cNvSpPr>
            <a:spLocks noGrp="1"/>
          </p:cNvSpPr>
          <p:nvPr>
            <p:ph type="ftr" sz="quarter" idx="11"/>
          </p:nvPr>
        </p:nvSpPr>
        <p:spPr>
          <a:noFill/>
        </p:spPr>
        <p:txBody>
          <a:bodyPr/>
          <a:lstStyle/>
          <a:p>
            <a:r>
              <a:rPr lang="en-US" smtClean="0"/>
              <a:t>Rasimah Aripin</a:t>
            </a:r>
          </a:p>
        </p:txBody>
      </p:sp>
      <p:sp>
        <p:nvSpPr>
          <p:cNvPr id="21509" name="Slide Number Placeholder 5"/>
          <p:cNvSpPr>
            <a:spLocks noGrp="1"/>
          </p:cNvSpPr>
          <p:nvPr>
            <p:ph type="sldNum" sz="quarter" idx="12"/>
          </p:nvPr>
        </p:nvSpPr>
        <p:spPr>
          <a:noFill/>
        </p:spPr>
        <p:txBody>
          <a:bodyPr/>
          <a:lstStyle/>
          <a:p>
            <a:fld id="{374F0443-174C-474B-B3F6-2456117958B7}" type="slidenum">
              <a:rPr lang="en-US" smtClean="0"/>
              <a:pPr/>
              <a:t>294</a:t>
            </a:fld>
            <a:endParaRPr lang="en-US" smtClean="0"/>
          </a:p>
        </p:txBody>
      </p:sp>
      <p:sp>
        <p:nvSpPr>
          <p:cNvPr id="21510" name="Rectangle 2"/>
          <p:cNvSpPr>
            <a:spLocks noGrp="1" noChangeArrowheads="1"/>
          </p:cNvSpPr>
          <p:nvPr>
            <p:ph type="title"/>
          </p:nvPr>
        </p:nvSpPr>
        <p:spPr>
          <a:xfrm>
            <a:off x="685800" y="838200"/>
            <a:ext cx="7772400" cy="457200"/>
          </a:xfrm>
          <a:ln>
            <a:solidFill>
              <a:schemeClr val="tx1"/>
            </a:solidFill>
          </a:ln>
        </p:spPr>
        <p:txBody>
          <a:bodyPr/>
          <a:lstStyle/>
          <a:p>
            <a:pPr eaLnBrk="1" hangingPunct="1"/>
            <a:r>
              <a:rPr lang="en-US" sz="3200" smtClean="0"/>
              <a:t>Null and Alternative Hypotheses</a:t>
            </a:r>
          </a:p>
        </p:txBody>
      </p:sp>
      <p:sp>
        <p:nvSpPr>
          <p:cNvPr id="21511" name="Rectangle 3"/>
          <p:cNvSpPr>
            <a:spLocks noGrp="1" noChangeArrowheads="1"/>
          </p:cNvSpPr>
          <p:nvPr>
            <p:ph type="body" idx="1"/>
          </p:nvPr>
        </p:nvSpPr>
        <p:spPr>
          <a:xfrm>
            <a:off x="533400" y="1524000"/>
            <a:ext cx="8305800" cy="4419600"/>
          </a:xfrm>
        </p:spPr>
        <p:txBody>
          <a:bodyPr/>
          <a:lstStyle/>
          <a:p>
            <a:pPr eaLnBrk="1" hangingPunct="1">
              <a:lnSpc>
                <a:spcPct val="90000"/>
              </a:lnSpc>
              <a:buFontTx/>
              <a:buNone/>
            </a:pPr>
            <a:r>
              <a:rPr lang="en-US" sz="2400" b="1" smtClean="0">
                <a:solidFill>
                  <a:schemeClr val="accent2"/>
                </a:solidFill>
              </a:rPr>
              <a:t>Null hypothesis</a:t>
            </a:r>
            <a:r>
              <a:rPr lang="en-US" sz="2400" smtClean="0"/>
              <a:t>:  </a:t>
            </a:r>
          </a:p>
          <a:p>
            <a:pPr eaLnBrk="1" hangingPunct="1">
              <a:lnSpc>
                <a:spcPct val="90000"/>
              </a:lnSpc>
              <a:buFontTx/>
              <a:buNone/>
            </a:pPr>
            <a:endParaRPr lang="en-US" sz="2400" smtClean="0"/>
          </a:p>
          <a:p>
            <a:pPr eaLnBrk="1" hangingPunct="1">
              <a:lnSpc>
                <a:spcPct val="90000"/>
              </a:lnSpc>
              <a:buFontTx/>
              <a:buNone/>
            </a:pPr>
            <a:r>
              <a:rPr lang="en-US" sz="2400" b="1" smtClean="0">
                <a:solidFill>
                  <a:schemeClr val="accent2"/>
                </a:solidFill>
              </a:rPr>
              <a:t>Alternative hypothesis:  </a:t>
            </a:r>
            <a:r>
              <a:rPr lang="en-US" sz="2400" smtClean="0"/>
              <a:t>At least one mean is different from the others</a:t>
            </a:r>
          </a:p>
          <a:p>
            <a:pPr eaLnBrk="1" hangingPunct="1">
              <a:lnSpc>
                <a:spcPct val="90000"/>
              </a:lnSpc>
              <a:buFontTx/>
              <a:buNone/>
            </a:pPr>
            <a:r>
              <a:rPr lang="en-US" sz="2400" b="1" smtClean="0">
                <a:solidFill>
                  <a:schemeClr val="accent2"/>
                </a:solidFill>
              </a:rPr>
              <a:t>Note:</a:t>
            </a:r>
            <a:r>
              <a:rPr lang="en-US" sz="2400" b="1" smtClean="0"/>
              <a:t>  </a:t>
            </a:r>
            <a:r>
              <a:rPr lang="en-US" sz="2400" smtClean="0"/>
              <a:t>If the null hypothesis is rejected, then we need to know which means are different since the test itself only indicates that differences exist but the nature of differences need to be determined using pair wise comparisons of means.  Among the common methods used are Least Squares Difference (LSD), Scheffe,  and Duncan.  For simultaneous confidence intervals use Scheffe</a:t>
            </a:r>
          </a:p>
          <a:p>
            <a:pPr eaLnBrk="1" hangingPunct="1">
              <a:lnSpc>
                <a:spcPct val="90000"/>
              </a:lnSpc>
              <a:buFontTx/>
              <a:buNone/>
            </a:pPr>
            <a:endParaRPr lang="en-US" sz="2400" smtClean="0"/>
          </a:p>
        </p:txBody>
      </p:sp>
      <p:graphicFrame>
        <p:nvGraphicFramePr>
          <p:cNvPr id="21506" name="Object 4"/>
          <p:cNvGraphicFramePr>
            <a:graphicFrameLocks noChangeAspect="1"/>
          </p:cNvGraphicFramePr>
          <p:nvPr/>
        </p:nvGraphicFramePr>
        <p:xfrm>
          <a:off x="3276600" y="1524000"/>
          <a:ext cx="4648200" cy="684213"/>
        </p:xfrm>
        <a:graphic>
          <a:graphicData uri="http://schemas.openxmlformats.org/presentationml/2006/ole">
            <p:oleObj spid="_x0000_s21506" name="Equation" r:id="rId4" imgW="1054080" imgH="177480" progId="Equation.3">
              <p:embed/>
            </p:oleObj>
          </a:graphicData>
        </a:graphic>
      </p:graphicFrame>
      <p:sp>
        <p:nvSpPr>
          <p:cNvPr id="21512" name="Text Box 5"/>
          <p:cNvSpPr txBox="1">
            <a:spLocks noChangeArrowheads="1"/>
          </p:cNvSpPr>
          <p:nvPr/>
        </p:nvSpPr>
        <p:spPr bwMode="auto">
          <a:xfrm>
            <a:off x="457200" y="228600"/>
            <a:ext cx="7620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8: Comparing Three or More Independent Populations</a:t>
            </a: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Date Placeholder 3"/>
          <p:cNvSpPr>
            <a:spLocks noGrp="1"/>
          </p:cNvSpPr>
          <p:nvPr>
            <p:ph type="dt" sz="quarter" idx="10"/>
          </p:nvPr>
        </p:nvSpPr>
        <p:spPr>
          <a:noFill/>
        </p:spPr>
        <p:txBody>
          <a:bodyPr/>
          <a:lstStyle/>
          <a:p>
            <a:r>
              <a:rPr lang="en-US"/>
              <a:t>2011</a:t>
            </a:r>
          </a:p>
        </p:txBody>
      </p:sp>
      <p:sp>
        <p:nvSpPr>
          <p:cNvPr id="310275" name="Footer Placeholder 4"/>
          <p:cNvSpPr>
            <a:spLocks noGrp="1"/>
          </p:cNvSpPr>
          <p:nvPr>
            <p:ph type="ftr" sz="quarter" idx="11"/>
          </p:nvPr>
        </p:nvSpPr>
        <p:spPr>
          <a:noFill/>
        </p:spPr>
        <p:txBody>
          <a:bodyPr/>
          <a:lstStyle/>
          <a:p>
            <a:r>
              <a:rPr lang="en-US" smtClean="0"/>
              <a:t>Rasimah Aripin</a:t>
            </a:r>
          </a:p>
        </p:txBody>
      </p:sp>
      <p:sp>
        <p:nvSpPr>
          <p:cNvPr id="310276" name="Slide Number Placeholder 5"/>
          <p:cNvSpPr>
            <a:spLocks noGrp="1"/>
          </p:cNvSpPr>
          <p:nvPr>
            <p:ph type="sldNum" sz="quarter" idx="12"/>
          </p:nvPr>
        </p:nvSpPr>
        <p:spPr>
          <a:noFill/>
        </p:spPr>
        <p:txBody>
          <a:bodyPr/>
          <a:lstStyle/>
          <a:p>
            <a:fld id="{C3345A68-2807-4E79-B3E3-AEECAB587D33}" type="slidenum">
              <a:rPr lang="en-US" smtClean="0"/>
              <a:pPr/>
              <a:t>295</a:t>
            </a:fld>
            <a:endParaRPr lang="en-US" smtClean="0"/>
          </a:p>
        </p:txBody>
      </p:sp>
      <p:sp>
        <p:nvSpPr>
          <p:cNvPr id="310277" name="Rectangle 2"/>
          <p:cNvSpPr>
            <a:spLocks noGrp="1" noChangeArrowheads="1"/>
          </p:cNvSpPr>
          <p:nvPr>
            <p:ph type="title"/>
          </p:nvPr>
        </p:nvSpPr>
        <p:spPr>
          <a:xfrm>
            <a:off x="609600" y="685800"/>
            <a:ext cx="7772400" cy="457200"/>
          </a:xfrm>
          <a:ln>
            <a:solidFill>
              <a:schemeClr val="tx1"/>
            </a:solidFill>
          </a:ln>
        </p:spPr>
        <p:txBody>
          <a:bodyPr/>
          <a:lstStyle/>
          <a:p>
            <a:pPr eaLnBrk="1" hangingPunct="1"/>
            <a:r>
              <a:rPr lang="en-US" sz="3200" smtClean="0"/>
              <a:t>Example 1: Knee Surgery Data Set</a:t>
            </a:r>
          </a:p>
        </p:txBody>
      </p:sp>
      <p:sp>
        <p:nvSpPr>
          <p:cNvPr id="310278" name="Rectangle 3"/>
          <p:cNvSpPr>
            <a:spLocks noGrp="1" noChangeArrowheads="1"/>
          </p:cNvSpPr>
          <p:nvPr>
            <p:ph type="body" idx="1"/>
          </p:nvPr>
        </p:nvSpPr>
        <p:spPr>
          <a:xfrm>
            <a:off x="609600" y="1143000"/>
            <a:ext cx="7848600" cy="4800600"/>
          </a:xfrm>
        </p:spPr>
        <p:txBody>
          <a:bodyPr/>
          <a:lstStyle/>
          <a:p>
            <a:pPr marL="63500" indent="-63500" algn="just" eaLnBrk="1" hangingPunct="1">
              <a:buFontTx/>
              <a:buNone/>
            </a:pPr>
            <a:endParaRPr lang="en-US" sz="2400" b="1" i="1" smtClean="0">
              <a:cs typeface="Times New Roman" pitchFamily="18" charset="0"/>
            </a:endParaRPr>
          </a:p>
          <a:p>
            <a:pPr marL="63500" indent="-63500" algn="just" eaLnBrk="1" hangingPunct="1">
              <a:buFontTx/>
              <a:buNone/>
            </a:pPr>
            <a:endParaRPr lang="en-US" sz="2400" b="1" i="1" smtClean="0">
              <a:cs typeface="Times New Roman" pitchFamily="18" charset="0"/>
            </a:endParaRPr>
          </a:p>
        </p:txBody>
      </p:sp>
      <p:pic>
        <p:nvPicPr>
          <p:cNvPr id="310279" name="Picture 4"/>
          <p:cNvPicPr>
            <a:picLocks noChangeAspect="1" noChangeArrowheads="1"/>
          </p:cNvPicPr>
          <p:nvPr/>
        </p:nvPicPr>
        <p:blipFill>
          <a:blip r:embed="rId3"/>
          <a:srcRect/>
          <a:stretch>
            <a:fillRect/>
          </a:stretch>
        </p:blipFill>
        <p:spPr bwMode="auto">
          <a:xfrm>
            <a:off x="304800" y="1295400"/>
            <a:ext cx="8686800" cy="2416175"/>
          </a:xfrm>
          <a:prstGeom prst="rect">
            <a:avLst/>
          </a:prstGeom>
          <a:noFill/>
          <a:ln w="9525">
            <a:noFill/>
            <a:miter lim="800000"/>
            <a:headEnd/>
            <a:tailEnd/>
          </a:ln>
        </p:spPr>
      </p:pic>
      <p:sp>
        <p:nvSpPr>
          <p:cNvPr id="310280" name="Text Box 5"/>
          <p:cNvSpPr txBox="1">
            <a:spLocks noChangeArrowheads="1"/>
          </p:cNvSpPr>
          <p:nvPr/>
        </p:nvSpPr>
        <p:spPr bwMode="auto">
          <a:xfrm>
            <a:off x="228600" y="3657600"/>
            <a:ext cx="8534400" cy="2282825"/>
          </a:xfrm>
          <a:prstGeom prst="rect">
            <a:avLst/>
          </a:prstGeom>
          <a:noFill/>
          <a:ln w="9525">
            <a:noFill/>
            <a:miter lim="800000"/>
            <a:headEnd/>
            <a:tailEnd/>
          </a:ln>
        </p:spPr>
        <p:txBody>
          <a:bodyPr>
            <a:spAutoFit/>
          </a:bodyPr>
          <a:lstStyle/>
          <a:p>
            <a:pPr>
              <a:spcBef>
                <a:spcPct val="50000"/>
              </a:spcBef>
            </a:pPr>
            <a:r>
              <a:rPr lang="en-US" b="0" i="0"/>
              <a:t>The above table shows there is evidence to conclude at the 5% level of significance that the mean number of days required in physical therapy is different for the three categories of patients with different levels of physical fitness,  (p-value&lt;0.05).  Next, determine from the multiple comparisons of means table the nature of differences between the groups using Scheffe.</a:t>
            </a:r>
          </a:p>
        </p:txBody>
      </p:sp>
      <p:sp>
        <p:nvSpPr>
          <p:cNvPr id="310281" name="Text Box 8"/>
          <p:cNvSpPr txBox="1">
            <a:spLocks noChangeArrowheads="1"/>
          </p:cNvSpPr>
          <p:nvPr/>
        </p:nvSpPr>
        <p:spPr bwMode="auto">
          <a:xfrm>
            <a:off x="457200" y="228600"/>
            <a:ext cx="7620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8: Comparing Three or More Independent Populations</a:t>
            </a: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Date Placeholder 3"/>
          <p:cNvSpPr>
            <a:spLocks noGrp="1"/>
          </p:cNvSpPr>
          <p:nvPr>
            <p:ph type="dt" sz="quarter" idx="10"/>
          </p:nvPr>
        </p:nvSpPr>
        <p:spPr>
          <a:noFill/>
        </p:spPr>
        <p:txBody>
          <a:bodyPr/>
          <a:lstStyle/>
          <a:p>
            <a:r>
              <a:rPr lang="en-US"/>
              <a:t>2011</a:t>
            </a:r>
          </a:p>
        </p:txBody>
      </p:sp>
      <p:sp>
        <p:nvSpPr>
          <p:cNvPr id="311299" name="Footer Placeholder 4"/>
          <p:cNvSpPr>
            <a:spLocks noGrp="1"/>
          </p:cNvSpPr>
          <p:nvPr>
            <p:ph type="ftr" sz="quarter" idx="11"/>
          </p:nvPr>
        </p:nvSpPr>
        <p:spPr>
          <a:noFill/>
        </p:spPr>
        <p:txBody>
          <a:bodyPr/>
          <a:lstStyle/>
          <a:p>
            <a:r>
              <a:rPr lang="en-US" smtClean="0"/>
              <a:t>Rasimah Aripin</a:t>
            </a:r>
          </a:p>
        </p:txBody>
      </p:sp>
      <p:sp>
        <p:nvSpPr>
          <p:cNvPr id="311300" name="Slide Number Placeholder 5"/>
          <p:cNvSpPr>
            <a:spLocks noGrp="1"/>
          </p:cNvSpPr>
          <p:nvPr>
            <p:ph type="sldNum" sz="quarter" idx="12"/>
          </p:nvPr>
        </p:nvSpPr>
        <p:spPr>
          <a:noFill/>
        </p:spPr>
        <p:txBody>
          <a:bodyPr/>
          <a:lstStyle/>
          <a:p>
            <a:fld id="{5CAD9C1A-109F-4407-A7DE-87147C404CB1}" type="slidenum">
              <a:rPr lang="en-US" smtClean="0"/>
              <a:pPr/>
              <a:t>296</a:t>
            </a:fld>
            <a:endParaRPr lang="en-US" smtClean="0"/>
          </a:p>
        </p:txBody>
      </p:sp>
      <p:sp>
        <p:nvSpPr>
          <p:cNvPr id="311301" name="Rectangle 2"/>
          <p:cNvSpPr>
            <a:spLocks noGrp="1" noChangeArrowheads="1"/>
          </p:cNvSpPr>
          <p:nvPr>
            <p:ph type="title"/>
          </p:nvPr>
        </p:nvSpPr>
        <p:spPr>
          <a:xfrm>
            <a:off x="762000" y="685800"/>
            <a:ext cx="7772400" cy="533400"/>
          </a:xfrm>
          <a:ln>
            <a:solidFill>
              <a:schemeClr val="tx1"/>
            </a:solidFill>
          </a:ln>
        </p:spPr>
        <p:txBody>
          <a:bodyPr/>
          <a:lstStyle/>
          <a:p>
            <a:pPr eaLnBrk="1" hangingPunct="1"/>
            <a:r>
              <a:rPr lang="en-US" sz="3200" smtClean="0"/>
              <a:t>Example 1….</a:t>
            </a:r>
          </a:p>
        </p:txBody>
      </p:sp>
      <p:sp>
        <p:nvSpPr>
          <p:cNvPr id="311302" name="Text Box 4"/>
          <p:cNvSpPr txBox="1">
            <a:spLocks noChangeArrowheads="1"/>
          </p:cNvSpPr>
          <p:nvPr/>
        </p:nvSpPr>
        <p:spPr bwMode="auto">
          <a:xfrm>
            <a:off x="762000" y="5257800"/>
            <a:ext cx="7620000" cy="457200"/>
          </a:xfrm>
          <a:prstGeom prst="rect">
            <a:avLst/>
          </a:prstGeom>
          <a:noFill/>
          <a:ln w="9525">
            <a:noFill/>
            <a:miter lim="800000"/>
            <a:headEnd/>
            <a:tailEnd/>
          </a:ln>
        </p:spPr>
        <p:txBody>
          <a:bodyPr>
            <a:spAutoFit/>
          </a:bodyPr>
          <a:lstStyle/>
          <a:p>
            <a:pPr>
              <a:spcBef>
                <a:spcPct val="50000"/>
              </a:spcBef>
            </a:pPr>
            <a:endParaRPr lang="ms-MY" b="0" i="0"/>
          </a:p>
        </p:txBody>
      </p:sp>
      <p:sp>
        <p:nvSpPr>
          <p:cNvPr id="311303" name="Text Box 5"/>
          <p:cNvSpPr txBox="1">
            <a:spLocks noChangeArrowheads="1"/>
          </p:cNvSpPr>
          <p:nvPr/>
        </p:nvSpPr>
        <p:spPr bwMode="auto">
          <a:xfrm>
            <a:off x="457200" y="4724400"/>
            <a:ext cx="8169275" cy="1311275"/>
          </a:xfrm>
          <a:prstGeom prst="rect">
            <a:avLst/>
          </a:prstGeom>
          <a:noFill/>
          <a:ln w="9525">
            <a:noFill/>
            <a:miter lim="800000"/>
            <a:headEnd/>
            <a:tailEnd/>
          </a:ln>
        </p:spPr>
        <p:txBody>
          <a:bodyPr>
            <a:spAutoFit/>
          </a:bodyPr>
          <a:lstStyle/>
          <a:p>
            <a:r>
              <a:rPr lang="en-US" sz="2000" b="0" i="0"/>
              <a:t>On the average, those with above average physical fitness took only 24 days to fully recover, compared to 32 days for those with average physical fitness and 38 days for the below average group. These means are highly significantly different as shown by the distinct subset using Scheffe.</a:t>
            </a:r>
          </a:p>
        </p:txBody>
      </p:sp>
      <p:sp>
        <p:nvSpPr>
          <p:cNvPr id="311304" name="Text Box 7"/>
          <p:cNvSpPr txBox="1">
            <a:spLocks noChangeArrowheads="1"/>
          </p:cNvSpPr>
          <p:nvPr/>
        </p:nvSpPr>
        <p:spPr bwMode="auto">
          <a:xfrm>
            <a:off x="457200" y="228600"/>
            <a:ext cx="7620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8: Comparing Three or More Independent Populations</a:t>
            </a:r>
          </a:p>
        </p:txBody>
      </p:sp>
      <p:pic>
        <p:nvPicPr>
          <p:cNvPr id="311305" name="Picture 8"/>
          <p:cNvPicPr>
            <a:picLocks noChangeAspect="1" noChangeArrowheads="1"/>
          </p:cNvPicPr>
          <p:nvPr/>
        </p:nvPicPr>
        <p:blipFill>
          <a:blip r:embed="rId3"/>
          <a:srcRect/>
          <a:stretch>
            <a:fillRect/>
          </a:stretch>
        </p:blipFill>
        <p:spPr bwMode="auto">
          <a:xfrm>
            <a:off x="1371600" y="1371600"/>
            <a:ext cx="5448300" cy="32766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Date Placeholder 3"/>
          <p:cNvSpPr>
            <a:spLocks noGrp="1"/>
          </p:cNvSpPr>
          <p:nvPr>
            <p:ph type="dt" sz="quarter" idx="10"/>
          </p:nvPr>
        </p:nvSpPr>
        <p:spPr>
          <a:noFill/>
        </p:spPr>
        <p:txBody>
          <a:bodyPr/>
          <a:lstStyle/>
          <a:p>
            <a:r>
              <a:rPr lang="en-US"/>
              <a:t>2011</a:t>
            </a:r>
          </a:p>
        </p:txBody>
      </p:sp>
      <p:sp>
        <p:nvSpPr>
          <p:cNvPr id="312323" name="Footer Placeholder 4"/>
          <p:cNvSpPr>
            <a:spLocks noGrp="1"/>
          </p:cNvSpPr>
          <p:nvPr>
            <p:ph type="ftr" sz="quarter" idx="11"/>
          </p:nvPr>
        </p:nvSpPr>
        <p:spPr>
          <a:noFill/>
        </p:spPr>
        <p:txBody>
          <a:bodyPr/>
          <a:lstStyle/>
          <a:p>
            <a:r>
              <a:rPr lang="en-US" smtClean="0"/>
              <a:t>Rasimah Aripin</a:t>
            </a:r>
          </a:p>
        </p:txBody>
      </p:sp>
      <p:sp>
        <p:nvSpPr>
          <p:cNvPr id="312324" name="Slide Number Placeholder 5"/>
          <p:cNvSpPr>
            <a:spLocks noGrp="1"/>
          </p:cNvSpPr>
          <p:nvPr>
            <p:ph type="sldNum" sz="quarter" idx="12"/>
          </p:nvPr>
        </p:nvSpPr>
        <p:spPr>
          <a:noFill/>
        </p:spPr>
        <p:txBody>
          <a:bodyPr/>
          <a:lstStyle/>
          <a:p>
            <a:fld id="{C543A3F8-FD1D-46C9-8946-A0203D04AD5F}" type="slidenum">
              <a:rPr lang="en-US" smtClean="0"/>
              <a:pPr/>
              <a:t>297</a:t>
            </a:fld>
            <a:endParaRPr lang="en-US" smtClean="0"/>
          </a:p>
        </p:txBody>
      </p:sp>
      <p:sp>
        <p:nvSpPr>
          <p:cNvPr id="312325" name="Rectangle 2"/>
          <p:cNvSpPr>
            <a:spLocks noGrp="1" noChangeArrowheads="1"/>
          </p:cNvSpPr>
          <p:nvPr>
            <p:ph type="title"/>
          </p:nvPr>
        </p:nvSpPr>
        <p:spPr>
          <a:xfrm>
            <a:off x="685800" y="685800"/>
            <a:ext cx="7772400" cy="533400"/>
          </a:xfrm>
          <a:ln>
            <a:solidFill>
              <a:schemeClr val="tx1"/>
            </a:solidFill>
          </a:ln>
        </p:spPr>
        <p:txBody>
          <a:bodyPr/>
          <a:lstStyle/>
          <a:p>
            <a:pPr eaLnBrk="1" hangingPunct="1"/>
            <a:r>
              <a:rPr lang="en-US" sz="3200" smtClean="0"/>
              <a:t>Example 2</a:t>
            </a:r>
          </a:p>
        </p:txBody>
      </p:sp>
      <p:sp>
        <p:nvSpPr>
          <p:cNvPr id="312326" name="Rectangle 3"/>
          <p:cNvSpPr>
            <a:spLocks noGrp="1" noChangeArrowheads="1"/>
          </p:cNvSpPr>
          <p:nvPr>
            <p:ph type="body" idx="1"/>
          </p:nvPr>
        </p:nvSpPr>
        <p:spPr>
          <a:xfrm>
            <a:off x="685800" y="1447800"/>
            <a:ext cx="7772400" cy="4267200"/>
          </a:xfrm>
        </p:spPr>
        <p:txBody>
          <a:bodyPr/>
          <a:lstStyle/>
          <a:p>
            <a:pPr eaLnBrk="1" hangingPunct="1">
              <a:lnSpc>
                <a:spcPct val="90000"/>
              </a:lnSpc>
            </a:pPr>
            <a:r>
              <a:rPr lang="en-US" sz="2800" smtClean="0"/>
              <a:t>The data set </a:t>
            </a:r>
            <a:r>
              <a:rPr lang="en-US" sz="2800" b="1" i="1" smtClean="0"/>
              <a:t>Monthly Sales.sav</a:t>
            </a:r>
            <a:r>
              <a:rPr lang="en-US" sz="2800" smtClean="0"/>
              <a:t> contains the sales figures (in hundreds of dollars) for seven randomly selected months for three sales personnel of a direct-selling company.</a:t>
            </a:r>
          </a:p>
          <a:p>
            <a:pPr eaLnBrk="1" hangingPunct="1">
              <a:lnSpc>
                <a:spcPct val="90000"/>
              </a:lnSpc>
            </a:pPr>
            <a:r>
              <a:rPr lang="en-US" sz="2800" smtClean="0"/>
              <a:t>Is the mean monthly sales of the three personnel the same?  Generate the SPSS output</a:t>
            </a:r>
          </a:p>
          <a:p>
            <a:pPr eaLnBrk="1" hangingPunct="1">
              <a:lnSpc>
                <a:spcPct val="90000"/>
              </a:lnSpc>
            </a:pPr>
            <a:r>
              <a:rPr lang="en-US" sz="2800" smtClean="0"/>
              <a:t>Write the null and alternative hypotheses</a:t>
            </a:r>
          </a:p>
          <a:p>
            <a:pPr eaLnBrk="1" hangingPunct="1">
              <a:lnSpc>
                <a:spcPct val="90000"/>
              </a:lnSpc>
            </a:pPr>
            <a:r>
              <a:rPr lang="en-US" sz="2800" smtClean="0"/>
              <a:t>Refer to the next two slides for the output</a:t>
            </a:r>
          </a:p>
          <a:p>
            <a:pPr eaLnBrk="1" hangingPunct="1">
              <a:lnSpc>
                <a:spcPct val="90000"/>
              </a:lnSpc>
            </a:pPr>
            <a:r>
              <a:rPr lang="en-US" sz="2800" smtClean="0"/>
              <a:t>What can you conclude?</a:t>
            </a:r>
          </a:p>
        </p:txBody>
      </p:sp>
      <p:sp>
        <p:nvSpPr>
          <p:cNvPr id="312327" name="Text Box 4"/>
          <p:cNvSpPr txBox="1">
            <a:spLocks noChangeArrowheads="1"/>
          </p:cNvSpPr>
          <p:nvPr/>
        </p:nvSpPr>
        <p:spPr bwMode="auto">
          <a:xfrm>
            <a:off x="762000" y="5257800"/>
            <a:ext cx="7620000" cy="457200"/>
          </a:xfrm>
          <a:prstGeom prst="rect">
            <a:avLst/>
          </a:prstGeom>
          <a:noFill/>
          <a:ln w="9525">
            <a:noFill/>
            <a:miter lim="800000"/>
            <a:headEnd/>
            <a:tailEnd/>
          </a:ln>
        </p:spPr>
        <p:txBody>
          <a:bodyPr>
            <a:spAutoFit/>
          </a:bodyPr>
          <a:lstStyle/>
          <a:p>
            <a:pPr>
              <a:spcBef>
                <a:spcPct val="50000"/>
              </a:spcBef>
            </a:pPr>
            <a:endParaRPr lang="ms-MY" b="0" i="0"/>
          </a:p>
        </p:txBody>
      </p:sp>
      <p:sp>
        <p:nvSpPr>
          <p:cNvPr id="312328" name="Text Box 6"/>
          <p:cNvSpPr txBox="1">
            <a:spLocks noChangeArrowheads="1"/>
          </p:cNvSpPr>
          <p:nvPr/>
        </p:nvSpPr>
        <p:spPr bwMode="auto">
          <a:xfrm>
            <a:off x="457200" y="228600"/>
            <a:ext cx="7620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8: Comparing Three or More Independent Populations</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Date Placeholder 3"/>
          <p:cNvSpPr>
            <a:spLocks noGrp="1"/>
          </p:cNvSpPr>
          <p:nvPr>
            <p:ph type="dt" sz="quarter" idx="10"/>
          </p:nvPr>
        </p:nvSpPr>
        <p:spPr>
          <a:noFill/>
        </p:spPr>
        <p:txBody>
          <a:bodyPr/>
          <a:lstStyle/>
          <a:p>
            <a:r>
              <a:rPr lang="en-US"/>
              <a:t>2011</a:t>
            </a:r>
          </a:p>
        </p:txBody>
      </p:sp>
      <p:sp>
        <p:nvSpPr>
          <p:cNvPr id="313347" name="Footer Placeholder 4"/>
          <p:cNvSpPr>
            <a:spLocks noGrp="1"/>
          </p:cNvSpPr>
          <p:nvPr>
            <p:ph type="ftr" sz="quarter" idx="11"/>
          </p:nvPr>
        </p:nvSpPr>
        <p:spPr>
          <a:noFill/>
        </p:spPr>
        <p:txBody>
          <a:bodyPr/>
          <a:lstStyle/>
          <a:p>
            <a:r>
              <a:rPr lang="en-US" smtClean="0"/>
              <a:t>Rasimah Aripin</a:t>
            </a:r>
          </a:p>
        </p:txBody>
      </p:sp>
      <p:sp>
        <p:nvSpPr>
          <p:cNvPr id="313348" name="Slide Number Placeholder 5"/>
          <p:cNvSpPr>
            <a:spLocks noGrp="1"/>
          </p:cNvSpPr>
          <p:nvPr>
            <p:ph type="sldNum" sz="quarter" idx="12"/>
          </p:nvPr>
        </p:nvSpPr>
        <p:spPr>
          <a:noFill/>
        </p:spPr>
        <p:txBody>
          <a:bodyPr/>
          <a:lstStyle/>
          <a:p>
            <a:fld id="{8564AF6E-186D-4A0C-8E4D-8FECE6AD6344}" type="slidenum">
              <a:rPr lang="en-US" smtClean="0"/>
              <a:pPr/>
              <a:t>298</a:t>
            </a:fld>
            <a:endParaRPr lang="en-US" smtClean="0"/>
          </a:p>
        </p:txBody>
      </p:sp>
      <p:sp>
        <p:nvSpPr>
          <p:cNvPr id="313349" name="Rectangle 2"/>
          <p:cNvSpPr>
            <a:spLocks noGrp="1" noChangeArrowheads="1"/>
          </p:cNvSpPr>
          <p:nvPr>
            <p:ph type="title"/>
          </p:nvPr>
        </p:nvSpPr>
        <p:spPr>
          <a:xfrm>
            <a:off x="533400" y="762000"/>
            <a:ext cx="7772400" cy="609600"/>
          </a:xfrm>
          <a:ln>
            <a:solidFill>
              <a:schemeClr val="tx1"/>
            </a:solidFill>
          </a:ln>
        </p:spPr>
        <p:txBody>
          <a:bodyPr/>
          <a:lstStyle/>
          <a:p>
            <a:pPr eaLnBrk="1" hangingPunct="1"/>
            <a:r>
              <a:rPr lang="en-US" sz="3200" smtClean="0"/>
              <a:t>Example 2</a:t>
            </a:r>
          </a:p>
        </p:txBody>
      </p:sp>
      <p:sp>
        <p:nvSpPr>
          <p:cNvPr id="313350" name="Text Box 3"/>
          <p:cNvSpPr txBox="1">
            <a:spLocks noChangeArrowheads="1"/>
          </p:cNvSpPr>
          <p:nvPr/>
        </p:nvSpPr>
        <p:spPr bwMode="auto">
          <a:xfrm>
            <a:off x="762000" y="5257800"/>
            <a:ext cx="7620000" cy="457200"/>
          </a:xfrm>
          <a:prstGeom prst="rect">
            <a:avLst/>
          </a:prstGeom>
          <a:noFill/>
          <a:ln w="9525">
            <a:noFill/>
            <a:miter lim="800000"/>
            <a:headEnd/>
            <a:tailEnd/>
          </a:ln>
        </p:spPr>
        <p:txBody>
          <a:bodyPr>
            <a:spAutoFit/>
          </a:bodyPr>
          <a:lstStyle/>
          <a:p>
            <a:pPr>
              <a:spcBef>
                <a:spcPct val="50000"/>
              </a:spcBef>
            </a:pPr>
            <a:endParaRPr lang="ms-MY" b="0" i="0"/>
          </a:p>
        </p:txBody>
      </p:sp>
      <p:pic>
        <p:nvPicPr>
          <p:cNvPr id="313351" name="Picture 4"/>
          <p:cNvPicPr>
            <a:picLocks noChangeAspect="1" noChangeArrowheads="1"/>
          </p:cNvPicPr>
          <p:nvPr>
            <p:ph type="body" idx="1"/>
          </p:nvPr>
        </p:nvPicPr>
        <p:blipFill>
          <a:blip r:embed="rId3"/>
          <a:srcRect/>
          <a:stretch>
            <a:fillRect/>
          </a:stretch>
        </p:blipFill>
        <p:spPr>
          <a:xfrm>
            <a:off x="304800" y="1447800"/>
            <a:ext cx="8839200" cy="2581275"/>
          </a:xfrm>
          <a:noFill/>
        </p:spPr>
      </p:pic>
      <p:sp>
        <p:nvSpPr>
          <p:cNvPr id="313352" name="Text Box 5"/>
          <p:cNvSpPr txBox="1">
            <a:spLocks noChangeArrowheads="1"/>
          </p:cNvSpPr>
          <p:nvPr/>
        </p:nvSpPr>
        <p:spPr bwMode="auto">
          <a:xfrm>
            <a:off x="533400" y="4191000"/>
            <a:ext cx="8305800" cy="1744663"/>
          </a:xfrm>
          <a:prstGeom prst="rect">
            <a:avLst/>
          </a:prstGeom>
          <a:noFill/>
          <a:ln w="9525">
            <a:solidFill>
              <a:schemeClr val="tx1"/>
            </a:solidFill>
            <a:miter lim="800000"/>
            <a:headEnd/>
            <a:tailEnd/>
          </a:ln>
        </p:spPr>
        <p:txBody>
          <a:bodyPr>
            <a:spAutoFit/>
          </a:bodyPr>
          <a:lstStyle/>
          <a:p>
            <a:pPr>
              <a:spcBef>
                <a:spcPct val="50000"/>
              </a:spcBef>
            </a:pPr>
            <a:r>
              <a:rPr lang="en-US" b="0" i="0"/>
              <a:t>Is there enough evidence to reject the null?  If yes, what does it mean?</a:t>
            </a:r>
          </a:p>
          <a:p>
            <a:pPr>
              <a:spcBef>
                <a:spcPct val="50000"/>
              </a:spcBef>
            </a:pPr>
            <a:r>
              <a:rPr lang="en-US" b="0" i="0"/>
              <a:t>Based on the output in the next slide, which sales personnel has the best sales performance?</a:t>
            </a:r>
          </a:p>
        </p:txBody>
      </p:sp>
      <p:sp>
        <p:nvSpPr>
          <p:cNvPr id="313353" name="Text Box 7"/>
          <p:cNvSpPr txBox="1">
            <a:spLocks noChangeArrowheads="1"/>
          </p:cNvSpPr>
          <p:nvPr/>
        </p:nvSpPr>
        <p:spPr bwMode="auto">
          <a:xfrm>
            <a:off x="457200" y="228600"/>
            <a:ext cx="7620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8: Comparing Three or More Independent Populations</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Date Placeholder 3"/>
          <p:cNvSpPr>
            <a:spLocks noGrp="1"/>
          </p:cNvSpPr>
          <p:nvPr>
            <p:ph type="dt" sz="quarter" idx="10"/>
          </p:nvPr>
        </p:nvSpPr>
        <p:spPr>
          <a:noFill/>
        </p:spPr>
        <p:txBody>
          <a:bodyPr/>
          <a:lstStyle/>
          <a:p>
            <a:r>
              <a:rPr lang="en-US"/>
              <a:t>2011</a:t>
            </a:r>
          </a:p>
        </p:txBody>
      </p:sp>
      <p:sp>
        <p:nvSpPr>
          <p:cNvPr id="314371" name="Footer Placeholder 4"/>
          <p:cNvSpPr>
            <a:spLocks noGrp="1"/>
          </p:cNvSpPr>
          <p:nvPr>
            <p:ph type="ftr" sz="quarter" idx="11"/>
          </p:nvPr>
        </p:nvSpPr>
        <p:spPr>
          <a:noFill/>
        </p:spPr>
        <p:txBody>
          <a:bodyPr/>
          <a:lstStyle/>
          <a:p>
            <a:r>
              <a:rPr lang="en-US" smtClean="0"/>
              <a:t>Rasimah Aripin</a:t>
            </a:r>
          </a:p>
        </p:txBody>
      </p:sp>
      <p:sp>
        <p:nvSpPr>
          <p:cNvPr id="314372" name="Slide Number Placeholder 5"/>
          <p:cNvSpPr>
            <a:spLocks noGrp="1"/>
          </p:cNvSpPr>
          <p:nvPr>
            <p:ph type="sldNum" sz="quarter" idx="12"/>
          </p:nvPr>
        </p:nvSpPr>
        <p:spPr>
          <a:noFill/>
        </p:spPr>
        <p:txBody>
          <a:bodyPr/>
          <a:lstStyle/>
          <a:p>
            <a:fld id="{4ED44C33-8694-46DD-8580-0402844AC690}" type="slidenum">
              <a:rPr lang="en-US" smtClean="0"/>
              <a:pPr/>
              <a:t>299</a:t>
            </a:fld>
            <a:endParaRPr lang="en-US" smtClean="0"/>
          </a:p>
        </p:txBody>
      </p:sp>
      <p:sp>
        <p:nvSpPr>
          <p:cNvPr id="314373" name="Rectangle 2"/>
          <p:cNvSpPr>
            <a:spLocks noGrp="1" noChangeArrowheads="1"/>
          </p:cNvSpPr>
          <p:nvPr>
            <p:ph type="title"/>
          </p:nvPr>
        </p:nvSpPr>
        <p:spPr>
          <a:xfrm>
            <a:off x="609600" y="685800"/>
            <a:ext cx="7772400" cy="609600"/>
          </a:xfrm>
          <a:ln>
            <a:solidFill>
              <a:schemeClr val="tx1"/>
            </a:solidFill>
          </a:ln>
        </p:spPr>
        <p:txBody>
          <a:bodyPr/>
          <a:lstStyle/>
          <a:p>
            <a:pPr eaLnBrk="1" hangingPunct="1"/>
            <a:r>
              <a:rPr lang="en-US" sz="3200" smtClean="0"/>
              <a:t>Example 2</a:t>
            </a:r>
          </a:p>
        </p:txBody>
      </p:sp>
      <p:sp>
        <p:nvSpPr>
          <p:cNvPr id="314374" name="Text Box 3"/>
          <p:cNvSpPr txBox="1">
            <a:spLocks noChangeArrowheads="1"/>
          </p:cNvSpPr>
          <p:nvPr/>
        </p:nvSpPr>
        <p:spPr bwMode="auto">
          <a:xfrm>
            <a:off x="762000" y="5257800"/>
            <a:ext cx="7620000" cy="457200"/>
          </a:xfrm>
          <a:prstGeom prst="rect">
            <a:avLst/>
          </a:prstGeom>
          <a:noFill/>
          <a:ln w="9525">
            <a:noFill/>
            <a:miter lim="800000"/>
            <a:headEnd/>
            <a:tailEnd/>
          </a:ln>
        </p:spPr>
        <p:txBody>
          <a:bodyPr>
            <a:spAutoFit/>
          </a:bodyPr>
          <a:lstStyle/>
          <a:p>
            <a:pPr>
              <a:spcBef>
                <a:spcPct val="50000"/>
              </a:spcBef>
            </a:pPr>
            <a:endParaRPr lang="ms-MY" b="0" i="0"/>
          </a:p>
        </p:txBody>
      </p:sp>
      <p:pic>
        <p:nvPicPr>
          <p:cNvPr id="314375" name="Picture 4"/>
          <p:cNvPicPr>
            <a:picLocks noChangeAspect="1" noChangeArrowheads="1"/>
          </p:cNvPicPr>
          <p:nvPr/>
        </p:nvPicPr>
        <p:blipFill>
          <a:blip r:embed="rId3"/>
          <a:srcRect t="4137" b="9004"/>
          <a:stretch>
            <a:fillRect/>
          </a:stretch>
        </p:blipFill>
        <p:spPr bwMode="auto">
          <a:xfrm>
            <a:off x="990600" y="1447800"/>
            <a:ext cx="7162800" cy="3101975"/>
          </a:xfrm>
          <a:prstGeom prst="rect">
            <a:avLst/>
          </a:prstGeom>
          <a:noFill/>
          <a:ln w="9525">
            <a:noFill/>
            <a:miter lim="800000"/>
            <a:headEnd/>
            <a:tailEnd/>
          </a:ln>
        </p:spPr>
      </p:pic>
      <p:sp>
        <p:nvSpPr>
          <p:cNvPr id="314376" name="Text Box 6"/>
          <p:cNvSpPr txBox="1">
            <a:spLocks noChangeArrowheads="1"/>
          </p:cNvSpPr>
          <p:nvPr/>
        </p:nvSpPr>
        <p:spPr bwMode="auto">
          <a:xfrm>
            <a:off x="457200" y="228600"/>
            <a:ext cx="7620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8: Comparing Three or More Independent Populations</a:t>
            </a:r>
          </a:p>
        </p:txBody>
      </p:sp>
      <p:sp>
        <p:nvSpPr>
          <p:cNvPr id="314377" name="Text Box 7"/>
          <p:cNvSpPr txBox="1">
            <a:spLocks noChangeArrowheads="1"/>
          </p:cNvSpPr>
          <p:nvPr/>
        </p:nvSpPr>
        <p:spPr bwMode="auto">
          <a:xfrm>
            <a:off x="533400" y="4648200"/>
            <a:ext cx="8153400" cy="1552575"/>
          </a:xfrm>
          <a:prstGeom prst="rect">
            <a:avLst/>
          </a:prstGeom>
          <a:noFill/>
          <a:ln w="9525">
            <a:noFill/>
            <a:miter lim="800000"/>
            <a:headEnd/>
            <a:tailEnd/>
          </a:ln>
        </p:spPr>
        <p:txBody>
          <a:bodyPr>
            <a:spAutoFit/>
          </a:bodyPr>
          <a:lstStyle/>
          <a:p>
            <a:r>
              <a:rPr lang="en-US" b="0" i="0"/>
              <a:t>Shamsidar’s average monthly sales is the significantly lower than both those of Roslan and Alias.  Even though Alias is better than Roslan in terms of mean sales, but their achievements are not significantly different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p:cNvSpPr>
            <a:spLocks noGrp="1"/>
          </p:cNvSpPr>
          <p:nvPr>
            <p:ph type="dt" sz="quarter" idx="10"/>
          </p:nvPr>
        </p:nvSpPr>
        <p:spPr>
          <a:noFill/>
        </p:spPr>
        <p:txBody>
          <a:bodyPr/>
          <a:lstStyle/>
          <a:p>
            <a:r>
              <a:rPr lang="en-US"/>
              <a:t>2011</a:t>
            </a:r>
          </a:p>
        </p:txBody>
      </p:sp>
      <p:sp>
        <p:nvSpPr>
          <p:cNvPr id="32771" name="Footer Placeholder 4"/>
          <p:cNvSpPr>
            <a:spLocks noGrp="1"/>
          </p:cNvSpPr>
          <p:nvPr>
            <p:ph type="ftr" sz="quarter" idx="11"/>
          </p:nvPr>
        </p:nvSpPr>
        <p:spPr>
          <a:noFill/>
        </p:spPr>
        <p:txBody>
          <a:bodyPr/>
          <a:lstStyle/>
          <a:p>
            <a:r>
              <a:rPr lang="en-US" smtClean="0"/>
              <a:t>Rasimah Aripin</a:t>
            </a:r>
          </a:p>
        </p:txBody>
      </p:sp>
      <p:sp>
        <p:nvSpPr>
          <p:cNvPr id="32772" name="Slide Number Placeholder 5"/>
          <p:cNvSpPr>
            <a:spLocks noGrp="1"/>
          </p:cNvSpPr>
          <p:nvPr>
            <p:ph type="sldNum" sz="quarter" idx="12"/>
          </p:nvPr>
        </p:nvSpPr>
        <p:spPr>
          <a:noFill/>
        </p:spPr>
        <p:txBody>
          <a:bodyPr/>
          <a:lstStyle/>
          <a:p>
            <a:fld id="{77439D8A-4598-4DB1-84B7-9B902C12561C}" type="slidenum">
              <a:rPr lang="en-US" smtClean="0"/>
              <a:pPr/>
              <a:t>3</a:t>
            </a:fld>
            <a:endParaRPr lang="en-US" smtClean="0"/>
          </a:p>
        </p:txBody>
      </p:sp>
      <p:sp>
        <p:nvSpPr>
          <p:cNvPr id="32773" name="Rectangle 2"/>
          <p:cNvSpPr>
            <a:spLocks noGrp="1" noChangeArrowheads="1"/>
          </p:cNvSpPr>
          <p:nvPr>
            <p:ph type="title"/>
          </p:nvPr>
        </p:nvSpPr>
        <p:spPr>
          <a:xfrm>
            <a:off x="609600" y="609600"/>
            <a:ext cx="7848600" cy="990600"/>
          </a:xfrm>
          <a:noFill/>
          <a:ln w="25400">
            <a:solidFill>
              <a:schemeClr val="accent2"/>
            </a:solidFill>
          </a:ln>
        </p:spPr>
        <p:txBody>
          <a:bodyPr/>
          <a:lstStyle/>
          <a:p>
            <a:pPr eaLnBrk="1" hangingPunct="1"/>
            <a:r>
              <a:rPr lang="en-US" sz="3600" b="1" smtClean="0">
                <a:latin typeface="Georgia" pitchFamily="18" charset="0"/>
              </a:rPr>
              <a:t>Table of </a:t>
            </a:r>
            <a:r>
              <a:rPr lang="en-US" sz="3600" b="1" smtClean="0">
                <a:solidFill>
                  <a:schemeClr val="tx1"/>
                </a:solidFill>
                <a:latin typeface="Georgia" pitchFamily="18" charset="0"/>
              </a:rPr>
              <a:t>Contents</a:t>
            </a:r>
          </a:p>
        </p:txBody>
      </p:sp>
      <p:sp>
        <p:nvSpPr>
          <p:cNvPr id="32774" name="Rectangle 17"/>
          <p:cNvSpPr>
            <a:spLocks noGrp="1" noChangeArrowheads="1"/>
          </p:cNvSpPr>
          <p:nvPr>
            <p:ph type="body" idx="1"/>
          </p:nvPr>
        </p:nvSpPr>
        <p:spPr>
          <a:xfrm>
            <a:off x="609600" y="1676400"/>
            <a:ext cx="7924800" cy="4419600"/>
          </a:xfrm>
        </p:spPr>
        <p:txBody>
          <a:bodyPr/>
          <a:lstStyle/>
          <a:p>
            <a:pPr marL="1828800" indent="-1828800" eaLnBrk="1" hangingPunct="1">
              <a:lnSpc>
                <a:spcPct val="90000"/>
              </a:lnSpc>
              <a:spcAft>
                <a:spcPct val="20000"/>
              </a:spcAft>
              <a:buFontTx/>
              <a:buNone/>
            </a:pPr>
            <a:r>
              <a:rPr lang="en-US" sz="2800" smtClean="0">
                <a:latin typeface="Georgia" pitchFamily="18" charset="0"/>
              </a:rPr>
              <a:t>Chapter 1:  Review of Basic Concepts in Research Methods and Statistical Analysis</a:t>
            </a:r>
          </a:p>
          <a:p>
            <a:pPr marL="1828800" indent="-1828800" eaLnBrk="1" hangingPunct="1">
              <a:lnSpc>
                <a:spcPct val="90000"/>
              </a:lnSpc>
              <a:spcAft>
                <a:spcPct val="20000"/>
              </a:spcAft>
              <a:buFontTx/>
              <a:buNone/>
            </a:pPr>
            <a:r>
              <a:rPr lang="en-US" sz="2800" smtClean="0">
                <a:latin typeface="Georgia" pitchFamily="18" charset="0"/>
              </a:rPr>
              <a:t>Chapter 2:  Preparing Data for Analysis Using SPSS</a:t>
            </a:r>
          </a:p>
          <a:p>
            <a:pPr marL="1828800" indent="-1828800" eaLnBrk="1" hangingPunct="1">
              <a:lnSpc>
                <a:spcPct val="90000"/>
              </a:lnSpc>
              <a:spcAft>
                <a:spcPct val="20000"/>
              </a:spcAft>
              <a:buFontTx/>
              <a:buNone/>
            </a:pPr>
            <a:r>
              <a:rPr lang="en-US" sz="2800" smtClean="0">
                <a:latin typeface="Georgia" pitchFamily="18" charset="0"/>
              </a:rPr>
              <a:t>Chapter 3:  Tools for Data Files Management</a:t>
            </a:r>
          </a:p>
          <a:p>
            <a:pPr marL="1828800" indent="-1828800" eaLnBrk="1" hangingPunct="1">
              <a:lnSpc>
                <a:spcPct val="90000"/>
              </a:lnSpc>
              <a:spcAft>
                <a:spcPct val="20000"/>
              </a:spcAft>
              <a:buFontTx/>
              <a:buNone/>
            </a:pPr>
            <a:r>
              <a:rPr lang="en-US" sz="2800" smtClean="0">
                <a:latin typeface="Georgia" pitchFamily="18" charset="0"/>
              </a:rPr>
              <a:t>Chapter 4:  Exploratory Data Analysis – Tables, Graphical Presentations and Summary Statistics</a:t>
            </a:r>
          </a:p>
          <a:p>
            <a:pPr marL="1828800" indent="-1828800" eaLnBrk="1" hangingPunct="1">
              <a:lnSpc>
                <a:spcPct val="90000"/>
              </a:lnSpc>
              <a:spcAft>
                <a:spcPct val="20000"/>
              </a:spcAft>
              <a:buFontTx/>
              <a:buNone/>
            </a:pPr>
            <a:r>
              <a:rPr lang="en-US" sz="2800" smtClean="0">
                <a:latin typeface="Georgia" pitchFamily="18" charset="0"/>
              </a:rPr>
              <a:t>Chapter 5:  Hypothesis Testing </a:t>
            </a:r>
          </a:p>
        </p:txBody>
      </p:sp>
      <p:sp>
        <p:nvSpPr>
          <p:cNvPr id="32775" name="Text Box 19"/>
          <p:cNvSpPr txBox="1">
            <a:spLocks noChangeArrowheads="1"/>
          </p:cNvSpPr>
          <p:nvPr/>
        </p:nvSpPr>
        <p:spPr bwMode="auto">
          <a:xfrm>
            <a:off x="0" y="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3"/>
          <p:cNvSpPr>
            <a:spLocks noGrp="1"/>
          </p:cNvSpPr>
          <p:nvPr>
            <p:ph type="dt" sz="quarter" idx="10"/>
          </p:nvPr>
        </p:nvSpPr>
        <p:spPr>
          <a:noFill/>
        </p:spPr>
        <p:txBody>
          <a:bodyPr/>
          <a:lstStyle/>
          <a:p>
            <a:r>
              <a:rPr lang="en-US"/>
              <a:t>2011</a:t>
            </a:r>
          </a:p>
        </p:txBody>
      </p:sp>
      <p:sp>
        <p:nvSpPr>
          <p:cNvPr id="60419" name="Footer Placeholder 4"/>
          <p:cNvSpPr>
            <a:spLocks noGrp="1"/>
          </p:cNvSpPr>
          <p:nvPr>
            <p:ph type="ftr" sz="quarter" idx="11"/>
          </p:nvPr>
        </p:nvSpPr>
        <p:spPr>
          <a:noFill/>
        </p:spPr>
        <p:txBody>
          <a:bodyPr/>
          <a:lstStyle/>
          <a:p>
            <a:r>
              <a:rPr lang="en-US" smtClean="0"/>
              <a:t>Rasimah Aripin</a:t>
            </a:r>
          </a:p>
        </p:txBody>
      </p:sp>
      <p:sp>
        <p:nvSpPr>
          <p:cNvPr id="60420" name="Slide Number Placeholder 5"/>
          <p:cNvSpPr>
            <a:spLocks noGrp="1"/>
          </p:cNvSpPr>
          <p:nvPr>
            <p:ph type="sldNum" sz="quarter" idx="12"/>
          </p:nvPr>
        </p:nvSpPr>
        <p:spPr>
          <a:noFill/>
        </p:spPr>
        <p:txBody>
          <a:bodyPr/>
          <a:lstStyle/>
          <a:p>
            <a:fld id="{15BA2102-8FCB-4849-9E61-418B0CA46A8F}" type="slidenum">
              <a:rPr lang="en-US" smtClean="0"/>
              <a:pPr/>
              <a:t>30</a:t>
            </a:fld>
            <a:endParaRPr lang="en-US" smtClean="0"/>
          </a:p>
        </p:txBody>
      </p:sp>
      <p:sp>
        <p:nvSpPr>
          <p:cNvPr id="60421" name="Rectangle 2"/>
          <p:cNvSpPr>
            <a:spLocks noGrp="1" noChangeArrowheads="1"/>
          </p:cNvSpPr>
          <p:nvPr>
            <p:ph type="title"/>
          </p:nvPr>
        </p:nvSpPr>
        <p:spPr>
          <a:xfrm>
            <a:off x="304800" y="685800"/>
            <a:ext cx="8610600" cy="838200"/>
          </a:xfrm>
          <a:ln>
            <a:solidFill>
              <a:schemeClr val="accent2"/>
            </a:solidFill>
          </a:ln>
        </p:spPr>
        <p:txBody>
          <a:bodyPr/>
          <a:lstStyle/>
          <a:p>
            <a:pPr eaLnBrk="1" hangingPunct="1"/>
            <a:r>
              <a:rPr lang="en-US" sz="2800" smtClean="0">
                <a:latin typeface="Georgia" pitchFamily="18" charset="0"/>
              </a:rPr>
              <a:t>Variable View: Missing Values Definition (Column 7)</a:t>
            </a:r>
          </a:p>
        </p:txBody>
      </p:sp>
      <p:sp>
        <p:nvSpPr>
          <p:cNvPr id="60422" name="Rectangle 3"/>
          <p:cNvSpPr>
            <a:spLocks noGrp="1" noChangeArrowheads="1"/>
          </p:cNvSpPr>
          <p:nvPr>
            <p:ph type="body" idx="1"/>
          </p:nvPr>
        </p:nvSpPr>
        <p:spPr>
          <a:xfrm>
            <a:off x="533400" y="1600200"/>
            <a:ext cx="7772400" cy="4267200"/>
          </a:xfrm>
        </p:spPr>
        <p:txBody>
          <a:bodyPr/>
          <a:lstStyle/>
          <a:p>
            <a:pPr eaLnBrk="1" hangingPunct="1">
              <a:lnSpc>
                <a:spcPct val="80000"/>
              </a:lnSpc>
              <a:spcAft>
                <a:spcPct val="10000"/>
              </a:spcAft>
            </a:pPr>
            <a:r>
              <a:rPr lang="en-US" sz="2800" smtClean="0">
                <a:latin typeface="Georgia" pitchFamily="18" charset="0"/>
              </a:rPr>
              <a:t>Missing values need to be declared to ensure that they are appropriately categorized, or excluded in computations and analysis</a:t>
            </a:r>
          </a:p>
          <a:p>
            <a:pPr eaLnBrk="1" hangingPunct="1">
              <a:lnSpc>
                <a:spcPct val="80000"/>
              </a:lnSpc>
              <a:spcAft>
                <a:spcPct val="10000"/>
              </a:spcAft>
            </a:pPr>
            <a:r>
              <a:rPr lang="en-US" sz="2800" smtClean="0">
                <a:latin typeface="Georgia" pitchFamily="18" charset="0"/>
              </a:rPr>
              <a:t>Missing values can be indicated by various values, such as 0, negative values, 99, or a range of value, such as 0 to 99.</a:t>
            </a:r>
          </a:p>
          <a:p>
            <a:pPr eaLnBrk="1" hangingPunct="1">
              <a:lnSpc>
                <a:spcPct val="80000"/>
              </a:lnSpc>
              <a:spcAft>
                <a:spcPct val="10000"/>
              </a:spcAft>
            </a:pPr>
            <a:r>
              <a:rPr lang="en-US" sz="2800" smtClean="0">
                <a:latin typeface="Georgia" pitchFamily="18" charset="0"/>
              </a:rPr>
              <a:t>Possible sources of missing values:  No response/observations, or not applicable </a:t>
            </a:r>
          </a:p>
          <a:p>
            <a:pPr eaLnBrk="1" hangingPunct="1">
              <a:lnSpc>
                <a:spcPct val="80000"/>
              </a:lnSpc>
              <a:spcAft>
                <a:spcPct val="10000"/>
              </a:spcAft>
            </a:pPr>
            <a:r>
              <a:rPr lang="en-US" sz="2800" smtClean="0">
                <a:latin typeface="Georgia" pitchFamily="18" charset="0"/>
              </a:rPr>
              <a:t>SPSS allows 3 different codes to indicate discrete missing values; or a range plus one discrete value (for numeric variables only) </a:t>
            </a:r>
          </a:p>
        </p:txBody>
      </p:sp>
      <p:sp>
        <p:nvSpPr>
          <p:cNvPr id="60423" name="Text Box 1029"/>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Date Placeholder 3"/>
          <p:cNvSpPr>
            <a:spLocks noGrp="1"/>
          </p:cNvSpPr>
          <p:nvPr>
            <p:ph type="dt" sz="quarter" idx="10"/>
          </p:nvPr>
        </p:nvSpPr>
        <p:spPr>
          <a:noFill/>
        </p:spPr>
        <p:txBody>
          <a:bodyPr/>
          <a:lstStyle/>
          <a:p>
            <a:r>
              <a:rPr lang="en-US"/>
              <a:t>2011</a:t>
            </a:r>
          </a:p>
        </p:txBody>
      </p:sp>
      <p:sp>
        <p:nvSpPr>
          <p:cNvPr id="315395" name="Footer Placeholder 4"/>
          <p:cNvSpPr>
            <a:spLocks noGrp="1"/>
          </p:cNvSpPr>
          <p:nvPr>
            <p:ph type="ftr" sz="quarter" idx="11"/>
          </p:nvPr>
        </p:nvSpPr>
        <p:spPr>
          <a:noFill/>
        </p:spPr>
        <p:txBody>
          <a:bodyPr/>
          <a:lstStyle/>
          <a:p>
            <a:r>
              <a:rPr lang="en-US" smtClean="0"/>
              <a:t>Rasimah Aripin</a:t>
            </a:r>
          </a:p>
        </p:txBody>
      </p:sp>
      <p:sp>
        <p:nvSpPr>
          <p:cNvPr id="315396" name="Slide Number Placeholder 5"/>
          <p:cNvSpPr>
            <a:spLocks noGrp="1"/>
          </p:cNvSpPr>
          <p:nvPr>
            <p:ph type="sldNum" sz="quarter" idx="12"/>
          </p:nvPr>
        </p:nvSpPr>
        <p:spPr>
          <a:noFill/>
        </p:spPr>
        <p:txBody>
          <a:bodyPr/>
          <a:lstStyle/>
          <a:p>
            <a:fld id="{9E7F8D98-F764-45CE-84C6-7E734F8E05BE}" type="slidenum">
              <a:rPr lang="en-US" smtClean="0"/>
              <a:pPr/>
              <a:t>300</a:t>
            </a:fld>
            <a:endParaRPr lang="en-US" smtClean="0"/>
          </a:p>
        </p:txBody>
      </p:sp>
      <p:sp>
        <p:nvSpPr>
          <p:cNvPr id="315397" name="Rectangle 2"/>
          <p:cNvSpPr>
            <a:spLocks noGrp="1" noChangeArrowheads="1"/>
          </p:cNvSpPr>
          <p:nvPr>
            <p:ph type="title"/>
          </p:nvPr>
        </p:nvSpPr>
        <p:spPr>
          <a:xfrm>
            <a:off x="685800" y="685800"/>
            <a:ext cx="7772400" cy="609600"/>
          </a:xfrm>
          <a:ln>
            <a:solidFill>
              <a:schemeClr val="tx1"/>
            </a:solidFill>
          </a:ln>
        </p:spPr>
        <p:txBody>
          <a:bodyPr/>
          <a:lstStyle/>
          <a:p>
            <a:pPr eaLnBrk="1" hangingPunct="1"/>
            <a:r>
              <a:rPr lang="en-US" sz="3200" smtClean="0"/>
              <a:t>Class Exercises</a:t>
            </a:r>
          </a:p>
        </p:txBody>
      </p:sp>
      <p:sp>
        <p:nvSpPr>
          <p:cNvPr id="315398" name="Rectangle 3"/>
          <p:cNvSpPr>
            <a:spLocks noGrp="1" noChangeArrowheads="1"/>
          </p:cNvSpPr>
          <p:nvPr>
            <p:ph type="body" idx="1"/>
          </p:nvPr>
        </p:nvSpPr>
        <p:spPr>
          <a:xfrm>
            <a:off x="457200" y="1295400"/>
            <a:ext cx="8229600" cy="4800600"/>
          </a:xfrm>
        </p:spPr>
        <p:txBody>
          <a:bodyPr/>
          <a:lstStyle/>
          <a:p>
            <a:pPr marL="533400" indent="-533400" eaLnBrk="1" hangingPunct="1">
              <a:lnSpc>
                <a:spcPct val="80000"/>
              </a:lnSpc>
              <a:buFontTx/>
              <a:buAutoNum type="arabicPeriod"/>
            </a:pPr>
            <a:r>
              <a:rPr lang="en-US" sz="2400" smtClean="0"/>
              <a:t>Refer to the data set </a:t>
            </a:r>
            <a:r>
              <a:rPr lang="en-US" sz="2400" b="1" i="1" smtClean="0"/>
              <a:t>House Rents</a:t>
            </a:r>
            <a:r>
              <a:rPr lang="en-US" sz="2400" smtClean="0"/>
              <a:t> which contains information on the monthly rental rates of single-storey houses in three locations:  </a:t>
            </a:r>
            <a:r>
              <a:rPr lang="en-US" sz="2400" i="1" smtClean="0"/>
              <a:t>Shah Alam, Subang Jaya</a:t>
            </a:r>
            <a:r>
              <a:rPr lang="en-US" sz="2400" smtClean="0"/>
              <a:t> and </a:t>
            </a:r>
            <a:r>
              <a:rPr lang="en-US" sz="2400" i="1" smtClean="0"/>
              <a:t>Kajang</a:t>
            </a:r>
            <a:r>
              <a:rPr lang="en-US" sz="2400" smtClean="0"/>
              <a:t>.  Is there enough evidence that on the average the rental rates are different?  If yes, at which location the rental rate is the highest?</a:t>
            </a:r>
          </a:p>
          <a:p>
            <a:pPr marL="533400" indent="-533400" eaLnBrk="1" hangingPunct="1">
              <a:lnSpc>
                <a:spcPct val="80000"/>
              </a:lnSpc>
              <a:buFontTx/>
              <a:buAutoNum type="arabicPeriod"/>
            </a:pPr>
            <a:r>
              <a:rPr lang="en-US" sz="2400" smtClean="0">
                <a:cs typeface="Times New Roman" pitchFamily="18" charset="0"/>
              </a:rPr>
              <a:t>Is there enough evidence to conclude that the average salary  among the first degree graduates differ by area of studies? Refer to the </a:t>
            </a:r>
            <a:r>
              <a:rPr lang="en-US" sz="2400" b="1" i="1" smtClean="0">
                <a:cs typeface="Times New Roman" pitchFamily="18" charset="0"/>
              </a:rPr>
              <a:t>Graduate Employment.sav</a:t>
            </a:r>
          </a:p>
          <a:p>
            <a:pPr marL="533400" indent="-533400" eaLnBrk="1" hangingPunct="1">
              <a:lnSpc>
                <a:spcPct val="80000"/>
              </a:lnSpc>
              <a:buFontTx/>
              <a:buAutoNum type="arabicPeriod"/>
            </a:pPr>
            <a:r>
              <a:rPr lang="en-US" sz="2400" smtClean="0">
                <a:cs typeface="Times New Roman" pitchFamily="18" charset="0"/>
              </a:rPr>
              <a:t>A sample of 15 beginning typists was separated into three groups randomly.  The typist then took speed tests, with group A, B and C using a word processor software (PC), electric typewriter and manual typewriter, respectively.  It is of interest to test whether the typing speed of the three groups is similar irrespective of what they use.  Use the data </a:t>
            </a:r>
            <a:r>
              <a:rPr lang="en-US" sz="2400" b="1" i="1" smtClean="0">
                <a:cs typeface="Times New Roman" pitchFamily="18" charset="0"/>
              </a:rPr>
              <a:t>typist.sav.</a:t>
            </a:r>
          </a:p>
          <a:p>
            <a:pPr marL="533400" indent="-533400" eaLnBrk="1" hangingPunct="1">
              <a:lnSpc>
                <a:spcPct val="80000"/>
              </a:lnSpc>
              <a:buFontTx/>
              <a:buNone/>
            </a:pPr>
            <a:endParaRPr lang="en-US" sz="2400" b="1" i="1" smtClean="0"/>
          </a:p>
        </p:txBody>
      </p:sp>
      <p:sp>
        <p:nvSpPr>
          <p:cNvPr id="315399" name="Text Box 4"/>
          <p:cNvSpPr txBox="1">
            <a:spLocks noChangeArrowheads="1"/>
          </p:cNvSpPr>
          <p:nvPr/>
        </p:nvSpPr>
        <p:spPr bwMode="auto">
          <a:xfrm>
            <a:off x="762000" y="5257800"/>
            <a:ext cx="7620000" cy="457200"/>
          </a:xfrm>
          <a:prstGeom prst="rect">
            <a:avLst/>
          </a:prstGeom>
          <a:noFill/>
          <a:ln w="9525">
            <a:noFill/>
            <a:miter lim="800000"/>
            <a:headEnd/>
            <a:tailEnd/>
          </a:ln>
        </p:spPr>
        <p:txBody>
          <a:bodyPr>
            <a:spAutoFit/>
          </a:bodyPr>
          <a:lstStyle/>
          <a:p>
            <a:pPr>
              <a:spcBef>
                <a:spcPct val="50000"/>
              </a:spcBef>
            </a:pPr>
            <a:endParaRPr lang="ms-MY" b="0" i="0"/>
          </a:p>
        </p:txBody>
      </p:sp>
      <p:sp>
        <p:nvSpPr>
          <p:cNvPr id="315400" name="Text Box 6"/>
          <p:cNvSpPr txBox="1">
            <a:spLocks noChangeArrowheads="1"/>
          </p:cNvSpPr>
          <p:nvPr/>
        </p:nvSpPr>
        <p:spPr bwMode="auto">
          <a:xfrm>
            <a:off x="457200" y="228600"/>
            <a:ext cx="7620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8: Comparing Three or More Independent Populations</a:t>
            </a: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Date Placeholder 3"/>
          <p:cNvSpPr>
            <a:spLocks noGrp="1"/>
          </p:cNvSpPr>
          <p:nvPr>
            <p:ph type="dt" sz="quarter" idx="10"/>
          </p:nvPr>
        </p:nvSpPr>
        <p:spPr>
          <a:noFill/>
        </p:spPr>
        <p:txBody>
          <a:bodyPr/>
          <a:lstStyle/>
          <a:p>
            <a:r>
              <a:rPr lang="en-US"/>
              <a:t>2011</a:t>
            </a:r>
          </a:p>
        </p:txBody>
      </p:sp>
      <p:sp>
        <p:nvSpPr>
          <p:cNvPr id="316419" name="Footer Placeholder 4"/>
          <p:cNvSpPr>
            <a:spLocks noGrp="1"/>
          </p:cNvSpPr>
          <p:nvPr>
            <p:ph type="ftr" sz="quarter" idx="11"/>
          </p:nvPr>
        </p:nvSpPr>
        <p:spPr>
          <a:noFill/>
        </p:spPr>
        <p:txBody>
          <a:bodyPr/>
          <a:lstStyle/>
          <a:p>
            <a:r>
              <a:rPr lang="en-US" smtClean="0"/>
              <a:t>Rasimah Aripin</a:t>
            </a:r>
          </a:p>
        </p:txBody>
      </p:sp>
      <p:sp>
        <p:nvSpPr>
          <p:cNvPr id="316420" name="Slide Number Placeholder 5"/>
          <p:cNvSpPr>
            <a:spLocks noGrp="1"/>
          </p:cNvSpPr>
          <p:nvPr>
            <p:ph type="sldNum" sz="quarter" idx="12"/>
          </p:nvPr>
        </p:nvSpPr>
        <p:spPr>
          <a:noFill/>
        </p:spPr>
        <p:txBody>
          <a:bodyPr/>
          <a:lstStyle/>
          <a:p>
            <a:fld id="{78BF2979-D7D0-4263-AE88-3E2817EA34FC}" type="slidenum">
              <a:rPr lang="en-US" smtClean="0"/>
              <a:pPr/>
              <a:t>301</a:t>
            </a:fld>
            <a:endParaRPr lang="en-US" smtClean="0"/>
          </a:p>
        </p:txBody>
      </p:sp>
      <p:sp>
        <p:nvSpPr>
          <p:cNvPr id="316421" name="Rectangle 2"/>
          <p:cNvSpPr>
            <a:spLocks noGrp="1" noChangeArrowheads="1"/>
          </p:cNvSpPr>
          <p:nvPr>
            <p:ph type="title"/>
          </p:nvPr>
        </p:nvSpPr>
        <p:spPr>
          <a:xfrm>
            <a:off x="685800" y="685800"/>
            <a:ext cx="8229600" cy="1371600"/>
          </a:xfrm>
          <a:ln>
            <a:solidFill>
              <a:schemeClr val="accent2"/>
            </a:solidFill>
          </a:ln>
        </p:spPr>
        <p:txBody>
          <a:bodyPr/>
          <a:lstStyle/>
          <a:p>
            <a:pPr marL="2400300" indent="-2400300" algn="l" eaLnBrk="1" hangingPunct="1"/>
            <a:r>
              <a:rPr lang="en-US" sz="3600" b="1" smtClean="0"/>
              <a:t>Chapter 9:  Relationship Between Variables</a:t>
            </a:r>
          </a:p>
        </p:txBody>
      </p:sp>
      <p:sp>
        <p:nvSpPr>
          <p:cNvPr id="316422" name="Rectangle 4"/>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ms-MY" b="0" i="0"/>
          </a:p>
        </p:txBody>
      </p:sp>
      <p:sp>
        <p:nvSpPr>
          <p:cNvPr id="316423" name="Text Box 8"/>
          <p:cNvSpPr txBox="1">
            <a:spLocks noChangeArrowheads="1"/>
          </p:cNvSpPr>
          <p:nvPr/>
        </p:nvSpPr>
        <p:spPr bwMode="auto">
          <a:xfrm>
            <a:off x="1219200" y="2514600"/>
            <a:ext cx="7086600" cy="3140075"/>
          </a:xfrm>
          <a:prstGeom prst="rect">
            <a:avLst/>
          </a:prstGeom>
          <a:noFill/>
          <a:ln w="9525">
            <a:noFill/>
            <a:miter lim="800000"/>
            <a:headEnd/>
            <a:tailEnd/>
          </a:ln>
        </p:spPr>
        <p:txBody>
          <a:bodyPr>
            <a:spAutoFit/>
          </a:bodyPr>
          <a:lstStyle/>
          <a:p>
            <a:pPr marL="914400" indent="-914400">
              <a:spcBef>
                <a:spcPct val="25000"/>
              </a:spcBef>
            </a:pPr>
            <a:r>
              <a:rPr lang="en-US" sz="3600" b="0" i="0"/>
              <a:t>9.1   Correlation Analysis </a:t>
            </a:r>
          </a:p>
          <a:p>
            <a:pPr marL="914400" indent="-914400">
              <a:spcBef>
                <a:spcPct val="25000"/>
              </a:spcBef>
            </a:pPr>
            <a:r>
              <a:rPr lang="en-US" sz="3600" b="0" i="0"/>
              <a:t>9.2   Scatter plot </a:t>
            </a:r>
          </a:p>
          <a:p>
            <a:pPr marL="914400" indent="-914400">
              <a:spcBef>
                <a:spcPct val="25000"/>
              </a:spcBef>
            </a:pPr>
            <a:r>
              <a:rPr lang="en-US" sz="3600" b="0" i="0"/>
              <a:t>9.3   Test of Independence/association/   homogeneity</a:t>
            </a:r>
            <a:endParaRPr lang="en-US" sz="3200" b="0" i="0"/>
          </a:p>
        </p:txBody>
      </p:sp>
      <p:sp>
        <p:nvSpPr>
          <p:cNvPr id="316424" name="Text Box 9"/>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Date Placeholder 2"/>
          <p:cNvSpPr>
            <a:spLocks noGrp="1"/>
          </p:cNvSpPr>
          <p:nvPr>
            <p:ph type="dt" sz="quarter" idx="10"/>
          </p:nvPr>
        </p:nvSpPr>
        <p:spPr>
          <a:noFill/>
        </p:spPr>
        <p:txBody>
          <a:bodyPr/>
          <a:lstStyle/>
          <a:p>
            <a:r>
              <a:rPr lang="en-US"/>
              <a:t>2011</a:t>
            </a:r>
          </a:p>
        </p:txBody>
      </p:sp>
      <p:sp>
        <p:nvSpPr>
          <p:cNvPr id="317443" name="Footer Placeholder 3"/>
          <p:cNvSpPr>
            <a:spLocks noGrp="1"/>
          </p:cNvSpPr>
          <p:nvPr>
            <p:ph type="ftr" sz="quarter" idx="11"/>
          </p:nvPr>
        </p:nvSpPr>
        <p:spPr>
          <a:noFill/>
        </p:spPr>
        <p:txBody>
          <a:bodyPr/>
          <a:lstStyle/>
          <a:p>
            <a:r>
              <a:rPr lang="en-US" smtClean="0"/>
              <a:t>Rasimah Aripin</a:t>
            </a:r>
          </a:p>
        </p:txBody>
      </p:sp>
      <p:sp>
        <p:nvSpPr>
          <p:cNvPr id="317444" name="Slide Number Placeholder 4"/>
          <p:cNvSpPr>
            <a:spLocks noGrp="1"/>
          </p:cNvSpPr>
          <p:nvPr>
            <p:ph type="sldNum" sz="quarter" idx="12"/>
          </p:nvPr>
        </p:nvSpPr>
        <p:spPr>
          <a:noFill/>
        </p:spPr>
        <p:txBody>
          <a:bodyPr/>
          <a:lstStyle/>
          <a:p>
            <a:fld id="{D8B03506-F821-4578-9C7A-98D4ACFECFB5}" type="slidenum">
              <a:rPr lang="en-US" smtClean="0"/>
              <a:pPr/>
              <a:t>302</a:t>
            </a:fld>
            <a:endParaRPr lang="en-US" smtClean="0"/>
          </a:p>
        </p:txBody>
      </p:sp>
      <p:sp>
        <p:nvSpPr>
          <p:cNvPr id="317445" name="Rectangle 2"/>
          <p:cNvSpPr>
            <a:spLocks noGrp="1" noChangeArrowheads="1"/>
          </p:cNvSpPr>
          <p:nvPr>
            <p:ph type="title"/>
          </p:nvPr>
        </p:nvSpPr>
        <p:spPr>
          <a:xfrm>
            <a:off x="2438400" y="762000"/>
            <a:ext cx="4343400" cy="838200"/>
          </a:xfrm>
          <a:noFill/>
          <a:ln w="25400">
            <a:solidFill>
              <a:srgbClr val="660066"/>
            </a:solidFill>
          </a:ln>
        </p:spPr>
        <p:txBody>
          <a:bodyPr/>
          <a:lstStyle/>
          <a:p>
            <a:pPr eaLnBrk="1" hangingPunct="1"/>
            <a:r>
              <a:rPr lang="en-US" sz="2800" smtClean="0"/>
              <a:t>Relationship Between Two or More Variables</a:t>
            </a:r>
          </a:p>
        </p:txBody>
      </p:sp>
      <p:sp>
        <p:nvSpPr>
          <p:cNvPr id="317446" name="AutoShape 3"/>
          <p:cNvSpPr>
            <a:spLocks noChangeArrowheads="1"/>
          </p:cNvSpPr>
          <p:nvPr/>
        </p:nvSpPr>
        <p:spPr bwMode="auto">
          <a:xfrm>
            <a:off x="3048000" y="1828800"/>
            <a:ext cx="2971800" cy="838200"/>
          </a:xfrm>
          <a:prstGeom prst="flowChartProcess">
            <a:avLst/>
          </a:prstGeom>
          <a:solidFill>
            <a:schemeClr val="bg1"/>
          </a:solidFill>
          <a:ln w="25400">
            <a:solidFill>
              <a:srgbClr val="660066"/>
            </a:solidFill>
            <a:miter lim="800000"/>
            <a:headEnd/>
            <a:tailEnd/>
          </a:ln>
        </p:spPr>
        <p:txBody>
          <a:bodyPr wrap="none" anchor="ctr"/>
          <a:lstStyle/>
          <a:p>
            <a:pPr algn="ctr"/>
            <a:r>
              <a:rPr lang="en-US" b="0" i="0"/>
              <a:t>Correlation </a:t>
            </a:r>
          </a:p>
          <a:p>
            <a:pPr algn="ctr"/>
            <a:r>
              <a:rPr lang="en-US" b="0" i="0"/>
              <a:t>Analysis</a:t>
            </a:r>
          </a:p>
        </p:txBody>
      </p:sp>
      <p:sp>
        <p:nvSpPr>
          <p:cNvPr id="317447" name="AutoShape 4"/>
          <p:cNvSpPr>
            <a:spLocks noChangeArrowheads="1"/>
          </p:cNvSpPr>
          <p:nvPr/>
        </p:nvSpPr>
        <p:spPr bwMode="auto">
          <a:xfrm>
            <a:off x="3200400" y="2743200"/>
            <a:ext cx="2514600" cy="1447800"/>
          </a:xfrm>
          <a:prstGeom prst="flowChartProcess">
            <a:avLst/>
          </a:prstGeom>
          <a:solidFill>
            <a:schemeClr val="bg1"/>
          </a:solidFill>
          <a:ln w="9525">
            <a:solidFill>
              <a:schemeClr val="tx1"/>
            </a:solidFill>
            <a:miter lim="800000"/>
            <a:headEnd/>
            <a:tailEnd/>
          </a:ln>
        </p:spPr>
        <p:txBody>
          <a:bodyPr wrap="none" anchor="ctr"/>
          <a:lstStyle/>
          <a:p>
            <a:pPr>
              <a:buFontTx/>
              <a:buChar char="•"/>
            </a:pPr>
            <a:r>
              <a:rPr lang="en-US" b="0" i="0"/>
              <a:t> </a:t>
            </a:r>
            <a:r>
              <a:rPr lang="en-US" sz="2000" b="0" i="0"/>
              <a:t>Pearson’s</a:t>
            </a:r>
          </a:p>
          <a:p>
            <a:pPr>
              <a:buFontTx/>
              <a:buChar char="•"/>
            </a:pPr>
            <a:r>
              <a:rPr lang="en-US" sz="2000" b="0" i="0"/>
              <a:t>  Spearman Rank</a:t>
            </a:r>
          </a:p>
          <a:p>
            <a:pPr>
              <a:buFontTx/>
              <a:buChar char="•"/>
            </a:pPr>
            <a:r>
              <a:rPr lang="en-US" sz="2000" b="0" i="0"/>
              <a:t>  Kendall’s tau</a:t>
            </a:r>
          </a:p>
          <a:p>
            <a:pPr>
              <a:buFontTx/>
              <a:buChar char="•"/>
            </a:pPr>
            <a:r>
              <a:rPr lang="en-US" sz="2000" b="0" i="0"/>
              <a:t>  Phi, Cramer’s V, etc</a:t>
            </a:r>
          </a:p>
          <a:p>
            <a:pPr>
              <a:buFontTx/>
              <a:buChar char="•"/>
            </a:pPr>
            <a:endParaRPr lang="en-US" sz="2000" b="0" i="0"/>
          </a:p>
        </p:txBody>
      </p:sp>
      <p:sp>
        <p:nvSpPr>
          <p:cNvPr id="317448" name="AutoShape 5"/>
          <p:cNvSpPr>
            <a:spLocks noChangeArrowheads="1"/>
          </p:cNvSpPr>
          <p:nvPr/>
        </p:nvSpPr>
        <p:spPr bwMode="auto">
          <a:xfrm>
            <a:off x="6477000" y="1752600"/>
            <a:ext cx="2362200" cy="914400"/>
          </a:xfrm>
          <a:prstGeom prst="flowChartProcess">
            <a:avLst/>
          </a:prstGeom>
          <a:solidFill>
            <a:schemeClr val="bg1"/>
          </a:solidFill>
          <a:ln w="28575">
            <a:solidFill>
              <a:srgbClr val="660066"/>
            </a:solidFill>
            <a:miter lim="800000"/>
            <a:headEnd/>
            <a:tailEnd/>
          </a:ln>
        </p:spPr>
        <p:txBody>
          <a:bodyPr wrap="none" anchor="ctr"/>
          <a:lstStyle/>
          <a:p>
            <a:pPr algn="ctr"/>
            <a:r>
              <a:rPr lang="en-US" b="0" i="0"/>
              <a:t>Regression </a:t>
            </a:r>
          </a:p>
          <a:p>
            <a:pPr algn="ctr"/>
            <a:r>
              <a:rPr lang="en-US" b="0" i="0"/>
              <a:t>Analysis</a:t>
            </a:r>
          </a:p>
        </p:txBody>
      </p:sp>
      <p:sp>
        <p:nvSpPr>
          <p:cNvPr id="317449" name="AutoShape 6"/>
          <p:cNvSpPr>
            <a:spLocks noChangeArrowheads="1"/>
          </p:cNvSpPr>
          <p:nvPr/>
        </p:nvSpPr>
        <p:spPr bwMode="auto">
          <a:xfrm>
            <a:off x="533400" y="1600200"/>
            <a:ext cx="1905000" cy="1143000"/>
          </a:xfrm>
          <a:prstGeom prst="flowChartProcess">
            <a:avLst/>
          </a:prstGeom>
          <a:solidFill>
            <a:schemeClr val="bg1"/>
          </a:solidFill>
          <a:ln w="25400">
            <a:solidFill>
              <a:srgbClr val="660066"/>
            </a:solidFill>
            <a:miter lim="800000"/>
            <a:headEnd/>
            <a:tailEnd/>
          </a:ln>
        </p:spPr>
        <p:txBody>
          <a:bodyPr wrap="none" anchor="ctr"/>
          <a:lstStyle/>
          <a:p>
            <a:pPr algn="ctr"/>
            <a:r>
              <a:rPr lang="en-US" b="0" i="0"/>
              <a:t>Association </a:t>
            </a:r>
          </a:p>
          <a:p>
            <a:pPr algn="ctr"/>
            <a:r>
              <a:rPr lang="en-US" b="0" i="0"/>
              <a:t>Between Two</a:t>
            </a:r>
          </a:p>
          <a:p>
            <a:pPr algn="ctr"/>
            <a:r>
              <a:rPr lang="en-US" b="0" i="0"/>
              <a:t>Variables</a:t>
            </a:r>
          </a:p>
        </p:txBody>
      </p:sp>
      <p:sp>
        <p:nvSpPr>
          <p:cNvPr id="317450" name="AutoShape 7"/>
          <p:cNvSpPr>
            <a:spLocks noChangeArrowheads="1"/>
          </p:cNvSpPr>
          <p:nvPr/>
        </p:nvSpPr>
        <p:spPr bwMode="auto">
          <a:xfrm>
            <a:off x="6477000" y="2895600"/>
            <a:ext cx="2209800" cy="1219200"/>
          </a:xfrm>
          <a:prstGeom prst="flowChartProcess">
            <a:avLst/>
          </a:prstGeom>
          <a:solidFill>
            <a:schemeClr val="bg1"/>
          </a:solidFill>
          <a:ln w="9525">
            <a:solidFill>
              <a:schemeClr val="tx1"/>
            </a:solidFill>
            <a:miter lim="800000"/>
            <a:headEnd/>
            <a:tailEnd/>
          </a:ln>
        </p:spPr>
        <p:txBody>
          <a:bodyPr wrap="none" anchor="ctr"/>
          <a:lstStyle/>
          <a:p>
            <a:pPr marL="290513" indent="57150">
              <a:buFontTx/>
              <a:buChar char="•"/>
            </a:pPr>
            <a:r>
              <a:rPr lang="en-US" b="0" i="0"/>
              <a:t>Simple</a:t>
            </a:r>
          </a:p>
          <a:p>
            <a:pPr marL="290513" indent="57150">
              <a:buFontTx/>
              <a:buChar char="•"/>
            </a:pPr>
            <a:r>
              <a:rPr lang="en-US" b="0" i="0"/>
              <a:t>Multiple</a:t>
            </a:r>
          </a:p>
          <a:p>
            <a:pPr marL="290513" indent="57150">
              <a:buFontTx/>
              <a:buChar char="•"/>
            </a:pPr>
            <a:r>
              <a:rPr lang="en-US" b="0" i="0"/>
              <a:t>Logistic</a:t>
            </a:r>
          </a:p>
        </p:txBody>
      </p:sp>
      <p:sp>
        <p:nvSpPr>
          <p:cNvPr id="317451" name="AutoShape 8"/>
          <p:cNvSpPr>
            <a:spLocks noChangeArrowheads="1"/>
          </p:cNvSpPr>
          <p:nvPr/>
        </p:nvSpPr>
        <p:spPr bwMode="auto">
          <a:xfrm>
            <a:off x="304800" y="4419600"/>
            <a:ext cx="2590800" cy="1143000"/>
          </a:xfrm>
          <a:prstGeom prst="flowChartProcess">
            <a:avLst/>
          </a:prstGeom>
          <a:solidFill>
            <a:schemeClr val="bg1"/>
          </a:solidFill>
          <a:ln w="9525">
            <a:solidFill>
              <a:schemeClr val="tx1"/>
            </a:solidFill>
            <a:miter lim="800000"/>
            <a:headEnd/>
            <a:tailEnd/>
          </a:ln>
        </p:spPr>
        <p:txBody>
          <a:bodyPr wrap="none" anchor="ctr"/>
          <a:lstStyle/>
          <a:p>
            <a:pPr indent="115888"/>
            <a:r>
              <a:rPr lang="en-US" sz="2000" b="0" i="0"/>
              <a:t>Both are qualitative/</a:t>
            </a:r>
          </a:p>
          <a:p>
            <a:pPr indent="115888"/>
            <a:r>
              <a:rPr lang="en-US" sz="2000" b="0" i="0"/>
              <a:t>Categorical variables</a:t>
            </a:r>
          </a:p>
        </p:txBody>
      </p:sp>
      <p:sp>
        <p:nvSpPr>
          <p:cNvPr id="317452" name="AutoShape 9"/>
          <p:cNvSpPr>
            <a:spLocks noChangeArrowheads="1"/>
          </p:cNvSpPr>
          <p:nvPr/>
        </p:nvSpPr>
        <p:spPr bwMode="auto">
          <a:xfrm>
            <a:off x="3200400" y="4343400"/>
            <a:ext cx="2514600" cy="1600200"/>
          </a:xfrm>
          <a:prstGeom prst="flowChartProcess">
            <a:avLst/>
          </a:prstGeom>
          <a:solidFill>
            <a:schemeClr val="bg1"/>
          </a:solidFill>
          <a:ln w="9525">
            <a:solidFill>
              <a:schemeClr val="tx1"/>
            </a:solidFill>
            <a:miter lim="800000"/>
            <a:headEnd/>
            <a:tailEnd/>
          </a:ln>
        </p:spPr>
        <p:txBody>
          <a:bodyPr wrap="none" anchor="ctr"/>
          <a:lstStyle/>
          <a:p>
            <a:pPr algn="ctr"/>
            <a:r>
              <a:rPr lang="en-US" sz="2000" b="0" i="0"/>
              <a:t>Measures the strength </a:t>
            </a:r>
          </a:p>
          <a:p>
            <a:pPr algn="ctr"/>
            <a:r>
              <a:rPr lang="en-US" sz="2000" b="0" i="0"/>
              <a:t>and direction of a</a:t>
            </a:r>
          </a:p>
          <a:p>
            <a:pPr algn="ctr"/>
            <a:r>
              <a:rPr lang="en-US" sz="2000" b="0" i="0"/>
              <a:t>linear relationship  </a:t>
            </a:r>
          </a:p>
          <a:p>
            <a:pPr algn="ctr"/>
            <a:r>
              <a:rPr lang="en-US" sz="2000" b="0" i="0"/>
              <a:t>between a pair of </a:t>
            </a:r>
          </a:p>
          <a:p>
            <a:pPr algn="ctr"/>
            <a:r>
              <a:rPr lang="en-US" sz="2000" b="0" i="0"/>
              <a:t>random variables</a:t>
            </a:r>
          </a:p>
        </p:txBody>
      </p:sp>
      <p:sp>
        <p:nvSpPr>
          <p:cNvPr id="317453" name="AutoShape 10"/>
          <p:cNvSpPr>
            <a:spLocks noChangeArrowheads="1"/>
          </p:cNvSpPr>
          <p:nvPr/>
        </p:nvSpPr>
        <p:spPr bwMode="auto">
          <a:xfrm>
            <a:off x="5791200" y="4267200"/>
            <a:ext cx="3352800" cy="1905000"/>
          </a:xfrm>
          <a:prstGeom prst="flowChartProcess">
            <a:avLst/>
          </a:prstGeom>
          <a:solidFill>
            <a:schemeClr val="bg1"/>
          </a:solidFill>
          <a:ln w="9525">
            <a:solidFill>
              <a:schemeClr val="tx1"/>
            </a:solidFill>
            <a:miter lim="800000"/>
            <a:headEnd/>
            <a:tailEnd/>
          </a:ln>
        </p:spPr>
        <p:txBody>
          <a:bodyPr wrap="none" anchor="ctr"/>
          <a:lstStyle/>
          <a:p>
            <a:pPr>
              <a:buFontTx/>
              <a:buChar char="•"/>
            </a:pPr>
            <a:r>
              <a:rPr lang="en-US" sz="2000" b="0" i="0"/>
              <a:t>One quantitative dependent</a:t>
            </a:r>
          </a:p>
          <a:p>
            <a:r>
              <a:rPr lang="en-US" sz="2000" b="0" i="0"/>
              <a:t>  and one quantitative (simple) </a:t>
            </a:r>
          </a:p>
          <a:p>
            <a:r>
              <a:rPr lang="en-US" sz="2000" b="0" i="0"/>
              <a:t>  or more independent </a:t>
            </a:r>
          </a:p>
          <a:p>
            <a:r>
              <a:rPr lang="en-US" sz="2000" b="0" i="0"/>
              <a:t>   (multiple) variables</a:t>
            </a:r>
          </a:p>
          <a:p>
            <a:pPr>
              <a:buFontTx/>
              <a:buChar char="•"/>
            </a:pPr>
            <a:r>
              <a:rPr lang="en-US" sz="2000" b="0" i="0"/>
              <a:t> If dependent is qualitative, </a:t>
            </a:r>
          </a:p>
          <a:p>
            <a:r>
              <a:rPr lang="en-US" sz="2000" b="0" i="0"/>
              <a:t>  then logistic.</a:t>
            </a:r>
          </a:p>
        </p:txBody>
      </p:sp>
      <p:sp>
        <p:nvSpPr>
          <p:cNvPr id="317454" name="Text Box 11"/>
          <p:cNvSpPr txBox="1">
            <a:spLocks noChangeArrowheads="1"/>
          </p:cNvSpPr>
          <p:nvPr/>
        </p:nvSpPr>
        <p:spPr bwMode="auto">
          <a:xfrm>
            <a:off x="762000" y="2743200"/>
            <a:ext cx="184150" cy="457200"/>
          </a:xfrm>
          <a:prstGeom prst="rect">
            <a:avLst/>
          </a:prstGeom>
          <a:noFill/>
          <a:ln w="9525">
            <a:noFill/>
            <a:miter lim="800000"/>
            <a:headEnd/>
            <a:tailEnd/>
          </a:ln>
        </p:spPr>
        <p:txBody>
          <a:bodyPr wrap="none">
            <a:spAutoFit/>
          </a:bodyPr>
          <a:lstStyle/>
          <a:p>
            <a:endParaRPr lang="ms-MY" b="0" i="0"/>
          </a:p>
        </p:txBody>
      </p:sp>
      <p:sp>
        <p:nvSpPr>
          <p:cNvPr id="317455" name="AutoShape 12"/>
          <p:cNvSpPr>
            <a:spLocks noChangeArrowheads="1"/>
          </p:cNvSpPr>
          <p:nvPr/>
        </p:nvSpPr>
        <p:spPr bwMode="auto">
          <a:xfrm>
            <a:off x="228600" y="2895600"/>
            <a:ext cx="2743200" cy="1295400"/>
          </a:xfrm>
          <a:prstGeom prst="flowChartProcess">
            <a:avLst/>
          </a:prstGeom>
          <a:solidFill>
            <a:schemeClr val="bg1"/>
          </a:solidFill>
          <a:ln w="9525">
            <a:solidFill>
              <a:schemeClr val="tx1"/>
            </a:solidFill>
            <a:miter lim="800000"/>
            <a:headEnd/>
            <a:tailEnd/>
          </a:ln>
        </p:spPr>
        <p:txBody>
          <a:bodyPr wrap="none" anchor="ctr"/>
          <a:lstStyle/>
          <a:p>
            <a:r>
              <a:rPr lang="en-US" sz="2000" b="0" i="0"/>
              <a:t>The Chi-square Test of</a:t>
            </a:r>
          </a:p>
          <a:p>
            <a:pPr>
              <a:buFontTx/>
              <a:buChar char="•"/>
            </a:pPr>
            <a:r>
              <a:rPr lang="en-US" sz="2000" b="0" i="0"/>
              <a:t>Association</a:t>
            </a:r>
          </a:p>
          <a:p>
            <a:pPr>
              <a:buFontTx/>
              <a:buChar char="•"/>
            </a:pPr>
            <a:r>
              <a:rPr lang="en-US" sz="2000" b="0" i="0"/>
              <a:t>Independence</a:t>
            </a:r>
          </a:p>
          <a:p>
            <a:pPr>
              <a:buFontTx/>
              <a:buChar char="•"/>
            </a:pPr>
            <a:r>
              <a:rPr lang="en-US" sz="2000" b="0" i="0"/>
              <a:t>Homogeneity</a:t>
            </a:r>
          </a:p>
        </p:txBody>
      </p:sp>
      <p:cxnSp>
        <p:nvCxnSpPr>
          <p:cNvPr id="317456" name="AutoShape 13"/>
          <p:cNvCxnSpPr>
            <a:cxnSpLocks noChangeShapeType="1"/>
          </p:cNvCxnSpPr>
          <p:nvPr/>
        </p:nvCxnSpPr>
        <p:spPr bwMode="auto">
          <a:xfrm rot="10800000" flipV="1">
            <a:off x="1447800" y="1066800"/>
            <a:ext cx="876300" cy="533400"/>
          </a:xfrm>
          <a:prstGeom prst="bentConnector2">
            <a:avLst/>
          </a:prstGeom>
          <a:noFill/>
          <a:ln w="28575">
            <a:solidFill>
              <a:schemeClr val="tx1"/>
            </a:solidFill>
            <a:miter lim="800000"/>
            <a:headEnd/>
            <a:tailEnd type="triangle" w="med" len="med"/>
          </a:ln>
        </p:spPr>
      </p:cxnSp>
      <p:cxnSp>
        <p:nvCxnSpPr>
          <p:cNvPr id="317457" name="AutoShape 15"/>
          <p:cNvCxnSpPr>
            <a:cxnSpLocks noChangeShapeType="1"/>
          </p:cNvCxnSpPr>
          <p:nvPr/>
        </p:nvCxnSpPr>
        <p:spPr bwMode="auto">
          <a:xfrm>
            <a:off x="6781800" y="1219200"/>
            <a:ext cx="711200" cy="557213"/>
          </a:xfrm>
          <a:prstGeom prst="bentConnector2">
            <a:avLst/>
          </a:prstGeom>
          <a:noFill/>
          <a:ln w="28575">
            <a:solidFill>
              <a:schemeClr val="tx1"/>
            </a:solidFill>
            <a:miter lim="800000"/>
            <a:headEnd/>
            <a:tailEnd type="triangle" w="med" len="med"/>
          </a:ln>
        </p:spPr>
      </p:cxnSp>
      <p:sp>
        <p:nvSpPr>
          <p:cNvPr id="317458" name="Text Box 18"/>
          <p:cNvSpPr txBox="1">
            <a:spLocks noChangeArrowheads="1"/>
          </p:cNvSpPr>
          <p:nvPr/>
        </p:nvSpPr>
        <p:spPr bwMode="auto">
          <a:xfrm>
            <a:off x="0" y="228600"/>
            <a:ext cx="4419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9:  Relationship Between Variables</a:t>
            </a:r>
          </a:p>
        </p:txBody>
      </p:sp>
      <p:sp>
        <p:nvSpPr>
          <p:cNvPr id="317459" name="AutoShape 19"/>
          <p:cNvSpPr>
            <a:spLocks noChangeArrowheads="1"/>
          </p:cNvSpPr>
          <p:nvPr/>
        </p:nvSpPr>
        <p:spPr bwMode="auto">
          <a:xfrm>
            <a:off x="4572000" y="1600200"/>
            <a:ext cx="76200" cy="1524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ransition advClick="0"/>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Date Placeholder 1"/>
          <p:cNvSpPr>
            <a:spLocks noGrp="1"/>
          </p:cNvSpPr>
          <p:nvPr>
            <p:ph type="dt" sz="quarter" idx="10"/>
          </p:nvPr>
        </p:nvSpPr>
        <p:spPr>
          <a:noFill/>
        </p:spPr>
        <p:txBody>
          <a:bodyPr/>
          <a:lstStyle/>
          <a:p>
            <a:r>
              <a:rPr lang="en-US"/>
              <a:t>2011</a:t>
            </a:r>
          </a:p>
        </p:txBody>
      </p:sp>
      <p:sp>
        <p:nvSpPr>
          <p:cNvPr id="318467" name="Footer Placeholder 2"/>
          <p:cNvSpPr>
            <a:spLocks noGrp="1"/>
          </p:cNvSpPr>
          <p:nvPr>
            <p:ph type="ftr" sz="quarter" idx="11"/>
          </p:nvPr>
        </p:nvSpPr>
        <p:spPr>
          <a:noFill/>
        </p:spPr>
        <p:txBody>
          <a:bodyPr/>
          <a:lstStyle/>
          <a:p>
            <a:r>
              <a:rPr lang="en-US" smtClean="0"/>
              <a:t>Rasimah Aripin</a:t>
            </a:r>
          </a:p>
        </p:txBody>
      </p:sp>
      <p:sp>
        <p:nvSpPr>
          <p:cNvPr id="318468" name="Slide Number Placeholder 3"/>
          <p:cNvSpPr>
            <a:spLocks noGrp="1"/>
          </p:cNvSpPr>
          <p:nvPr>
            <p:ph type="sldNum" sz="quarter" idx="12"/>
          </p:nvPr>
        </p:nvSpPr>
        <p:spPr>
          <a:noFill/>
        </p:spPr>
        <p:txBody>
          <a:bodyPr/>
          <a:lstStyle/>
          <a:p>
            <a:fld id="{80E6FC09-BA05-4ADE-804D-7B70E12F4646}" type="slidenum">
              <a:rPr lang="en-US" smtClean="0"/>
              <a:pPr/>
              <a:t>303</a:t>
            </a:fld>
            <a:endParaRPr lang="en-US" smtClean="0"/>
          </a:p>
        </p:txBody>
      </p:sp>
      <p:sp>
        <p:nvSpPr>
          <p:cNvPr id="318469" name="Rectangle 3"/>
          <p:cNvSpPr>
            <a:spLocks noChangeArrowheads="1"/>
          </p:cNvSpPr>
          <p:nvPr/>
        </p:nvSpPr>
        <p:spPr bwMode="auto">
          <a:xfrm>
            <a:off x="381000" y="685800"/>
            <a:ext cx="8534400" cy="646113"/>
          </a:xfrm>
          <a:prstGeom prst="rect">
            <a:avLst/>
          </a:prstGeom>
          <a:solidFill>
            <a:schemeClr val="bg1"/>
          </a:solidFill>
          <a:ln w="19050">
            <a:solidFill>
              <a:schemeClr val="tx1"/>
            </a:solidFill>
            <a:miter lim="800000"/>
            <a:headEnd/>
            <a:tailEnd/>
          </a:ln>
        </p:spPr>
        <p:txBody>
          <a:bodyPr>
            <a:spAutoFit/>
          </a:bodyPr>
          <a:lstStyle/>
          <a:p>
            <a:pPr algn="ctr" eaLnBrk="0" hangingPunct="0"/>
            <a:r>
              <a:rPr lang="en-US" sz="3600" i="0"/>
              <a:t>9.1:  Correlation Analysis</a:t>
            </a:r>
          </a:p>
        </p:txBody>
      </p:sp>
      <p:sp>
        <p:nvSpPr>
          <p:cNvPr id="318470" name="Rectangle 4"/>
          <p:cNvSpPr>
            <a:spLocks noChangeArrowheads="1"/>
          </p:cNvSpPr>
          <p:nvPr/>
        </p:nvSpPr>
        <p:spPr bwMode="auto">
          <a:xfrm>
            <a:off x="1066800" y="3124200"/>
            <a:ext cx="1828800" cy="838200"/>
          </a:xfrm>
          <a:prstGeom prst="rect">
            <a:avLst/>
          </a:prstGeom>
          <a:noFill/>
          <a:ln w="38100">
            <a:solidFill>
              <a:schemeClr val="tx1"/>
            </a:solidFill>
            <a:miter lim="800000"/>
            <a:headEnd/>
            <a:tailEnd/>
          </a:ln>
        </p:spPr>
        <p:txBody>
          <a:bodyPr wrap="none" anchor="ctr"/>
          <a:lstStyle/>
          <a:p>
            <a:pPr algn="ctr" eaLnBrk="0" hangingPunct="0"/>
            <a:r>
              <a:rPr lang="en-US" b="0" i="0">
                <a:latin typeface="Impact" pitchFamily="34" charset="0"/>
              </a:rPr>
              <a:t>Interval/Ratio</a:t>
            </a:r>
          </a:p>
        </p:txBody>
      </p:sp>
      <p:sp>
        <p:nvSpPr>
          <p:cNvPr id="318471" name="Rectangle 5"/>
          <p:cNvSpPr>
            <a:spLocks noChangeArrowheads="1"/>
          </p:cNvSpPr>
          <p:nvPr/>
        </p:nvSpPr>
        <p:spPr bwMode="auto">
          <a:xfrm>
            <a:off x="1066800" y="4191000"/>
            <a:ext cx="1828800" cy="838200"/>
          </a:xfrm>
          <a:prstGeom prst="rect">
            <a:avLst/>
          </a:prstGeom>
          <a:noFill/>
          <a:ln w="38100">
            <a:solidFill>
              <a:schemeClr val="tx1"/>
            </a:solidFill>
            <a:miter lim="800000"/>
            <a:headEnd/>
            <a:tailEnd/>
          </a:ln>
        </p:spPr>
        <p:txBody>
          <a:bodyPr wrap="none" anchor="ctr"/>
          <a:lstStyle/>
          <a:p>
            <a:pPr algn="ctr" eaLnBrk="0" hangingPunct="0"/>
            <a:r>
              <a:rPr lang="en-US" b="0" i="0">
                <a:latin typeface="Impact" pitchFamily="34" charset="0"/>
              </a:rPr>
              <a:t>Ordinal</a:t>
            </a:r>
          </a:p>
        </p:txBody>
      </p:sp>
      <p:sp>
        <p:nvSpPr>
          <p:cNvPr id="318472" name="Rectangle 6"/>
          <p:cNvSpPr>
            <a:spLocks noChangeArrowheads="1"/>
          </p:cNvSpPr>
          <p:nvPr/>
        </p:nvSpPr>
        <p:spPr bwMode="auto">
          <a:xfrm>
            <a:off x="1066800" y="5181600"/>
            <a:ext cx="1828800" cy="838200"/>
          </a:xfrm>
          <a:prstGeom prst="rect">
            <a:avLst/>
          </a:prstGeom>
          <a:noFill/>
          <a:ln w="38100">
            <a:solidFill>
              <a:schemeClr val="tx1"/>
            </a:solidFill>
            <a:miter lim="800000"/>
            <a:headEnd/>
            <a:tailEnd/>
          </a:ln>
        </p:spPr>
        <p:txBody>
          <a:bodyPr wrap="none" anchor="ctr"/>
          <a:lstStyle/>
          <a:p>
            <a:pPr algn="ctr" eaLnBrk="0" hangingPunct="0"/>
            <a:r>
              <a:rPr lang="en-US" b="0" i="0">
                <a:latin typeface="Impact" pitchFamily="34" charset="0"/>
              </a:rPr>
              <a:t>Nominal</a:t>
            </a:r>
          </a:p>
        </p:txBody>
      </p:sp>
      <p:sp>
        <p:nvSpPr>
          <p:cNvPr id="318473" name="Rectangle 7"/>
          <p:cNvSpPr>
            <a:spLocks noChangeArrowheads="1"/>
          </p:cNvSpPr>
          <p:nvPr/>
        </p:nvSpPr>
        <p:spPr bwMode="auto">
          <a:xfrm>
            <a:off x="5715000" y="5334000"/>
            <a:ext cx="3048000" cy="838200"/>
          </a:xfrm>
          <a:prstGeom prst="rect">
            <a:avLst/>
          </a:prstGeom>
          <a:noFill/>
          <a:ln w="38100">
            <a:solidFill>
              <a:schemeClr val="tx1"/>
            </a:solidFill>
            <a:miter lim="800000"/>
            <a:headEnd/>
            <a:tailEnd/>
          </a:ln>
        </p:spPr>
        <p:txBody>
          <a:bodyPr wrap="none" anchor="ctr"/>
          <a:lstStyle/>
          <a:p>
            <a:pPr algn="ctr" eaLnBrk="0" hangingPunct="0"/>
            <a:r>
              <a:rPr lang="en-US" sz="2000" b="0" i="0">
                <a:latin typeface="Georgia" pitchFamily="18" charset="0"/>
              </a:rPr>
              <a:t>Is there gender difference </a:t>
            </a:r>
          </a:p>
          <a:p>
            <a:pPr algn="ctr" eaLnBrk="0" hangingPunct="0"/>
            <a:r>
              <a:rPr lang="en-US" sz="2000" b="0" i="0">
                <a:latin typeface="Georgia" pitchFamily="18" charset="0"/>
              </a:rPr>
              <a:t>in brand preference ?</a:t>
            </a:r>
          </a:p>
        </p:txBody>
      </p:sp>
      <p:sp>
        <p:nvSpPr>
          <p:cNvPr id="318474" name="Rectangle 8"/>
          <p:cNvSpPr>
            <a:spLocks noChangeArrowheads="1"/>
          </p:cNvSpPr>
          <p:nvPr/>
        </p:nvSpPr>
        <p:spPr bwMode="auto">
          <a:xfrm>
            <a:off x="3352800" y="5181600"/>
            <a:ext cx="2209800" cy="838200"/>
          </a:xfrm>
          <a:prstGeom prst="rect">
            <a:avLst/>
          </a:prstGeom>
          <a:noFill/>
          <a:ln w="38100">
            <a:solidFill>
              <a:schemeClr val="tx1"/>
            </a:solidFill>
            <a:miter lim="800000"/>
            <a:headEnd/>
            <a:tailEnd/>
          </a:ln>
        </p:spPr>
        <p:txBody>
          <a:bodyPr wrap="none" anchor="ctr"/>
          <a:lstStyle/>
          <a:p>
            <a:pPr algn="ctr" eaLnBrk="0" hangingPunct="0"/>
            <a:r>
              <a:rPr lang="en-US" sz="2000" b="0" i="0">
                <a:latin typeface="Georgia" pitchFamily="18" charset="0"/>
              </a:rPr>
              <a:t>Phi-Coefficient</a:t>
            </a:r>
          </a:p>
          <a:p>
            <a:pPr algn="ctr" eaLnBrk="0" hangingPunct="0"/>
            <a:r>
              <a:rPr lang="en-US" sz="2000" b="0" i="0">
                <a:latin typeface="Georgia" pitchFamily="18" charset="0"/>
              </a:rPr>
              <a:t>Contingency Coeff</a:t>
            </a:r>
            <a:endParaRPr lang="en-US" b="0" i="0">
              <a:latin typeface="Georgia" pitchFamily="18" charset="0"/>
            </a:endParaRPr>
          </a:p>
        </p:txBody>
      </p:sp>
      <p:sp>
        <p:nvSpPr>
          <p:cNvPr id="318475" name="Rectangle 9"/>
          <p:cNvSpPr>
            <a:spLocks noChangeArrowheads="1"/>
          </p:cNvSpPr>
          <p:nvPr/>
        </p:nvSpPr>
        <p:spPr bwMode="auto">
          <a:xfrm>
            <a:off x="3429000" y="4191000"/>
            <a:ext cx="2209800" cy="838200"/>
          </a:xfrm>
          <a:prstGeom prst="rect">
            <a:avLst/>
          </a:prstGeom>
          <a:noFill/>
          <a:ln w="38100">
            <a:solidFill>
              <a:schemeClr val="tx1"/>
            </a:solidFill>
            <a:miter lim="800000"/>
            <a:headEnd/>
            <a:tailEnd/>
          </a:ln>
        </p:spPr>
        <p:txBody>
          <a:bodyPr wrap="none" anchor="ctr"/>
          <a:lstStyle/>
          <a:p>
            <a:pPr algn="ctr" eaLnBrk="0" hangingPunct="0"/>
            <a:r>
              <a:rPr lang="en-US" sz="2000" b="0" i="0">
                <a:latin typeface="Georgia" pitchFamily="18" charset="0"/>
              </a:rPr>
              <a:t>Spearman Rank</a:t>
            </a:r>
          </a:p>
          <a:p>
            <a:pPr algn="ctr" eaLnBrk="0" hangingPunct="0"/>
            <a:r>
              <a:rPr lang="en-US" sz="2000" b="0" i="0">
                <a:latin typeface="Georgia" pitchFamily="18" charset="0"/>
              </a:rPr>
              <a:t>Kendall’s Tau</a:t>
            </a:r>
          </a:p>
        </p:txBody>
      </p:sp>
      <p:sp>
        <p:nvSpPr>
          <p:cNvPr id="318476" name="Rectangle 10"/>
          <p:cNvSpPr>
            <a:spLocks noChangeArrowheads="1"/>
          </p:cNvSpPr>
          <p:nvPr/>
        </p:nvSpPr>
        <p:spPr bwMode="auto">
          <a:xfrm>
            <a:off x="5791200" y="4419600"/>
            <a:ext cx="2895600" cy="838200"/>
          </a:xfrm>
          <a:prstGeom prst="rect">
            <a:avLst/>
          </a:prstGeom>
          <a:noFill/>
          <a:ln w="38100">
            <a:solidFill>
              <a:schemeClr val="tx1"/>
            </a:solidFill>
            <a:miter lim="800000"/>
            <a:headEnd/>
            <a:tailEnd/>
          </a:ln>
        </p:spPr>
        <p:txBody>
          <a:bodyPr wrap="none" anchor="ctr"/>
          <a:lstStyle/>
          <a:p>
            <a:pPr algn="ctr" eaLnBrk="0" hangingPunct="0"/>
            <a:r>
              <a:rPr lang="en-US" sz="2000" b="0" i="0">
                <a:latin typeface="Georgia" pitchFamily="18" charset="0"/>
              </a:rPr>
              <a:t>Is preference related to </a:t>
            </a:r>
          </a:p>
          <a:p>
            <a:pPr algn="ctr" eaLnBrk="0" hangingPunct="0"/>
            <a:r>
              <a:rPr lang="en-US" sz="2000" b="0" i="0">
                <a:latin typeface="Georgia" pitchFamily="18" charset="0"/>
              </a:rPr>
              <a:t>convenience of locations?</a:t>
            </a:r>
          </a:p>
        </p:txBody>
      </p:sp>
      <p:sp>
        <p:nvSpPr>
          <p:cNvPr id="318477" name="Rectangle 11"/>
          <p:cNvSpPr>
            <a:spLocks noChangeArrowheads="1"/>
          </p:cNvSpPr>
          <p:nvPr/>
        </p:nvSpPr>
        <p:spPr bwMode="auto">
          <a:xfrm>
            <a:off x="6019800" y="2971800"/>
            <a:ext cx="2667000" cy="1295400"/>
          </a:xfrm>
          <a:prstGeom prst="rect">
            <a:avLst/>
          </a:prstGeom>
          <a:noFill/>
          <a:ln w="38100">
            <a:solidFill>
              <a:schemeClr val="tx1"/>
            </a:solidFill>
            <a:miter lim="800000"/>
            <a:headEnd/>
            <a:tailEnd/>
          </a:ln>
        </p:spPr>
        <p:txBody>
          <a:bodyPr wrap="none" anchor="ctr"/>
          <a:lstStyle/>
          <a:p>
            <a:pPr eaLnBrk="0" hangingPunct="0"/>
            <a:r>
              <a:rPr lang="en-US" sz="2000" b="0" i="0">
                <a:latin typeface="Georgia" pitchFamily="18" charset="0"/>
              </a:rPr>
              <a:t>Is the shelf life of </a:t>
            </a:r>
          </a:p>
          <a:p>
            <a:pPr eaLnBrk="0" hangingPunct="0"/>
            <a:r>
              <a:rPr lang="en-US" sz="2000" b="0" i="0">
                <a:latin typeface="Georgia" pitchFamily="18" charset="0"/>
              </a:rPr>
              <a:t> cheese related to the</a:t>
            </a:r>
          </a:p>
          <a:p>
            <a:pPr eaLnBrk="0" hangingPunct="0"/>
            <a:r>
              <a:rPr lang="en-US" sz="2000" b="0" i="0">
                <a:latin typeface="Georgia" pitchFamily="18" charset="0"/>
              </a:rPr>
              <a:t> temperature during </a:t>
            </a:r>
          </a:p>
          <a:p>
            <a:pPr eaLnBrk="0" hangingPunct="0"/>
            <a:r>
              <a:rPr lang="en-US" sz="2000" b="0" i="0">
                <a:latin typeface="Georgia" pitchFamily="18" charset="0"/>
              </a:rPr>
              <a:t>packaging ?</a:t>
            </a:r>
          </a:p>
        </p:txBody>
      </p:sp>
      <p:sp>
        <p:nvSpPr>
          <p:cNvPr id="318478" name="Rectangle 12"/>
          <p:cNvSpPr>
            <a:spLocks noChangeArrowheads="1"/>
          </p:cNvSpPr>
          <p:nvPr/>
        </p:nvSpPr>
        <p:spPr bwMode="auto">
          <a:xfrm>
            <a:off x="3505200" y="3124200"/>
            <a:ext cx="2209800" cy="838200"/>
          </a:xfrm>
          <a:prstGeom prst="rect">
            <a:avLst/>
          </a:prstGeom>
          <a:noFill/>
          <a:ln w="38100">
            <a:solidFill>
              <a:schemeClr val="tx1"/>
            </a:solidFill>
            <a:miter lim="800000"/>
            <a:headEnd/>
            <a:tailEnd/>
          </a:ln>
        </p:spPr>
        <p:txBody>
          <a:bodyPr wrap="none" anchor="ctr"/>
          <a:lstStyle/>
          <a:p>
            <a:pPr algn="ctr" eaLnBrk="0" hangingPunct="0"/>
            <a:r>
              <a:rPr lang="en-US" sz="2000" b="0" i="0">
                <a:latin typeface="Georgia" pitchFamily="18" charset="0"/>
              </a:rPr>
              <a:t>Pearson’s r</a:t>
            </a:r>
          </a:p>
        </p:txBody>
      </p:sp>
      <p:sp>
        <p:nvSpPr>
          <p:cNvPr id="318479" name="Text Box 13"/>
          <p:cNvSpPr txBox="1">
            <a:spLocks noChangeArrowheads="1"/>
          </p:cNvSpPr>
          <p:nvPr/>
        </p:nvSpPr>
        <p:spPr bwMode="auto">
          <a:xfrm>
            <a:off x="1357313" y="2286000"/>
            <a:ext cx="1066800" cy="495300"/>
          </a:xfrm>
          <a:prstGeom prst="rect">
            <a:avLst/>
          </a:prstGeom>
          <a:noFill/>
          <a:ln w="38100">
            <a:solidFill>
              <a:schemeClr val="tx1"/>
            </a:solidFill>
            <a:miter lim="800000"/>
            <a:headEnd/>
            <a:tailEnd/>
          </a:ln>
        </p:spPr>
        <p:txBody>
          <a:bodyPr wrap="none">
            <a:spAutoFit/>
          </a:bodyPr>
          <a:lstStyle/>
          <a:p>
            <a:pPr algn="ctr" eaLnBrk="0" hangingPunct="0"/>
            <a:r>
              <a:rPr lang="en-US" b="0" i="0">
                <a:latin typeface="Impact" pitchFamily="34" charset="0"/>
              </a:rPr>
              <a:t>Scales</a:t>
            </a:r>
          </a:p>
        </p:txBody>
      </p:sp>
      <p:sp>
        <p:nvSpPr>
          <p:cNvPr id="318480" name="Text Box 14"/>
          <p:cNvSpPr txBox="1">
            <a:spLocks noChangeArrowheads="1"/>
          </p:cNvSpPr>
          <p:nvPr/>
        </p:nvSpPr>
        <p:spPr bwMode="auto">
          <a:xfrm>
            <a:off x="3719513" y="2362200"/>
            <a:ext cx="1749425" cy="495300"/>
          </a:xfrm>
          <a:prstGeom prst="rect">
            <a:avLst/>
          </a:prstGeom>
          <a:solidFill>
            <a:schemeClr val="bg1"/>
          </a:solidFill>
          <a:ln w="38100">
            <a:solidFill>
              <a:schemeClr val="tx1"/>
            </a:solidFill>
            <a:miter lim="800000"/>
            <a:headEnd/>
            <a:tailEnd/>
          </a:ln>
        </p:spPr>
        <p:txBody>
          <a:bodyPr wrap="none">
            <a:spAutoFit/>
          </a:bodyPr>
          <a:lstStyle/>
          <a:p>
            <a:pPr algn="ctr" eaLnBrk="0" hangingPunct="0"/>
            <a:r>
              <a:rPr lang="en-US" b="0" i="0">
                <a:latin typeface="Impact" pitchFamily="34" charset="0"/>
              </a:rPr>
              <a:t>Coefficients</a:t>
            </a:r>
          </a:p>
        </p:txBody>
      </p:sp>
      <p:sp>
        <p:nvSpPr>
          <p:cNvPr id="318481" name="Text Box 15"/>
          <p:cNvSpPr txBox="1">
            <a:spLocks noChangeArrowheads="1"/>
          </p:cNvSpPr>
          <p:nvPr/>
        </p:nvSpPr>
        <p:spPr bwMode="auto">
          <a:xfrm>
            <a:off x="6691313" y="2286000"/>
            <a:ext cx="1481137" cy="495300"/>
          </a:xfrm>
          <a:prstGeom prst="rect">
            <a:avLst/>
          </a:prstGeom>
          <a:noFill/>
          <a:ln w="38100">
            <a:solidFill>
              <a:schemeClr val="tx1"/>
            </a:solidFill>
            <a:miter lim="800000"/>
            <a:headEnd/>
            <a:tailEnd/>
          </a:ln>
        </p:spPr>
        <p:txBody>
          <a:bodyPr wrap="none">
            <a:spAutoFit/>
          </a:bodyPr>
          <a:lstStyle/>
          <a:p>
            <a:pPr algn="ctr" eaLnBrk="0" hangingPunct="0"/>
            <a:r>
              <a:rPr lang="en-US" b="0" i="0">
                <a:latin typeface="Impact" pitchFamily="34" charset="0"/>
              </a:rPr>
              <a:t>Questions</a:t>
            </a:r>
          </a:p>
        </p:txBody>
      </p:sp>
      <p:sp>
        <p:nvSpPr>
          <p:cNvPr id="318482" name="AutoShape 16"/>
          <p:cNvSpPr>
            <a:spLocks noChangeArrowheads="1"/>
          </p:cNvSpPr>
          <p:nvPr/>
        </p:nvSpPr>
        <p:spPr bwMode="auto">
          <a:xfrm>
            <a:off x="2971800" y="3581400"/>
            <a:ext cx="381000" cy="76200"/>
          </a:xfrm>
          <a:prstGeom prst="rightArrow">
            <a:avLst>
              <a:gd name="adj1" fmla="val 50000"/>
              <a:gd name="adj2" fmla="val 125000"/>
            </a:avLst>
          </a:prstGeom>
          <a:solidFill>
            <a:schemeClr val="accent1"/>
          </a:solidFill>
          <a:ln w="38100">
            <a:solidFill>
              <a:schemeClr val="tx1"/>
            </a:solidFill>
            <a:miter lim="800000"/>
            <a:headEnd type="none" w="sm" len="sm"/>
            <a:tailEnd type="none" w="sm" len="sm"/>
          </a:ln>
        </p:spPr>
        <p:txBody>
          <a:bodyPr wrap="none" anchor="ctr"/>
          <a:lstStyle/>
          <a:p>
            <a:endParaRPr lang="en-US"/>
          </a:p>
        </p:txBody>
      </p:sp>
      <p:sp>
        <p:nvSpPr>
          <p:cNvPr id="318483" name="AutoShape 17"/>
          <p:cNvSpPr>
            <a:spLocks noChangeArrowheads="1"/>
          </p:cNvSpPr>
          <p:nvPr/>
        </p:nvSpPr>
        <p:spPr bwMode="auto">
          <a:xfrm>
            <a:off x="2895600" y="4648200"/>
            <a:ext cx="381000" cy="76200"/>
          </a:xfrm>
          <a:prstGeom prst="rightArrow">
            <a:avLst>
              <a:gd name="adj1" fmla="val 50000"/>
              <a:gd name="adj2" fmla="val 125000"/>
            </a:avLst>
          </a:prstGeom>
          <a:solidFill>
            <a:schemeClr val="accent1"/>
          </a:solidFill>
          <a:ln w="38100">
            <a:solidFill>
              <a:schemeClr val="tx1"/>
            </a:solidFill>
            <a:miter lim="800000"/>
            <a:headEnd type="none" w="sm" len="sm"/>
            <a:tailEnd type="none" w="sm" len="sm"/>
          </a:ln>
        </p:spPr>
        <p:txBody>
          <a:bodyPr wrap="none" anchor="ctr"/>
          <a:lstStyle/>
          <a:p>
            <a:endParaRPr lang="en-US"/>
          </a:p>
        </p:txBody>
      </p:sp>
      <p:sp>
        <p:nvSpPr>
          <p:cNvPr id="318484" name="AutoShape 18"/>
          <p:cNvSpPr>
            <a:spLocks noChangeArrowheads="1"/>
          </p:cNvSpPr>
          <p:nvPr/>
        </p:nvSpPr>
        <p:spPr bwMode="auto">
          <a:xfrm>
            <a:off x="2971800" y="5562600"/>
            <a:ext cx="381000" cy="76200"/>
          </a:xfrm>
          <a:prstGeom prst="rightArrow">
            <a:avLst>
              <a:gd name="adj1" fmla="val 50000"/>
              <a:gd name="adj2" fmla="val 125000"/>
            </a:avLst>
          </a:prstGeom>
          <a:solidFill>
            <a:schemeClr val="accent1"/>
          </a:solidFill>
          <a:ln w="38100">
            <a:solidFill>
              <a:schemeClr val="tx1"/>
            </a:solidFill>
            <a:miter lim="800000"/>
            <a:headEnd type="none" w="sm" len="sm"/>
            <a:tailEnd type="none" w="sm" len="sm"/>
          </a:ln>
        </p:spPr>
        <p:txBody>
          <a:bodyPr wrap="none" anchor="ctr"/>
          <a:lstStyle/>
          <a:p>
            <a:endParaRPr lang="en-US"/>
          </a:p>
        </p:txBody>
      </p:sp>
      <p:sp>
        <p:nvSpPr>
          <p:cNvPr id="318485" name="Text Box 19"/>
          <p:cNvSpPr txBox="1">
            <a:spLocks noChangeArrowheads="1"/>
          </p:cNvSpPr>
          <p:nvPr/>
        </p:nvSpPr>
        <p:spPr bwMode="auto">
          <a:xfrm>
            <a:off x="898525" y="1336675"/>
            <a:ext cx="7331075" cy="822325"/>
          </a:xfrm>
          <a:prstGeom prst="rect">
            <a:avLst/>
          </a:prstGeom>
          <a:noFill/>
          <a:ln w="9525">
            <a:noFill/>
            <a:miter lim="800000"/>
            <a:headEnd/>
            <a:tailEnd/>
          </a:ln>
        </p:spPr>
        <p:txBody>
          <a:bodyPr>
            <a:spAutoFit/>
          </a:bodyPr>
          <a:lstStyle/>
          <a:p>
            <a:r>
              <a:rPr lang="en-US" b="0" i="0"/>
              <a:t>The figure below shows the different types of coefficient of correlation by measurement scales</a:t>
            </a:r>
          </a:p>
        </p:txBody>
      </p:sp>
      <p:sp>
        <p:nvSpPr>
          <p:cNvPr id="318486" name="Text Box 20"/>
          <p:cNvSpPr txBox="1">
            <a:spLocks noChangeArrowheads="1"/>
          </p:cNvSpPr>
          <p:nvPr/>
        </p:nvSpPr>
        <p:spPr bwMode="auto">
          <a:xfrm>
            <a:off x="838200" y="228600"/>
            <a:ext cx="4419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9:  Relationship Between Variables</a:t>
            </a:r>
          </a:p>
        </p:txBody>
      </p:sp>
    </p:spTree>
  </p:cSld>
  <p:clrMapOvr>
    <a:masterClrMapping/>
  </p:clrMapOvr>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Date Placeholder 3"/>
          <p:cNvSpPr>
            <a:spLocks noGrp="1"/>
          </p:cNvSpPr>
          <p:nvPr>
            <p:ph type="dt" sz="quarter" idx="10"/>
          </p:nvPr>
        </p:nvSpPr>
        <p:spPr>
          <a:noFill/>
        </p:spPr>
        <p:txBody>
          <a:bodyPr/>
          <a:lstStyle/>
          <a:p>
            <a:r>
              <a:rPr lang="en-US"/>
              <a:t>2011</a:t>
            </a:r>
          </a:p>
        </p:txBody>
      </p:sp>
      <p:sp>
        <p:nvSpPr>
          <p:cNvPr id="319491" name="Footer Placeholder 4"/>
          <p:cNvSpPr>
            <a:spLocks noGrp="1"/>
          </p:cNvSpPr>
          <p:nvPr>
            <p:ph type="ftr" sz="quarter" idx="11"/>
          </p:nvPr>
        </p:nvSpPr>
        <p:spPr>
          <a:noFill/>
        </p:spPr>
        <p:txBody>
          <a:bodyPr/>
          <a:lstStyle/>
          <a:p>
            <a:r>
              <a:rPr lang="en-US" smtClean="0"/>
              <a:t>Rasimah Aripin</a:t>
            </a:r>
          </a:p>
        </p:txBody>
      </p:sp>
      <p:sp>
        <p:nvSpPr>
          <p:cNvPr id="319492" name="Slide Number Placeholder 5"/>
          <p:cNvSpPr>
            <a:spLocks noGrp="1"/>
          </p:cNvSpPr>
          <p:nvPr>
            <p:ph type="sldNum" sz="quarter" idx="12"/>
          </p:nvPr>
        </p:nvSpPr>
        <p:spPr>
          <a:noFill/>
        </p:spPr>
        <p:txBody>
          <a:bodyPr/>
          <a:lstStyle/>
          <a:p>
            <a:fld id="{8CE629E5-49AF-4065-9584-9A942CC424F2}" type="slidenum">
              <a:rPr lang="en-US" smtClean="0"/>
              <a:pPr/>
              <a:t>304</a:t>
            </a:fld>
            <a:endParaRPr lang="en-US" smtClean="0"/>
          </a:p>
        </p:txBody>
      </p:sp>
      <p:sp>
        <p:nvSpPr>
          <p:cNvPr id="319493" name="Rectangle 2"/>
          <p:cNvSpPr>
            <a:spLocks noGrp="1" noChangeArrowheads="1"/>
          </p:cNvSpPr>
          <p:nvPr>
            <p:ph type="title"/>
          </p:nvPr>
        </p:nvSpPr>
        <p:spPr>
          <a:xfrm>
            <a:off x="1066800" y="685800"/>
            <a:ext cx="7412038" cy="533400"/>
          </a:xfrm>
          <a:ln>
            <a:solidFill>
              <a:schemeClr val="tx1"/>
            </a:solidFill>
          </a:ln>
        </p:spPr>
        <p:txBody>
          <a:bodyPr/>
          <a:lstStyle/>
          <a:p>
            <a:pPr eaLnBrk="1" hangingPunct="1"/>
            <a:r>
              <a:rPr lang="en-US" sz="2800" smtClean="0"/>
              <a:t>Description</a:t>
            </a:r>
          </a:p>
        </p:txBody>
      </p:sp>
      <p:sp>
        <p:nvSpPr>
          <p:cNvPr id="319494" name="Rectangle 3"/>
          <p:cNvSpPr>
            <a:spLocks noGrp="1" noChangeArrowheads="1"/>
          </p:cNvSpPr>
          <p:nvPr>
            <p:ph type="body" idx="1"/>
          </p:nvPr>
        </p:nvSpPr>
        <p:spPr>
          <a:xfrm>
            <a:off x="609600" y="1295400"/>
            <a:ext cx="8153400" cy="4724400"/>
          </a:xfrm>
        </p:spPr>
        <p:txBody>
          <a:bodyPr/>
          <a:lstStyle/>
          <a:p>
            <a:pPr eaLnBrk="1" hangingPunct="1">
              <a:lnSpc>
                <a:spcPct val="90000"/>
              </a:lnSpc>
            </a:pPr>
            <a:r>
              <a:rPr lang="en-US" sz="2400" smtClean="0"/>
              <a:t>Measured by the coefficient of correlation, </a:t>
            </a:r>
            <a:r>
              <a:rPr lang="en-US" sz="2400" smtClean="0">
                <a:sym typeface="Symbol" pitchFamily="18" charset="2"/>
              </a:rPr>
              <a:t>  (</a:t>
            </a:r>
            <a:r>
              <a:rPr lang="en-US" sz="2400" i="1" smtClean="0">
                <a:sym typeface="Symbol" pitchFamily="18" charset="2"/>
              </a:rPr>
              <a:t>rho</a:t>
            </a:r>
            <a:r>
              <a:rPr lang="en-US" sz="2400" smtClean="0">
                <a:sym typeface="Symbol" pitchFamily="18" charset="2"/>
              </a:rPr>
              <a:t>)</a:t>
            </a:r>
          </a:p>
          <a:p>
            <a:pPr eaLnBrk="1" hangingPunct="1">
              <a:lnSpc>
                <a:spcPct val="90000"/>
              </a:lnSpc>
            </a:pPr>
            <a:r>
              <a:rPr lang="en-US" sz="2400" smtClean="0">
                <a:sym typeface="Symbol" pitchFamily="18" charset="2"/>
              </a:rPr>
              <a:t> measures the degree of linear relationship and the direction  of the relationship</a:t>
            </a:r>
            <a:endParaRPr lang="en-US" sz="2400" smtClean="0"/>
          </a:p>
          <a:p>
            <a:pPr eaLnBrk="1" hangingPunct="1">
              <a:lnSpc>
                <a:spcPct val="90000"/>
              </a:lnSpc>
            </a:pPr>
            <a:r>
              <a:rPr lang="en-US" sz="2400" smtClean="0">
                <a:sym typeface="Symbol" pitchFamily="18" charset="2"/>
              </a:rPr>
              <a:t> has a value between –1 and 1</a:t>
            </a:r>
          </a:p>
          <a:p>
            <a:pPr eaLnBrk="1" hangingPunct="1">
              <a:lnSpc>
                <a:spcPct val="90000"/>
              </a:lnSpc>
            </a:pPr>
            <a:r>
              <a:rPr lang="en-US" sz="2400" smtClean="0">
                <a:sym typeface="Symbol" pitchFamily="18" charset="2"/>
              </a:rPr>
              <a:t>The sample estimate for  is denoted by </a:t>
            </a:r>
            <a:r>
              <a:rPr lang="en-US" sz="2400" i="1" smtClean="0">
                <a:sym typeface="Symbol" pitchFamily="18" charset="2"/>
              </a:rPr>
              <a:t>r – sample coefficient of correlation</a:t>
            </a:r>
          </a:p>
          <a:p>
            <a:pPr eaLnBrk="1" hangingPunct="1">
              <a:lnSpc>
                <a:spcPct val="90000"/>
              </a:lnSpc>
            </a:pPr>
            <a:r>
              <a:rPr lang="en-US" sz="2400" smtClean="0">
                <a:sym typeface="Symbol" pitchFamily="18" charset="2"/>
              </a:rPr>
              <a:t>The type of coefficient suitable for a pair of variables is determined by the measurement scales (ratio/interval or ordinal) and the distributions of the variables (normal or not normal)</a:t>
            </a:r>
          </a:p>
          <a:p>
            <a:pPr eaLnBrk="1" hangingPunct="1">
              <a:lnSpc>
                <a:spcPct val="90000"/>
              </a:lnSpc>
            </a:pPr>
            <a:r>
              <a:rPr lang="en-US" sz="2400" smtClean="0"/>
              <a:t>It does not indicate the cause and effect relationship: i.e. high correlation does not necessarily mean one variable caused the other. </a:t>
            </a:r>
          </a:p>
        </p:txBody>
      </p:sp>
      <p:sp>
        <p:nvSpPr>
          <p:cNvPr id="319495" name="Text Box 4"/>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Date Placeholder 2"/>
          <p:cNvSpPr>
            <a:spLocks noGrp="1"/>
          </p:cNvSpPr>
          <p:nvPr>
            <p:ph type="dt" sz="quarter" idx="10"/>
          </p:nvPr>
        </p:nvSpPr>
        <p:spPr>
          <a:noFill/>
        </p:spPr>
        <p:txBody>
          <a:bodyPr/>
          <a:lstStyle/>
          <a:p>
            <a:r>
              <a:rPr lang="en-US"/>
              <a:t>2011</a:t>
            </a:r>
          </a:p>
        </p:txBody>
      </p:sp>
      <p:sp>
        <p:nvSpPr>
          <p:cNvPr id="320515" name="Footer Placeholder 3"/>
          <p:cNvSpPr>
            <a:spLocks noGrp="1"/>
          </p:cNvSpPr>
          <p:nvPr>
            <p:ph type="ftr" sz="quarter" idx="11"/>
          </p:nvPr>
        </p:nvSpPr>
        <p:spPr>
          <a:noFill/>
        </p:spPr>
        <p:txBody>
          <a:bodyPr/>
          <a:lstStyle/>
          <a:p>
            <a:r>
              <a:rPr lang="en-US" smtClean="0"/>
              <a:t>Rasimah Aripin</a:t>
            </a:r>
          </a:p>
        </p:txBody>
      </p:sp>
      <p:sp>
        <p:nvSpPr>
          <p:cNvPr id="320516" name="Slide Number Placeholder 4"/>
          <p:cNvSpPr>
            <a:spLocks noGrp="1"/>
          </p:cNvSpPr>
          <p:nvPr>
            <p:ph type="sldNum" sz="quarter" idx="12"/>
          </p:nvPr>
        </p:nvSpPr>
        <p:spPr>
          <a:noFill/>
        </p:spPr>
        <p:txBody>
          <a:bodyPr/>
          <a:lstStyle/>
          <a:p>
            <a:fld id="{4EC065EC-6090-4750-B242-9C2CE890ADAB}" type="slidenum">
              <a:rPr lang="en-US" smtClean="0"/>
              <a:pPr/>
              <a:t>305</a:t>
            </a:fld>
            <a:endParaRPr lang="en-US" smtClean="0"/>
          </a:p>
        </p:txBody>
      </p:sp>
      <p:sp>
        <p:nvSpPr>
          <p:cNvPr id="320517" name="Rectangle 2"/>
          <p:cNvSpPr>
            <a:spLocks noGrp="1" noChangeArrowheads="1"/>
          </p:cNvSpPr>
          <p:nvPr>
            <p:ph type="title"/>
          </p:nvPr>
        </p:nvSpPr>
        <p:spPr>
          <a:xfrm>
            <a:off x="762000" y="762000"/>
            <a:ext cx="7640638" cy="693738"/>
          </a:xfrm>
          <a:ln>
            <a:solidFill>
              <a:schemeClr val="tx1"/>
            </a:solidFill>
          </a:ln>
        </p:spPr>
        <p:txBody>
          <a:bodyPr/>
          <a:lstStyle/>
          <a:p>
            <a:pPr eaLnBrk="1" hangingPunct="1"/>
            <a:r>
              <a:rPr lang="en-US" sz="3200" smtClean="0"/>
              <a:t>Examples of Research Questions</a:t>
            </a:r>
          </a:p>
        </p:txBody>
      </p:sp>
      <p:sp>
        <p:nvSpPr>
          <p:cNvPr id="320518" name="Text Box 3"/>
          <p:cNvSpPr txBox="1">
            <a:spLocks noChangeArrowheads="1"/>
          </p:cNvSpPr>
          <p:nvPr/>
        </p:nvSpPr>
        <p:spPr bwMode="auto">
          <a:xfrm>
            <a:off x="304800" y="1660525"/>
            <a:ext cx="8464550" cy="4365625"/>
          </a:xfrm>
          <a:prstGeom prst="rect">
            <a:avLst/>
          </a:prstGeom>
          <a:noFill/>
          <a:ln w="12700">
            <a:noFill/>
            <a:miter lim="800000"/>
            <a:headEnd type="none" w="sm" len="sm"/>
            <a:tailEnd type="none" w="sm" len="sm"/>
          </a:ln>
        </p:spPr>
        <p:txBody>
          <a:bodyPr anchor="ctr">
            <a:spAutoFit/>
          </a:bodyPr>
          <a:lstStyle/>
          <a:p>
            <a:pPr marL="571500" indent="-514350" eaLnBrk="0" hangingPunct="0">
              <a:spcBef>
                <a:spcPct val="50000"/>
              </a:spcBef>
              <a:buFont typeface="Wingdings" pitchFamily="2" charset="2"/>
              <a:buChar char="ü"/>
            </a:pPr>
            <a:r>
              <a:rPr lang="en-US" sz="2800" b="0" i="0"/>
              <a:t>What factors are related to road accident fatalities?</a:t>
            </a:r>
          </a:p>
          <a:p>
            <a:pPr marL="571500" indent="-514350" eaLnBrk="0" hangingPunct="0">
              <a:spcBef>
                <a:spcPct val="50000"/>
              </a:spcBef>
              <a:buFont typeface="Wingdings" pitchFamily="2" charset="2"/>
              <a:buChar char="ü"/>
            </a:pPr>
            <a:r>
              <a:rPr lang="en-US" sz="2800" b="0" i="0"/>
              <a:t>Is the satisfaction level of students towards their lecturers related to grade expectation?</a:t>
            </a:r>
          </a:p>
          <a:p>
            <a:pPr marL="571500" indent="-514350" eaLnBrk="0" hangingPunct="0">
              <a:spcBef>
                <a:spcPct val="50000"/>
              </a:spcBef>
              <a:buFont typeface="Wingdings" pitchFamily="2" charset="2"/>
              <a:buChar char="ü"/>
            </a:pPr>
            <a:r>
              <a:rPr lang="en-US" sz="2800" b="0" i="0"/>
              <a:t>What factors affect customer’s satisfaction?</a:t>
            </a:r>
          </a:p>
          <a:p>
            <a:pPr marL="571500" indent="-514350" eaLnBrk="0" hangingPunct="0">
              <a:spcBef>
                <a:spcPct val="50000"/>
              </a:spcBef>
              <a:buFont typeface="Wingdings" pitchFamily="2" charset="2"/>
              <a:buChar char="ü"/>
            </a:pPr>
            <a:r>
              <a:rPr lang="en-US" sz="2800" b="0" i="0"/>
              <a:t>Does the temperature during frying affect the amount of oil absorbed by fried chickens?</a:t>
            </a:r>
          </a:p>
          <a:p>
            <a:pPr marL="571500" indent="-514350" eaLnBrk="0" hangingPunct="0">
              <a:spcBef>
                <a:spcPct val="50000"/>
              </a:spcBef>
              <a:buFont typeface="Wingdings" pitchFamily="2" charset="2"/>
              <a:buChar char="ü"/>
            </a:pPr>
            <a:r>
              <a:rPr lang="en-US" sz="2800" b="0" i="0"/>
              <a:t>Does the shelf-life of bread related to the humidity of the storage area?</a:t>
            </a:r>
          </a:p>
        </p:txBody>
      </p:sp>
      <p:sp>
        <p:nvSpPr>
          <p:cNvPr id="320519" name="Text Box 6"/>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Date Placeholder 3"/>
          <p:cNvSpPr>
            <a:spLocks noGrp="1"/>
          </p:cNvSpPr>
          <p:nvPr>
            <p:ph type="dt" sz="quarter" idx="10"/>
          </p:nvPr>
        </p:nvSpPr>
        <p:spPr>
          <a:noFill/>
        </p:spPr>
        <p:txBody>
          <a:bodyPr/>
          <a:lstStyle/>
          <a:p>
            <a:r>
              <a:rPr lang="en-US"/>
              <a:t>2011</a:t>
            </a:r>
          </a:p>
        </p:txBody>
      </p:sp>
      <p:sp>
        <p:nvSpPr>
          <p:cNvPr id="321539" name="Footer Placeholder 4"/>
          <p:cNvSpPr>
            <a:spLocks noGrp="1"/>
          </p:cNvSpPr>
          <p:nvPr>
            <p:ph type="ftr" sz="quarter" idx="11"/>
          </p:nvPr>
        </p:nvSpPr>
        <p:spPr>
          <a:noFill/>
        </p:spPr>
        <p:txBody>
          <a:bodyPr/>
          <a:lstStyle/>
          <a:p>
            <a:r>
              <a:rPr lang="en-US" smtClean="0"/>
              <a:t>Rasimah Aripin</a:t>
            </a:r>
          </a:p>
        </p:txBody>
      </p:sp>
      <p:sp>
        <p:nvSpPr>
          <p:cNvPr id="321540" name="Slide Number Placeholder 5"/>
          <p:cNvSpPr>
            <a:spLocks noGrp="1"/>
          </p:cNvSpPr>
          <p:nvPr>
            <p:ph type="sldNum" sz="quarter" idx="12"/>
          </p:nvPr>
        </p:nvSpPr>
        <p:spPr>
          <a:noFill/>
        </p:spPr>
        <p:txBody>
          <a:bodyPr/>
          <a:lstStyle/>
          <a:p>
            <a:fld id="{826D435B-B784-43AD-941C-F05254ACA45F}" type="slidenum">
              <a:rPr lang="en-US" smtClean="0"/>
              <a:pPr/>
              <a:t>306</a:t>
            </a:fld>
            <a:endParaRPr lang="en-US" smtClean="0"/>
          </a:p>
        </p:txBody>
      </p:sp>
      <p:sp>
        <p:nvSpPr>
          <p:cNvPr id="321541" name="Rectangle 2"/>
          <p:cNvSpPr>
            <a:spLocks noGrp="1" noChangeArrowheads="1"/>
          </p:cNvSpPr>
          <p:nvPr>
            <p:ph type="title"/>
          </p:nvPr>
        </p:nvSpPr>
        <p:spPr>
          <a:xfrm>
            <a:off x="914400" y="838200"/>
            <a:ext cx="8229600" cy="533400"/>
          </a:xfrm>
          <a:ln>
            <a:solidFill>
              <a:schemeClr val="tx1"/>
            </a:solidFill>
          </a:ln>
        </p:spPr>
        <p:txBody>
          <a:bodyPr/>
          <a:lstStyle/>
          <a:p>
            <a:pPr eaLnBrk="1" hangingPunct="1"/>
            <a:r>
              <a:rPr lang="en-US" sz="2800" smtClean="0"/>
              <a:t>Relationship between Two Quantitative variables</a:t>
            </a:r>
          </a:p>
        </p:txBody>
      </p:sp>
      <p:sp>
        <p:nvSpPr>
          <p:cNvPr id="321542" name="Rectangle 3"/>
          <p:cNvSpPr>
            <a:spLocks noGrp="1" noChangeArrowheads="1"/>
          </p:cNvSpPr>
          <p:nvPr>
            <p:ph type="body" idx="1"/>
          </p:nvPr>
        </p:nvSpPr>
        <p:spPr>
          <a:xfrm>
            <a:off x="609600" y="1447800"/>
            <a:ext cx="8269288" cy="3581400"/>
          </a:xfrm>
        </p:spPr>
        <p:txBody>
          <a:bodyPr/>
          <a:lstStyle/>
          <a:p>
            <a:pPr eaLnBrk="1" hangingPunct="1"/>
            <a:r>
              <a:rPr lang="en-US" sz="2800" smtClean="0"/>
              <a:t>Measured by the Pearson’s coefficient of correlation (parametric)</a:t>
            </a:r>
          </a:p>
          <a:p>
            <a:pPr eaLnBrk="1" hangingPunct="1"/>
            <a:r>
              <a:rPr lang="en-US" sz="2800" smtClean="0">
                <a:sym typeface="Symbol" pitchFamily="18" charset="2"/>
              </a:rPr>
              <a:t>Both variables must be quantitative and normally distributed</a:t>
            </a:r>
          </a:p>
          <a:p>
            <a:pPr eaLnBrk="1" hangingPunct="1"/>
            <a:r>
              <a:rPr lang="en-US" sz="2800" smtClean="0">
                <a:sym typeface="Symbol" pitchFamily="18" charset="2"/>
              </a:rPr>
              <a:t>The nature, direction and the strength of the relationship can be determined from a scatter plot</a:t>
            </a:r>
          </a:p>
          <a:p>
            <a:pPr eaLnBrk="1" hangingPunct="1"/>
            <a:r>
              <a:rPr lang="en-US" sz="2800" smtClean="0">
                <a:sym typeface="Symbol" pitchFamily="18" charset="2"/>
              </a:rPr>
              <a:t>Refer to the weight loss data set for illustrations</a:t>
            </a:r>
          </a:p>
        </p:txBody>
      </p:sp>
      <p:sp>
        <p:nvSpPr>
          <p:cNvPr id="321543" name="Text Box 5"/>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Date Placeholder 3"/>
          <p:cNvSpPr>
            <a:spLocks noGrp="1"/>
          </p:cNvSpPr>
          <p:nvPr>
            <p:ph type="dt" sz="quarter" idx="10"/>
          </p:nvPr>
        </p:nvSpPr>
        <p:spPr>
          <a:noFill/>
        </p:spPr>
        <p:txBody>
          <a:bodyPr/>
          <a:lstStyle/>
          <a:p>
            <a:r>
              <a:rPr lang="en-US"/>
              <a:t>2011</a:t>
            </a:r>
          </a:p>
        </p:txBody>
      </p:sp>
      <p:sp>
        <p:nvSpPr>
          <p:cNvPr id="322563" name="Footer Placeholder 4"/>
          <p:cNvSpPr>
            <a:spLocks noGrp="1"/>
          </p:cNvSpPr>
          <p:nvPr>
            <p:ph type="ftr" sz="quarter" idx="11"/>
          </p:nvPr>
        </p:nvSpPr>
        <p:spPr>
          <a:noFill/>
        </p:spPr>
        <p:txBody>
          <a:bodyPr/>
          <a:lstStyle/>
          <a:p>
            <a:r>
              <a:rPr lang="en-US" smtClean="0"/>
              <a:t>Rasimah Aripin</a:t>
            </a:r>
          </a:p>
        </p:txBody>
      </p:sp>
      <p:sp>
        <p:nvSpPr>
          <p:cNvPr id="322564" name="Slide Number Placeholder 5"/>
          <p:cNvSpPr>
            <a:spLocks noGrp="1"/>
          </p:cNvSpPr>
          <p:nvPr>
            <p:ph type="sldNum" sz="quarter" idx="12"/>
          </p:nvPr>
        </p:nvSpPr>
        <p:spPr>
          <a:noFill/>
        </p:spPr>
        <p:txBody>
          <a:bodyPr/>
          <a:lstStyle/>
          <a:p>
            <a:fld id="{7F1F9C2C-0E19-4900-9DA8-C06CA790BA0F}" type="slidenum">
              <a:rPr lang="en-US" smtClean="0"/>
              <a:pPr/>
              <a:t>307</a:t>
            </a:fld>
            <a:endParaRPr lang="en-US" smtClean="0"/>
          </a:p>
        </p:txBody>
      </p:sp>
      <p:sp>
        <p:nvSpPr>
          <p:cNvPr id="322565" name="Rectangle 2"/>
          <p:cNvSpPr>
            <a:spLocks noGrp="1" noChangeArrowheads="1"/>
          </p:cNvSpPr>
          <p:nvPr>
            <p:ph type="title"/>
          </p:nvPr>
        </p:nvSpPr>
        <p:spPr>
          <a:xfrm>
            <a:off x="838200" y="762000"/>
            <a:ext cx="7391400" cy="609600"/>
          </a:xfrm>
          <a:ln>
            <a:solidFill>
              <a:schemeClr val="tx1"/>
            </a:solidFill>
          </a:ln>
        </p:spPr>
        <p:txBody>
          <a:bodyPr/>
          <a:lstStyle/>
          <a:p>
            <a:pPr eaLnBrk="1" hangingPunct="1"/>
            <a:r>
              <a:rPr lang="en-US" sz="2800" smtClean="0"/>
              <a:t>Interpretation of the Coefficient</a:t>
            </a:r>
          </a:p>
        </p:txBody>
      </p:sp>
      <p:sp>
        <p:nvSpPr>
          <p:cNvPr id="322566" name="Rectangle 3"/>
          <p:cNvSpPr>
            <a:spLocks noGrp="1" noChangeArrowheads="1"/>
          </p:cNvSpPr>
          <p:nvPr>
            <p:ph type="body" idx="1"/>
          </p:nvPr>
        </p:nvSpPr>
        <p:spPr>
          <a:xfrm>
            <a:off x="533400" y="1447800"/>
            <a:ext cx="8269288" cy="3962400"/>
          </a:xfrm>
        </p:spPr>
        <p:txBody>
          <a:bodyPr/>
          <a:lstStyle/>
          <a:p>
            <a:pPr eaLnBrk="1" hangingPunct="1"/>
            <a:r>
              <a:rPr lang="en-US" sz="2800" smtClean="0"/>
              <a:t>A value close to zero – no correlation</a:t>
            </a:r>
          </a:p>
          <a:p>
            <a:pPr eaLnBrk="1" hangingPunct="1"/>
            <a:r>
              <a:rPr lang="en-US" sz="2800" smtClean="0">
                <a:sym typeface="Symbol" pitchFamily="18" charset="2"/>
              </a:rPr>
              <a:t>&lt; 0.5 or &gt;-0.5: weak or low correlation</a:t>
            </a:r>
          </a:p>
          <a:p>
            <a:pPr eaLnBrk="1" hangingPunct="1"/>
            <a:r>
              <a:rPr lang="en-US" sz="2800" smtClean="0">
                <a:sym typeface="Symbol" pitchFamily="18" charset="2"/>
              </a:rPr>
              <a:t>Between </a:t>
            </a:r>
            <a:r>
              <a:rPr lang="en-US" sz="2800" smtClean="0">
                <a:cs typeface="Tahoma" pitchFamily="34" charset="0"/>
                <a:sym typeface="Symbol" pitchFamily="18" charset="2"/>
              </a:rPr>
              <a:t>±</a:t>
            </a:r>
            <a:r>
              <a:rPr lang="en-US" sz="2800" smtClean="0">
                <a:sym typeface="Symbol" pitchFamily="18" charset="2"/>
              </a:rPr>
              <a:t> 0.5 and </a:t>
            </a:r>
            <a:r>
              <a:rPr lang="en-US" sz="2800" smtClean="0">
                <a:cs typeface="Tahoma" pitchFamily="34" charset="0"/>
                <a:sym typeface="Symbol" pitchFamily="18" charset="2"/>
              </a:rPr>
              <a:t>±</a:t>
            </a:r>
            <a:r>
              <a:rPr lang="en-US" sz="2800" smtClean="0">
                <a:sym typeface="Symbol" pitchFamily="18" charset="2"/>
              </a:rPr>
              <a:t> 0.7 – Moderate correlation</a:t>
            </a:r>
          </a:p>
          <a:p>
            <a:pPr eaLnBrk="1" hangingPunct="1"/>
            <a:r>
              <a:rPr lang="en-US" sz="2800" smtClean="0">
                <a:sym typeface="Symbol" pitchFamily="18" charset="2"/>
              </a:rPr>
              <a:t>Higher than 0.7 or lower than –0.7, high/strong correlation</a:t>
            </a:r>
          </a:p>
          <a:p>
            <a:pPr eaLnBrk="1" hangingPunct="1"/>
            <a:r>
              <a:rPr lang="en-US" sz="2800" smtClean="0"/>
              <a:t>Positive correlation means the two variables are moving in the same direction and vice-versa for negative correlation</a:t>
            </a:r>
          </a:p>
        </p:txBody>
      </p:sp>
      <p:sp>
        <p:nvSpPr>
          <p:cNvPr id="322567" name="Text Box 5"/>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Date Placeholder 3"/>
          <p:cNvSpPr>
            <a:spLocks noGrp="1"/>
          </p:cNvSpPr>
          <p:nvPr>
            <p:ph type="dt" sz="quarter" idx="10"/>
          </p:nvPr>
        </p:nvSpPr>
        <p:spPr>
          <a:noFill/>
        </p:spPr>
        <p:txBody>
          <a:bodyPr/>
          <a:lstStyle/>
          <a:p>
            <a:r>
              <a:rPr lang="en-US"/>
              <a:t>2011</a:t>
            </a:r>
          </a:p>
        </p:txBody>
      </p:sp>
      <p:sp>
        <p:nvSpPr>
          <p:cNvPr id="323587" name="Footer Placeholder 4"/>
          <p:cNvSpPr>
            <a:spLocks noGrp="1"/>
          </p:cNvSpPr>
          <p:nvPr>
            <p:ph type="ftr" sz="quarter" idx="11"/>
          </p:nvPr>
        </p:nvSpPr>
        <p:spPr>
          <a:noFill/>
        </p:spPr>
        <p:txBody>
          <a:bodyPr/>
          <a:lstStyle/>
          <a:p>
            <a:r>
              <a:rPr lang="en-US" smtClean="0"/>
              <a:t>Rasimah Aripin</a:t>
            </a:r>
          </a:p>
        </p:txBody>
      </p:sp>
      <p:sp>
        <p:nvSpPr>
          <p:cNvPr id="323588" name="Slide Number Placeholder 5"/>
          <p:cNvSpPr>
            <a:spLocks noGrp="1"/>
          </p:cNvSpPr>
          <p:nvPr>
            <p:ph type="sldNum" sz="quarter" idx="12"/>
          </p:nvPr>
        </p:nvSpPr>
        <p:spPr>
          <a:noFill/>
        </p:spPr>
        <p:txBody>
          <a:bodyPr/>
          <a:lstStyle/>
          <a:p>
            <a:fld id="{71269F67-28F2-4B24-9DF5-E12B14550FBE}" type="slidenum">
              <a:rPr lang="en-US" smtClean="0"/>
              <a:pPr/>
              <a:t>308</a:t>
            </a:fld>
            <a:endParaRPr lang="en-US" smtClean="0"/>
          </a:p>
        </p:txBody>
      </p:sp>
      <p:sp>
        <p:nvSpPr>
          <p:cNvPr id="323589" name="Rectangle 2"/>
          <p:cNvSpPr>
            <a:spLocks noGrp="1" noChangeArrowheads="1"/>
          </p:cNvSpPr>
          <p:nvPr>
            <p:ph type="title"/>
          </p:nvPr>
        </p:nvSpPr>
        <p:spPr>
          <a:xfrm>
            <a:off x="304800" y="762000"/>
            <a:ext cx="8153400" cy="609600"/>
          </a:xfrm>
          <a:ln>
            <a:solidFill>
              <a:schemeClr val="tx1"/>
            </a:solidFill>
          </a:ln>
        </p:spPr>
        <p:txBody>
          <a:bodyPr/>
          <a:lstStyle/>
          <a:p>
            <a:pPr eaLnBrk="1" hangingPunct="1"/>
            <a:r>
              <a:rPr lang="en-US" sz="2800" smtClean="0"/>
              <a:t>Using SPSS to Compute the  Coefficient of Correlation</a:t>
            </a:r>
          </a:p>
        </p:txBody>
      </p:sp>
      <p:sp>
        <p:nvSpPr>
          <p:cNvPr id="323590" name="Rectangle 3"/>
          <p:cNvSpPr>
            <a:spLocks noGrp="1" noChangeArrowheads="1"/>
          </p:cNvSpPr>
          <p:nvPr>
            <p:ph type="body" idx="1"/>
          </p:nvPr>
        </p:nvSpPr>
        <p:spPr>
          <a:xfrm>
            <a:off x="838200" y="1447800"/>
            <a:ext cx="7772400" cy="685800"/>
          </a:xfrm>
        </p:spPr>
        <p:txBody>
          <a:bodyPr/>
          <a:lstStyle/>
          <a:p>
            <a:pPr eaLnBrk="1" hangingPunct="1"/>
            <a:r>
              <a:rPr lang="en-US" b="1" i="1" smtClean="0">
                <a:solidFill>
                  <a:srgbClr val="990099"/>
                </a:solidFill>
              </a:rPr>
              <a:t>Analyze &gt;&gt;&gt; Correlate &gt;&gt;&gt; Bivariate</a:t>
            </a:r>
          </a:p>
        </p:txBody>
      </p:sp>
      <p:pic>
        <p:nvPicPr>
          <p:cNvPr id="323591" name="Picture 4"/>
          <p:cNvPicPr>
            <a:picLocks noChangeAspect="1" noChangeArrowheads="1"/>
          </p:cNvPicPr>
          <p:nvPr/>
        </p:nvPicPr>
        <p:blipFill>
          <a:blip r:embed="rId3"/>
          <a:srcRect/>
          <a:stretch>
            <a:fillRect/>
          </a:stretch>
        </p:blipFill>
        <p:spPr bwMode="auto">
          <a:xfrm>
            <a:off x="1447800" y="2057400"/>
            <a:ext cx="5638800" cy="4106863"/>
          </a:xfrm>
          <a:prstGeom prst="rect">
            <a:avLst/>
          </a:prstGeom>
          <a:noFill/>
          <a:ln w="9525">
            <a:noFill/>
            <a:miter lim="800000"/>
            <a:headEnd/>
            <a:tailEnd/>
          </a:ln>
        </p:spPr>
      </p:pic>
      <p:sp>
        <p:nvSpPr>
          <p:cNvPr id="323592" name="Text Box 6"/>
          <p:cNvSpPr txBox="1">
            <a:spLocks noChangeArrowheads="1"/>
          </p:cNvSpPr>
          <p:nvPr/>
        </p:nvSpPr>
        <p:spPr bwMode="auto">
          <a:xfrm>
            <a:off x="7315200" y="2209800"/>
            <a:ext cx="1295400" cy="1200150"/>
          </a:xfrm>
          <a:prstGeom prst="rect">
            <a:avLst/>
          </a:prstGeom>
          <a:noFill/>
          <a:ln w="12700">
            <a:solidFill>
              <a:schemeClr val="tx1"/>
            </a:solidFill>
            <a:miter lim="800000"/>
            <a:headEnd/>
            <a:tailEnd/>
          </a:ln>
        </p:spPr>
        <p:txBody>
          <a:bodyPr>
            <a:spAutoFit/>
          </a:bodyPr>
          <a:lstStyle/>
          <a:p>
            <a:pPr>
              <a:spcBef>
                <a:spcPct val="50000"/>
              </a:spcBef>
            </a:pPr>
            <a:r>
              <a:rPr lang="en-US"/>
              <a:t>Weight Loss</a:t>
            </a:r>
            <a:r>
              <a:rPr lang="en-US" b="0" i="0"/>
              <a:t> data set</a:t>
            </a:r>
          </a:p>
        </p:txBody>
      </p:sp>
      <p:sp>
        <p:nvSpPr>
          <p:cNvPr id="323593" name="Text Box 7"/>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Date Placeholder 3"/>
          <p:cNvSpPr>
            <a:spLocks noGrp="1"/>
          </p:cNvSpPr>
          <p:nvPr>
            <p:ph type="dt" sz="quarter" idx="10"/>
          </p:nvPr>
        </p:nvSpPr>
        <p:spPr>
          <a:noFill/>
        </p:spPr>
        <p:txBody>
          <a:bodyPr/>
          <a:lstStyle/>
          <a:p>
            <a:r>
              <a:rPr lang="en-US"/>
              <a:t>2011</a:t>
            </a:r>
          </a:p>
        </p:txBody>
      </p:sp>
      <p:sp>
        <p:nvSpPr>
          <p:cNvPr id="324611" name="Footer Placeholder 4"/>
          <p:cNvSpPr>
            <a:spLocks noGrp="1"/>
          </p:cNvSpPr>
          <p:nvPr>
            <p:ph type="ftr" sz="quarter" idx="11"/>
          </p:nvPr>
        </p:nvSpPr>
        <p:spPr>
          <a:noFill/>
        </p:spPr>
        <p:txBody>
          <a:bodyPr/>
          <a:lstStyle/>
          <a:p>
            <a:r>
              <a:rPr lang="en-US" smtClean="0"/>
              <a:t>Rasimah Aripin</a:t>
            </a:r>
          </a:p>
        </p:txBody>
      </p:sp>
      <p:sp>
        <p:nvSpPr>
          <p:cNvPr id="324612" name="Slide Number Placeholder 5"/>
          <p:cNvSpPr>
            <a:spLocks noGrp="1"/>
          </p:cNvSpPr>
          <p:nvPr>
            <p:ph type="sldNum" sz="quarter" idx="12"/>
          </p:nvPr>
        </p:nvSpPr>
        <p:spPr>
          <a:noFill/>
        </p:spPr>
        <p:txBody>
          <a:bodyPr/>
          <a:lstStyle/>
          <a:p>
            <a:fld id="{F07CAA8A-B612-471E-A1CC-723544170C49}" type="slidenum">
              <a:rPr lang="en-US" smtClean="0"/>
              <a:pPr/>
              <a:t>309</a:t>
            </a:fld>
            <a:endParaRPr lang="en-US" smtClean="0"/>
          </a:p>
        </p:txBody>
      </p:sp>
      <p:pic>
        <p:nvPicPr>
          <p:cNvPr id="324613" name="Picture 4"/>
          <p:cNvPicPr>
            <a:picLocks noChangeAspect="1" noChangeArrowheads="1"/>
          </p:cNvPicPr>
          <p:nvPr/>
        </p:nvPicPr>
        <p:blipFill>
          <a:blip r:embed="rId3"/>
          <a:srcRect t="3525" b="6609"/>
          <a:stretch>
            <a:fillRect/>
          </a:stretch>
        </p:blipFill>
        <p:spPr bwMode="auto">
          <a:xfrm>
            <a:off x="762000" y="1371600"/>
            <a:ext cx="8382000" cy="4406900"/>
          </a:xfrm>
          <a:prstGeom prst="rect">
            <a:avLst/>
          </a:prstGeom>
          <a:noFill/>
          <a:ln w="9525">
            <a:noFill/>
            <a:miter lim="800000"/>
            <a:headEnd/>
            <a:tailEnd/>
          </a:ln>
        </p:spPr>
      </p:pic>
      <p:sp>
        <p:nvSpPr>
          <p:cNvPr id="324614" name="Rectangle 2"/>
          <p:cNvSpPr>
            <a:spLocks noGrp="1" noChangeArrowheads="1"/>
          </p:cNvSpPr>
          <p:nvPr>
            <p:ph type="title"/>
          </p:nvPr>
        </p:nvSpPr>
        <p:spPr>
          <a:xfrm>
            <a:off x="685800" y="762000"/>
            <a:ext cx="8229600" cy="533400"/>
          </a:xfrm>
          <a:ln>
            <a:solidFill>
              <a:schemeClr val="tx1"/>
            </a:solidFill>
          </a:ln>
        </p:spPr>
        <p:txBody>
          <a:bodyPr/>
          <a:lstStyle/>
          <a:p>
            <a:pPr eaLnBrk="1" hangingPunct="1"/>
            <a:r>
              <a:rPr lang="en-US" sz="2800" smtClean="0"/>
              <a:t>Output</a:t>
            </a:r>
          </a:p>
        </p:txBody>
      </p:sp>
      <p:sp>
        <p:nvSpPr>
          <p:cNvPr id="324615" name="Text Box 6"/>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3"/>
          <p:cNvSpPr>
            <a:spLocks noGrp="1"/>
          </p:cNvSpPr>
          <p:nvPr>
            <p:ph type="dt" sz="quarter" idx="10"/>
          </p:nvPr>
        </p:nvSpPr>
        <p:spPr>
          <a:noFill/>
        </p:spPr>
        <p:txBody>
          <a:bodyPr/>
          <a:lstStyle/>
          <a:p>
            <a:r>
              <a:rPr lang="en-US"/>
              <a:t>2011</a:t>
            </a:r>
          </a:p>
        </p:txBody>
      </p:sp>
      <p:sp>
        <p:nvSpPr>
          <p:cNvPr id="61443" name="Footer Placeholder 4"/>
          <p:cNvSpPr>
            <a:spLocks noGrp="1"/>
          </p:cNvSpPr>
          <p:nvPr>
            <p:ph type="ftr" sz="quarter" idx="11"/>
          </p:nvPr>
        </p:nvSpPr>
        <p:spPr>
          <a:noFill/>
        </p:spPr>
        <p:txBody>
          <a:bodyPr/>
          <a:lstStyle/>
          <a:p>
            <a:r>
              <a:rPr lang="en-US" smtClean="0"/>
              <a:t>Rasimah Aripin</a:t>
            </a:r>
          </a:p>
        </p:txBody>
      </p:sp>
      <p:sp>
        <p:nvSpPr>
          <p:cNvPr id="61444" name="Slide Number Placeholder 5"/>
          <p:cNvSpPr>
            <a:spLocks noGrp="1"/>
          </p:cNvSpPr>
          <p:nvPr>
            <p:ph type="sldNum" sz="quarter" idx="12"/>
          </p:nvPr>
        </p:nvSpPr>
        <p:spPr>
          <a:noFill/>
        </p:spPr>
        <p:txBody>
          <a:bodyPr/>
          <a:lstStyle/>
          <a:p>
            <a:fld id="{0ADF7197-44CE-4267-81AE-FE4F95D21BDF}" type="slidenum">
              <a:rPr lang="en-US" smtClean="0"/>
              <a:pPr/>
              <a:t>31</a:t>
            </a:fld>
            <a:endParaRPr lang="en-US" smtClean="0"/>
          </a:p>
        </p:txBody>
      </p:sp>
      <p:sp>
        <p:nvSpPr>
          <p:cNvPr id="61445" name="Rectangle 2"/>
          <p:cNvSpPr>
            <a:spLocks noGrp="1" noChangeArrowheads="1"/>
          </p:cNvSpPr>
          <p:nvPr>
            <p:ph type="title"/>
          </p:nvPr>
        </p:nvSpPr>
        <p:spPr>
          <a:xfrm>
            <a:off x="685800" y="838200"/>
            <a:ext cx="7848600" cy="533400"/>
          </a:xfrm>
          <a:ln>
            <a:solidFill>
              <a:schemeClr val="accent2"/>
            </a:solidFill>
          </a:ln>
        </p:spPr>
        <p:txBody>
          <a:bodyPr/>
          <a:lstStyle/>
          <a:p>
            <a:pPr eaLnBrk="1" hangingPunct="1"/>
            <a:r>
              <a:rPr lang="en-US" sz="3200" smtClean="0">
                <a:latin typeface="Georgia" pitchFamily="18" charset="0"/>
              </a:rPr>
              <a:t>Missing Values Definition (Cont.)</a:t>
            </a:r>
          </a:p>
        </p:txBody>
      </p:sp>
      <p:sp>
        <p:nvSpPr>
          <p:cNvPr id="61446" name="Rectangle 3"/>
          <p:cNvSpPr>
            <a:spLocks noGrp="1" noChangeArrowheads="1"/>
          </p:cNvSpPr>
          <p:nvPr>
            <p:ph type="body" idx="1"/>
          </p:nvPr>
        </p:nvSpPr>
        <p:spPr>
          <a:xfrm>
            <a:off x="609600" y="1600200"/>
            <a:ext cx="7924800" cy="4572000"/>
          </a:xfrm>
        </p:spPr>
        <p:txBody>
          <a:bodyPr/>
          <a:lstStyle/>
          <a:p>
            <a:pPr eaLnBrk="1" hangingPunct="1">
              <a:lnSpc>
                <a:spcPct val="80000"/>
              </a:lnSpc>
              <a:spcAft>
                <a:spcPct val="10000"/>
              </a:spcAft>
            </a:pPr>
            <a:r>
              <a:rPr lang="en-US" sz="2400" smtClean="0"/>
              <a:t>The variable </a:t>
            </a:r>
            <a:r>
              <a:rPr lang="en-US" sz="2400" b="1" i="1" smtClean="0">
                <a:solidFill>
                  <a:srgbClr val="990099"/>
                </a:solidFill>
              </a:rPr>
              <a:t>dailyavg</a:t>
            </a:r>
            <a:r>
              <a:rPr lang="en-US" sz="2400" smtClean="0">
                <a:solidFill>
                  <a:srgbClr val="990099"/>
                </a:solidFill>
              </a:rPr>
              <a:t>,</a:t>
            </a:r>
            <a:r>
              <a:rPr lang="en-US" sz="2400" smtClean="0"/>
              <a:t> requires two missing values.</a:t>
            </a:r>
          </a:p>
          <a:p>
            <a:pPr eaLnBrk="1" hangingPunct="1">
              <a:lnSpc>
                <a:spcPct val="80000"/>
              </a:lnSpc>
              <a:spcAft>
                <a:spcPct val="10000"/>
              </a:spcAft>
            </a:pPr>
            <a:r>
              <a:rPr lang="en-US" sz="2400" smtClean="0"/>
              <a:t>the value </a:t>
            </a:r>
            <a:r>
              <a:rPr lang="en-US" sz="2400" b="1" smtClean="0">
                <a:solidFill>
                  <a:srgbClr val="990099"/>
                </a:solidFill>
              </a:rPr>
              <a:t>0 is a missing value</a:t>
            </a:r>
            <a:r>
              <a:rPr lang="en-US" sz="2400" smtClean="0"/>
              <a:t> to indicate  the </a:t>
            </a:r>
            <a:r>
              <a:rPr lang="en-US" sz="2400" b="1" i="1" smtClean="0"/>
              <a:t>not applicable</a:t>
            </a:r>
            <a:r>
              <a:rPr lang="en-US" sz="2400" smtClean="0"/>
              <a:t> case for non-smokers.  </a:t>
            </a:r>
          </a:p>
          <a:p>
            <a:pPr eaLnBrk="1" hangingPunct="1">
              <a:lnSpc>
                <a:spcPct val="80000"/>
              </a:lnSpc>
              <a:spcAft>
                <a:spcPct val="10000"/>
              </a:spcAft>
            </a:pPr>
            <a:r>
              <a:rPr lang="en-US" sz="2400" smtClean="0"/>
              <a:t>Other numbers such as -1 can be used instead to represent the missing values for the smokers who do not provide the value for </a:t>
            </a:r>
            <a:r>
              <a:rPr lang="en-US" sz="2400" b="1" i="1" smtClean="0">
                <a:solidFill>
                  <a:srgbClr val="990099"/>
                </a:solidFill>
              </a:rPr>
              <a:t>dailyavg</a:t>
            </a:r>
            <a:r>
              <a:rPr lang="en-US" sz="2400" b="1" i="1" smtClean="0">
                <a:solidFill>
                  <a:schemeClr val="accent2"/>
                </a:solidFill>
              </a:rPr>
              <a:t>. </a:t>
            </a:r>
            <a:r>
              <a:rPr lang="en-US" sz="2400" b="1" i="1" smtClean="0"/>
              <a:t>See observations with id=91 and 94.  </a:t>
            </a:r>
            <a:r>
              <a:rPr lang="en-US" sz="2400" smtClean="0"/>
              <a:t>Note that  . = system missing value indicator is generated by the system when no values are entered. </a:t>
            </a:r>
            <a:endParaRPr lang="en-US" sz="2400" smtClean="0">
              <a:solidFill>
                <a:schemeClr val="accent2"/>
              </a:solidFill>
            </a:endParaRPr>
          </a:p>
          <a:p>
            <a:pPr eaLnBrk="1" hangingPunct="1">
              <a:lnSpc>
                <a:spcPct val="80000"/>
              </a:lnSpc>
              <a:spcAft>
                <a:spcPct val="10000"/>
              </a:spcAft>
            </a:pPr>
            <a:r>
              <a:rPr lang="en-US" sz="2400" smtClean="0"/>
              <a:t>Click the missing cell corresponding to the variable </a:t>
            </a:r>
            <a:r>
              <a:rPr lang="en-US" sz="2400" b="1" i="1" smtClean="0">
                <a:solidFill>
                  <a:srgbClr val="990099"/>
                </a:solidFill>
              </a:rPr>
              <a:t>dailyavg.  Key-in the numbers 0 and -1</a:t>
            </a:r>
          </a:p>
          <a:p>
            <a:pPr eaLnBrk="1" hangingPunct="1">
              <a:lnSpc>
                <a:spcPct val="80000"/>
              </a:lnSpc>
              <a:spcAft>
                <a:spcPct val="10000"/>
              </a:spcAft>
            </a:pPr>
            <a:r>
              <a:rPr lang="en-US" sz="2400" smtClean="0"/>
              <a:t>Then, replace the system missing for </a:t>
            </a:r>
            <a:r>
              <a:rPr lang="en-US" sz="2400" b="1" i="1" smtClean="0"/>
              <a:t>id</a:t>
            </a:r>
            <a:r>
              <a:rPr lang="en-US" sz="2400" smtClean="0"/>
              <a:t> 91 and 94 by -1</a:t>
            </a:r>
          </a:p>
          <a:p>
            <a:pPr eaLnBrk="1" hangingPunct="1">
              <a:lnSpc>
                <a:spcPct val="80000"/>
              </a:lnSpc>
              <a:spcAft>
                <a:spcPct val="10000"/>
              </a:spcAft>
            </a:pPr>
            <a:r>
              <a:rPr lang="en-US" sz="2400" smtClean="0"/>
              <a:t>The missing values can be labeled appropriately in the Value column (see the next two slides)</a:t>
            </a:r>
          </a:p>
          <a:p>
            <a:pPr eaLnBrk="1" hangingPunct="1">
              <a:lnSpc>
                <a:spcPct val="80000"/>
              </a:lnSpc>
              <a:spcAft>
                <a:spcPct val="10000"/>
              </a:spcAft>
            </a:pPr>
            <a:endParaRPr lang="en-US" sz="2400" smtClean="0"/>
          </a:p>
        </p:txBody>
      </p:sp>
      <p:sp>
        <p:nvSpPr>
          <p:cNvPr id="61447" name="Text Box 1029"/>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Date Placeholder 3"/>
          <p:cNvSpPr>
            <a:spLocks noGrp="1"/>
          </p:cNvSpPr>
          <p:nvPr>
            <p:ph type="dt" sz="quarter" idx="10"/>
          </p:nvPr>
        </p:nvSpPr>
        <p:spPr>
          <a:noFill/>
        </p:spPr>
        <p:txBody>
          <a:bodyPr/>
          <a:lstStyle/>
          <a:p>
            <a:r>
              <a:rPr lang="en-US"/>
              <a:t>2011</a:t>
            </a:r>
          </a:p>
        </p:txBody>
      </p:sp>
      <p:sp>
        <p:nvSpPr>
          <p:cNvPr id="325635" name="Footer Placeholder 4"/>
          <p:cNvSpPr>
            <a:spLocks noGrp="1"/>
          </p:cNvSpPr>
          <p:nvPr>
            <p:ph type="ftr" sz="quarter" idx="11"/>
          </p:nvPr>
        </p:nvSpPr>
        <p:spPr>
          <a:noFill/>
        </p:spPr>
        <p:txBody>
          <a:bodyPr/>
          <a:lstStyle/>
          <a:p>
            <a:r>
              <a:rPr lang="en-US" smtClean="0"/>
              <a:t>Rasimah Aripin</a:t>
            </a:r>
          </a:p>
        </p:txBody>
      </p:sp>
      <p:sp>
        <p:nvSpPr>
          <p:cNvPr id="325636" name="Slide Number Placeholder 5"/>
          <p:cNvSpPr>
            <a:spLocks noGrp="1"/>
          </p:cNvSpPr>
          <p:nvPr>
            <p:ph type="sldNum" sz="quarter" idx="12"/>
          </p:nvPr>
        </p:nvSpPr>
        <p:spPr>
          <a:noFill/>
        </p:spPr>
        <p:txBody>
          <a:bodyPr/>
          <a:lstStyle/>
          <a:p>
            <a:fld id="{7AEF6814-25B8-4E29-8BFA-466C8CFC78BB}" type="slidenum">
              <a:rPr lang="en-US" smtClean="0"/>
              <a:pPr/>
              <a:t>310</a:t>
            </a:fld>
            <a:endParaRPr lang="en-US" smtClean="0"/>
          </a:p>
        </p:txBody>
      </p:sp>
      <p:sp>
        <p:nvSpPr>
          <p:cNvPr id="325637" name="Rectangle 2"/>
          <p:cNvSpPr>
            <a:spLocks noGrp="1" noChangeArrowheads="1"/>
          </p:cNvSpPr>
          <p:nvPr>
            <p:ph type="title"/>
          </p:nvPr>
        </p:nvSpPr>
        <p:spPr>
          <a:xfrm>
            <a:off x="685800" y="838200"/>
            <a:ext cx="8229600" cy="609600"/>
          </a:xfrm>
          <a:ln>
            <a:solidFill>
              <a:schemeClr val="tx1"/>
            </a:solidFill>
          </a:ln>
        </p:spPr>
        <p:txBody>
          <a:bodyPr/>
          <a:lstStyle/>
          <a:p>
            <a:pPr eaLnBrk="1" hangingPunct="1"/>
            <a:r>
              <a:rPr lang="en-US" sz="2800" smtClean="0"/>
              <a:t>Interpretation</a:t>
            </a:r>
          </a:p>
        </p:txBody>
      </p:sp>
      <p:sp>
        <p:nvSpPr>
          <p:cNvPr id="325638" name="Rectangle 3"/>
          <p:cNvSpPr>
            <a:spLocks noGrp="1" noChangeArrowheads="1"/>
          </p:cNvSpPr>
          <p:nvPr>
            <p:ph type="body" idx="1"/>
          </p:nvPr>
        </p:nvSpPr>
        <p:spPr>
          <a:xfrm>
            <a:off x="838200" y="1524000"/>
            <a:ext cx="7772400" cy="4114800"/>
          </a:xfrm>
        </p:spPr>
        <p:txBody>
          <a:bodyPr/>
          <a:lstStyle/>
          <a:p>
            <a:pPr eaLnBrk="1" hangingPunct="1">
              <a:lnSpc>
                <a:spcPct val="90000"/>
              </a:lnSpc>
            </a:pPr>
            <a:r>
              <a:rPr lang="en-US" sz="2800" smtClean="0"/>
              <a:t>There is a significant (p-value=0.000), positive high correlation (r = 0.727) between the weight after the program and the original weight </a:t>
            </a:r>
          </a:p>
          <a:p>
            <a:pPr eaLnBrk="1" hangingPunct="1">
              <a:lnSpc>
                <a:spcPct val="90000"/>
              </a:lnSpc>
            </a:pPr>
            <a:r>
              <a:rPr lang="en-US" sz="2800" smtClean="0"/>
              <a:t>The correlation between the weight after the program and the weight six months later is also significant (p-value=0.011) and positive but low (r =0 .407)</a:t>
            </a:r>
          </a:p>
          <a:p>
            <a:pPr eaLnBrk="1" hangingPunct="1">
              <a:lnSpc>
                <a:spcPct val="90000"/>
              </a:lnSpc>
            </a:pPr>
            <a:r>
              <a:rPr lang="en-US" sz="2800" smtClean="0"/>
              <a:t>There is no significant correlation between the weight at the end of the program and the weight 6 months after (p-value=0.182)</a:t>
            </a:r>
          </a:p>
        </p:txBody>
      </p:sp>
      <p:sp>
        <p:nvSpPr>
          <p:cNvPr id="325639" name="Text Box 5"/>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Date Placeholder 3"/>
          <p:cNvSpPr>
            <a:spLocks noGrp="1"/>
          </p:cNvSpPr>
          <p:nvPr>
            <p:ph type="dt" sz="quarter" idx="10"/>
          </p:nvPr>
        </p:nvSpPr>
        <p:spPr>
          <a:noFill/>
        </p:spPr>
        <p:txBody>
          <a:bodyPr/>
          <a:lstStyle/>
          <a:p>
            <a:r>
              <a:rPr lang="en-US"/>
              <a:t>2011</a:t>
            </a:r>
          </a:p>
        </p:txBody>
      </p:sp>
      <p:sp>
        <p:nvSpPr>
          <p:cNvPr id="326659" name="Footer Placeholder 4"/>
          <p:cNvSpPr>
            <a:spLocks noGrp="1"/>
          </p:cNvSpPr>
          <p:nvPr>
            <p:ph type="ftr" sz="quarter" idx="11"/>
          </p:nvPr>
        </p:nvSpPr>
        <p:spPr>
          <a:noFill/>
        </p:spPr>
        <p:txBody>
          <a:bodyPr/>
          <a:lstStyle/>
          <a:p>
            <a:r>
              <a:rPr lang="en-US" smtClean="0"/>
              <a:t>Rasimah Aripin</a:t>
            </a:r>
          </a:p>
        </p:txBody>
      </p:sp>
      <p:sp>
        <p:nvSpPr>
          <p:cNvPr id="326660" name="Slide Number Placeholder 5"/>
          <p:cNvSpPr>
            <a:spLocks noGrp="1"/>
          </p:cNvSpPr>
          <p:nvPr>
            <p:ph type="sldNum" sz="quarter" idx="12"/>
          </p:nvPr>
        </p:nvSpPr>
        <p:spPr>
          <a:noFill/>
        </p:spPr>
        <p:txBody>
          <a:bodyPr/>
          <a:lstStyle/>
          <a:p>
            <a:fld id="{EED816D6-5FAA-4281-A728-EEA6F5AE98C4}" type="slidenum">
              <a:rPr lang="en-US" smtClean="0"/>
              <a:pPr/>
              <a:t>311</a:t>
            </a:fld>
            <a:endParaRPr lang="en-US" smtClean="0"/>
          </a:p>
        </p:txBody>
      </p:sp>
      <p:sp>
        <p:nvSpPr>
          <p:cNvPr id="326661" name="Rectangle 2"/>
          <p:cNvSpPr>
            <a:spLocks noGrp="1" noChangeArrowheads="1"/>
          </p:cNvSpPr>
          <p:nvPr>
            <p:ph type="title"/>
          </p:nvPr>
        </p:nvSpPr>
        <p:spPr>
          <a:xfrm>
            <a:off x="685800" y="609600"/>
            <a:ext cx="8229600" cy="381000"/>
          </a:xfrm>
          <a:ln>
            <a:solidFill>
              <a:schemeClr val="tx1"/>
            </a:solidFill>
          </a:ln>
        </p:spPr>
        <p:txBody>
          <a:bodyPr/>
          <a:lstStyle/>
          <a:p>
            <a:pPr eaLnBrk="1" hangingPunct="1"/>
            <a:r>
              <a:rPr lang="en-US" sz="2800" smtClean="0"/>
              <a:t>Class Exercise</a:t>
            </a:r>
          </a:p>
        </p:txBody>
      </p:sp>
      <p:sp>
        <p:nvSpPr>
          <p:cNvPr id="326662" name="Text Box 4"/>
          <p:cNvSpPr>
            <a:spLocks noChangeArrowheads="1"/>
          </p:cNvSpPr>
          <p:nvPr>
            <p:ph type="body" idx="1"/>
          </p:nvPr>
        </p:nvSpPr>
        <p:spPr>
          <a:xfrm>
            <a:off x="533400" y="1066800"/>
            <a:ext cx="8382000" cy="1066800"/>
          </a:xfrm>
          <a:noFill/>
          <a:ln cap="flat">
            <a:solidFill>
              <a:schemeClr val="tx1"/>
            </a:solidFill>
            <a:headEnd type="none" w="med" len="med"/>
            <a:tailEnd type="none" w="med" len="med"/>
          </a:ln>
        </p:spPr>
        <p:txBody>
          <a:bodyPr/>
          <a:lstStyle/>
          <a:p>
            <a:pPr marL="57150" indent="-57150" eaLnBrk="1" hangingPunct="1">
              <a:spcBef>
                <a:spcPct val="0"/>
              </a:spcBef>
              <a:buFontTx/>
              <a:buNone/>
            </a:pPr>
            <a:r>
              <a:rPr lang="en-US" sz="2000" smtClean="0"/>
              <a:t>Describe the relationship between the Class Assessment Marks and the marks obtained for each of the question in the final examination (q1 to q5) for students in the Accounting B data file.</a:t>
            </a:r>
          </a:p>
        </p:txBody>
      </p:sp>
      <p:pic>
        <p:nvPicPr>
          <p:cNvPr id="326663" name="Picture 5"/>
          <p:cNvPicPr>
            <a:picLocks noChangeAspect="1" noChangeArrowheads="1"/>
          </p:cNvPicPr>
          <p:nvPr/>
        </p:nvPicPr>
        <p:blipFill>
          <a:blip r:embed="rId3"/>
          <a:srcRect t="5411" r="3255" b="6206"/>
          <a:stretch>
            <a:fillRect/>
          </a:stretch>
        </p:blipFill>
        <p:spPr bwMode="auto">
          <a:xfrm>
            <a:off x="914400" y="2209800"/>
            <a:ext cx="7467600" cy="3933825"/>
          </a:xfrm>
          <a:prstGeom prst="rect">
            <a:avLst/>
          </a:prstGeom>
          <a:noFill/>
          <a:ln w="9525">
            <a:noFill/>
            <a:miter lim="800000"/>
            <a:headEnd/>
            <a:tailEnd/>
          </a:ln>
        </p:spPr>
      </p:pic>
      <p:sp>
        <p:nvSpPr>
          <p:cNvPr id="326664" name="Text Box 10"/>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Date Placeholder 3"/>
          <p:cNvSpPr>
            <a:spLocks noGrp="1"/>
          </p:cNvSpPr>
          <p:nvPr>
            <p:ph type="dt" sz="quarter" idx="10"/>
          </p:nvPr>
        </p:nvSpPr>
        <p:spPr>
          <a:noFill/>
        </p:spPr>
        <p:txBody>
          <a:bodyPr/>
          <a:lstStyle/>
          <a:p>
            <a:r>
              <a:rPr lang="en-US"/>
              <a:t>2011</a:t>
            </a:r>
          </a:p>
        </p:txBody>
      </p:sp>
      <p:sp>
        <p:nvSpPr>
          <p:cNvPr id="327683" name="Footer Placeholder 4"/>
          <p:cNvSpPr>
            <a:spLocks noGrp="1"/>
          </p:cNvSpPr>
          <p:nvPr>
            <p:ph type="ftr" sz="quarter" idx="11"/>
          </p:nvPr>
        </p:nvSpPr>
        <p:spPr>
          <a:noFill/>
        </p:spPr>
        <p:txBody>
          <a:bodyPr/>
          <a:lstStyle/>
          <a:p>
            <a:r>
              <a:rPr lang="en-US" smtClean="0"/>
              <a:t>Rasimah Aripin</a:t>
            </a:r>
          </a:p>
        </p:txBody>
      </p:sp>
      <p:sp>
        <p:nvSpPr>
          <p:cNvPr id="327684" name="Slide Number Placeholder 5"/>
          <p:cNvSpPr>
            <a:spLocks noGrp="1"/>
          </p:cNvSpPr>
          <p:nvPr>
            <p:ph type="sldNum" sz="quarter" idx="12"/>
          </p:nvPr>
        </p:nvSpPr>
        <p:spPr>
          <a:noFill/>
        </p:spPr>
        <p:txBody>
          <a:bodyPr/>
          <a:lstStyle/>
          <a:p>
            <a:fld id="{140DB6C5-2528-41D1-8789-6D54344AD156}" type="slidenum">
              <a:rPr lang="en-US" smtClean="0"/>
              <a:pPr/>
              <a:t>312</a:t>
            </a:fld>
            <a:endParaRPr lang="en-US" smtClean="0"/>
          </a:p>
        </p:txBody>
      </p:sp>
      <p:sp>
        <p:nvSpPr>
          <p:cNvPr id="327685" name="Rectangle 2"/>
          <p:cNvSpPr>
            <a:spLocks noGrp="1" noChangeArrowheads="1"/>
          </p:cNvSpPr>
          <p:nvPr>
            <p:ph type="title"/>
          </p:nvPr>
        </p:nvSpPr>
        <p:spPr>
          <a:xfrm>
            <a:off x="762000" y="762000"/>
            <a:ext cx="7793038" cy="533400"/>
          </a:xfrm>
          <a:ln>
            <a:solidFill>
              <a:schemeClr val="accent2"/>
            </a:solidFill>
          </a:ln>
        </p:spPr>
        <p:txBody>
          <a:bodyPr/>
          <a:lstStyle/>
          <a:p>
            <a:pPr eaLnBrk="1" hangingPunct="1"/>
            <a:r>
              <a:rPr lang="en-US" sz="2800" smtClean="0"/>
              <a:t>Relationship between Two Ordinal variables</a:t>
            </a:r>
          </a:p>
        </p:txBody>
      </p:sp>
      <p:sp>
        <p:nvSpPr>
          <p:cNvPr id="327686" name="Rectangle 3"/>
          <p:cNvSpPr>
            <a:spLocks noGrp="1" noChangeArrowheads="1"/>
          </p:cNvSpPr>
          <p:nvPr>
            <p:ph type="body" idx="1"/>
          </p:nvPr>
        </p:nvSpPr>
        <p:spPr>
          <a:xfrm>
            <a:off x="533400" y="1447800"/>
            <a:ext cx="8345488" cy="4383088"/>
          </a:xfrm>
        </p:spPr>
        <p:txBody>
          <a:bodyPr/>
          <a:lstStyle/>
          <a:p>
            <a:pPr eaLnBrk="1" hangingPunct="1">
              <a:buFont typeface="Wingdings" pitchFamily="2" charset="2"/>
              <a:buNone/>
            </a:pPr>
            <a:r>
              <a:rPr lang="en-US" sz="2800" smtClean="0"/>
              <a:t>Spearman Rank Correlation (Spearman’s rho)</a:t>
            </a:r>
          </a:p>
          <a:p>
            <a:pPr eaLnBrk="1" hangingPunct="1">
              <a:buFont typeface="Wingdings" pitchFamily="2" charset="2"/>
              <a:buChar char="q"/>
            </a:pPr>
            <a:r>
              <a:rPr lang="en-US" sz="2800" smtClean="0"/>
              <a:t>Non parametric method</a:t>
            </a:r>
          </a:p>
          <a:p>
            <a:pPr eaLnBrk="1" hangingPunct="1">
              <a:buFont typeface="Wingdings" pitchFamily="2" charset="2"/>
              <a:buChar char="q"/>
            </a:pPr>
            <a:r>
              <a:rPr lang="en-US" sz="2800" smtClean="0"/>
              <a:t>Between ordinal and ordinal; between ordinal and numeric. </a:t>
            </a:r>
            <a:r>
              <a:rPr lang="en-US" sz="2800" i="1" smtClean="0"/>
              <a:t>E.g.  Opinion and age-group</a:t>
            </a:r>
          </a:p>
          <a:p>
            <a:pPr eaLnBrk="1" hangingPunct="1">
              <a:buFont typeface="Wingdings" pitchFamily="2" charset="2"/>
              <a:buChar char="q"/>
            </a:pPr>
            <a:r>
              <a:rPr lang="en-US" sz="2800" smtClean="0"/>
              <a:t>Between numeric and numeric when the distributions are skewed (there is a departure from normality)</a:t>
            </a:r>
          </a:p>
          <a:p>
            <a:pPr eaLnBrk="1" hangingPunct="1">
              <a:buFont typeface="Wingdings" pitchFamily="2" charset="2"/>
              <a:buChar char="q"/>
            </a:pPr>
            <a:r>
              <a:rPr lang="en-US" sz="2800" smtClean="0"/>
              <a:t>Range from -1 to 1</a:t>
            </a:r>
          </a:p>
          <a:p>
            <a:pPr eaLnBrk="1" hangingPunct="1">
              <a:buFont typeface="Wingdings" pitchFamily="2" charset="2"/>
              <a:buChar char="q"/>
            </a:pPr>
            <a:r>
              <a:rPr lang="en-US" sz="2800" smtClean="0"/>
              <a:t>Illustration: Satisfaction score between any pair of items for the Airport Survey</a:t>
            </a:r>
          </a:p>
          <a:p>
            <a:pPr eaLnBrk="1" hangingPunct="1">
              <a:buFont typeface="Wingdings" pitchFamily="2" charset="2"/>
              <a:buChar char="q"/>
            </a:pPr>
            <a:endParaRPr lang="en-US" sz="2800" smtClean="0"/>
          </a:p>
        </p:txBody>
      </p:sp>
      <p:sp>
        <p:nvSpPr>
          <p:cNvPr id="327687" name="Text Box 3"/>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Date Placeholder 3"/>
          <p:cNvSpPr>
            <a:spLocks noGrp="1"/>
          </p:cNvSpPr>
          <p:nvPr>
            <p:ph type="dt" sz="quarter" idx="10"/>
          </p:nvPr>
        </p:nvSpPr>
        <p:spPr>
          <a:noFill/>
        </p:spPr>
        <p:txBody>
          <a:bodyPr/>
          <a:lstStyle/>
          <a:p>
            <a:r>
              <a:rPr lang="en-US"/>
              <a:t>2011</a:t>
            </a:r>
          </a:p>
        </p:txBody>
      </p:sp>
      <p:sp>
        <p:nvSpPr>
          <p:cNvPr id="328707" name="Footer Placeholder 4"/>
          <p:cNvSpPr>
            <a:spLocks noGrp="1"/>
          </p:cNvSpPr>
          <p:nvPr>
            <p:ph type="ftr" sz="quarter" idx="11"/>
          </p:nvPr>
        </p:nvSpPr>
        <p:spPr>
          <a:noFill/>
        </p:spPr>
        <p:txBody>
          <a:bodyPr/>
          <a:lstStyle/>
          <a:p>
            <a:r>
              <a:rPr lang="en-US" smtClean="0"/>
              <a:t>Rasimah Aripin</a:t>
            </a:r>
          </a:p>
        </p:txBody>
      </p:sp>
      <p:sp>
        <p:nvSpPr>
          <p:cNvPr id="328708" name="Slide Number Placeholder 5"/>
          <p:cNvSpPr>
            <a:spLocks noGrp="1"/>
          </p:cNvSpPr>
          <p:nvPr>
            <p:ph type="sldNum" sz="quarter" idx="12"/>
          </p:nvPr>
        </p:nvSpPr>
        <p:spPr>
          <a:noFill/>
        </p:spPr>
        <p:txBody>
          <a:bodyPr/>
          <a:lstStyle/>
          <a:p>
            <a:fld id="{2D29EC17-3DCB-4399-A075-C2FB5FB8CB97}" type="slidenum">
              <a:rPr lang="en-US" smtClean="0"/>
              <a:pPr/>
              <a:t>313</a:t>
            </a:fld>
            <a:endParaRPr lang="en-US" smtClean="0"/>
          </a:p>
        </p:txBody>
      </p:sp>
      <p:sp>
        <p:nvSpPr>
          <p:cNvPr id="328709" name="Rectangle 2"/>
          <p:cNvSpPr>
            <a:spLocks noGrp="1" noChangeArrowheads="1"/>
          </p:cNvSpPr>
          <p:nvPr>
            <p:ph type="title"/>
          </p:nvPr>
        </p:nvSpPr>
        <p:spPr>
          <a:xfrm>
            <a:off x="914400" y="762000"/>
            <a:ext cx="7793038" cy="685800"/>
          </a:xfrm>
          <a:ln>
            <a:solidFill>
              <a:schemeClr val="accent2"/>
            </a:solidFill>
          </a:ln>
        </p:spPr>
        <p:txBody>
          <a:bodyPr/>
          <a:lstStyle/>
          <a:p>
            <a:pPr eaLnBrk="1" hangingPunct="1"/>
            <a:r>
              <a:rPr lang="en-US" sz="3200" smtClean="0"/>
              <a:t>Spearman Rank Correlation</a:t>
            </a:r>
          </a:p>
        </p:txBody>
      </p:sp>
      <p:sp>
        <p:nvSpPr>
          <p:cNvPr id="328710" name="Rectangle 3"/>
          <p:cNvSpPr>
            <a:spLocks noGrp="1" noChangeArrowheads="1"/>
          </p:cNvSpPr>
          <p:nvPr>
            <p:ph type="body" idx="1"/>
          </p:nvPr>
        </p:nvSpPr>
        <p:spPr>
          <a:xfrm>
            <a:off x="533400" y="1600200"/>
            <a:ext cx="7848600" cy="4648200"/>
          </a:xfrm>
        </p:spPr>
        <p:txBody>
          <a:bodyPr/>
          <a:lstStyle/>
          <a:p>
            <a:pPr marL="461963" indent="-461963" eaLnBrk="1" hangingPunct="1">
              <a:lnSpc>
                <a:spcPct val="80000"/>
              </a:lnSpc>
              <a:buFont typeface="Wingdings" pitchFamily="2" charset="2"/>
              <a:buChar char="Ø"/>
            </a:pPr>
            <a:r>
              <a:rPr lang="en-US" sz="2400" smtClean="0"/>
              <a:t>Use Spearman’s </a:t>
            </a:r>
            <a:r>
              <a:rPr lang="en-US" sz="2400" i="1" smtClean="0"/>
              <a:t>rho</a:t>
            </a:r>
            <a:r>
              <a:rPr lang="en-US" sz="2400" smtClean="0"/>
              <a:t> instead of Pearson’s r to determine the relationship between two variables when the normality assumptions are not satisfied.  </a:t>
            </a:r>
          </a:p>
          <a:p>
            <a:pPr marL="461963" indent="-461963" eaLnBrk="1" hangingPunct="1">
              <a:lnSpc>
                <a:spcPct val="80000"/>
              </a:lnSpc>
              <a:buFont typeface="Wingdings" pitchFamily="2" charset="2"/>
              <a:buChar char="Ø"/>
            </a:pPr>
            <a:r>
              <a:rPr lang="en-US" sz="2400" smtClean="0"/>
              <a:t>Example, find the coeff. Of correlation between the number of cigarettes smoked per day and the age of the smoker.</a:t>
            </a:r>
          </a:p>
          <a:p>
            <a:pPr marL="461963" indent="-461963" eaLnBrk="1" hangingPunct="1">
              <a:lnSpc>
                <a:spcPct val="80000"/>
              </a:lnSpc>
              <a:buFont typeface="Wingdings" pitchFamily="2" charset="2"/>
              <a:buChar char="Ø"/>
            </a:pPr>
            <a:r>
              <a:rPr lang="en-US" sz="2400" smtClean="0"/>
              <a:t>The results (next slide) indicate that there is no significant correlation between the number of cigarettes smoked and age of smokers (</a:t>
            </a:r>
            <a:r>
              <a:rPr lang="en-US" sz="2400" i="1" smtClean="0"/>
              <a:t>p-value</a:t>
            </a:r>
            <a:r>
              <a:rPr lang="en-US" sz="2400" smtClean="0"/>
              <a:t>=0.536).  This is further supported by the low coefficient of correlation value, r = -0.06</a:t>
            </a:r>
          </a:p>
          <a:p>
            <a:pPr marL="461963" indent="-461963" eaLnBrk="1" hangingPunct="1">
              <a:lnSpc>
                <a:spcPct val="80000"/>
              </a:lnSpc>
              <a:buFont typeface="Wingdings" pitchFamily="2" charset="2"/>
              <a:buChar char="Ø"/>
            </a:pPr>
            <a:r>
              <a:rPr lang="en-US" sz="2400" smtClean="0"/>
              <a:t>However, further analysis (slide after next) shows that among male smokers, there is a significant negative correlation between the two variables.  In contrast, such correlation does not exist among female smokers.</a:t>
            </a:r>
          </a:p>
        </p:txBody>
      </p:sp>
      <p:sp>
        <p:nvSpPr>
          <p:cNvPr id="328711" name="Text Box 3"/>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Date Placeholder 3"/>
          <p:cNvSpPr>
            <a:spLocks noGrp="1"/>
          </p:cNvSpPr>
          <p:nvPr>
            <p:ph type="dt" sz="quarter" idx="10"/>
          </p:nvPr>
        </p:nvSpPr>
        <p:spPr>
          <a:noFill/>
        </p:spPr>
        <p:txBody>
          <a:bodyPr/>
          <a:lstStyle/>
          <a:p>
            <a:r>
              <a:rPr lang="en-US"/>
              <a:t>2011</a:t>
            </a:r>
          </a:p>
        </p:txBody>
      </p:sp>
      <p:sp>
        <p:nvSpPr>
          <p:cNvPr id="329731" name="Footer Placeholder 4"/>
          <p:cNvSpPr>
            <a:spLocks noGrp="1"/>
          </p:cNvSpPr>
          <p:nvPr>
            <p:ph type="ftr" sz="quarter" idx="11"/>
          </p:nvPr>
        </p:nvSpPr>
        <p:spPr>
          <a:noFill/>
        </p:spPr>
        <p:txBody>
          <a:bodyPr/>
          <a:lstStyle/>
          <a:p>
            <a:r>
              <a:rPr lang="en-US" smtClean="0"/>
              <a:t>Rasimah Aripin</a:t>
            </a:r>
          </a:p>
        </p:txBody>
      </p:sp>
      <p:sp>
        <p:nvSpPr>
          <p:cNvPr id="329732" name="Slide Number Placeholder 5"/>
          <p:cNvSpPr>
            <a:spLocks noGrp="1"/>
          </p:cNvSpPr>
          <p:nvPr>
            <p:ph type="sldNum" sz="quarter" idx="12"/>
          </p:nvPr>
        </p:nvSpPr>
        <p:spPr>
          <a:noFill/>
        </p:spPr>
        <p:txBody>
          <a:bodyPr/>
          <a:lstStyle/>
          <a:p>
            <a:fld id="{04A04400-7B92-473A-BEDB-57772670BC32}" type="slidenum">
              <a:rPr lang="en-US" smtClean="0"/>
              <a:pPr/>
              <a:t>314</a:t>
            </a:fld>
            <a:endParaRPr lang="en-US" smtClean="0"/>
          </a:p>
        </p:txBody>
      </p:sp>
      <p:pic>
        <p:nvPicPr>
          <p:cNvPr id="329733" name="Picture 3"/>
          <p:cNvPicPr>
            <a:picLocks noChangeAspect="1" noChangeArrowheads="1"/>
          </p:cNvPicPr>
          <p:nvPr/>
        </p:nvPicPr>
        <p:blipFill>
          <a:blip r:embed="rId3"/>
          <a:srcRect r="4385" b="5963"/>
          <a:stretch>
            <a:fillRect/>
          </a:stretch>
        </p:blipFill>
        <p:spPr bwMode="auto">
          <a:xfrm>
            <a:off x="0" y="1600200"/>
            <a:ext cx="8686800" cy="4286250"/>
          </a:xfrm>
          <a:prstGeom prst="rect">
            <a:avLst/>
          </a:prstGeom>
          <a:noFill/>
          <a:ln w="9525">
            <a:noFill/>
            <a:miter lim="800000"/>
            <a:headEnd/>
            <a:tailEnd/>
          </a:ln>
        </p:spPr>
      </p:pic>
      <p:sp>
        <p:nvSpPr>
          <p:cNvPr id="329734" name="Rectangle 2"/>
          <p:cNvSpPr>
            <a:spLocks noGrp="1" noChangeArrowheads="1"/>
          </p:cNvSpPr>
          <p:nvPr>
            <p:ph type="title"/>
          </p:nvPr>
        </p:nvSpPr>
        <p:spPr>
          <a:xfrm>
            <a:off x="914400" y="838200"/>
            <a:ext cx="7467600" cy="457200"/>
          </a:xfrm>
          <a:ln w="12700">
            <a:solidFill>
              <a:schemeClr val="tx1"/>
            </a:solidFill>
          </a:ln>
        </p:spPr>
        <p:txBody>
          <a:bodyPr/>
          <a:lstStyle/>
          <a:p>
            <a:pPr eaLnBrk="1" hangingPunct="1"/>
            <a:r>
              <a:rPr lang="en-US" sz="3200" smtClean="0"/>
              <a:t>Example</a:t>
            </a:r>
          </a:p>
        </p:txBody>
      </p:sp>
      <p:sp>
        <p:nvSpPr>
          <p:cNvPr id="329735" name="Text Box 4"/>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Date Placeholder 3"/>
          <p:cNvSpPr>
            <a:spLocks noGrp="1"/>
          </p:cNvSpPr>
          <p:nvPr>
            <p:ph type="dt" sz="quarter" idx="10"/>
          </p:nvPr>
        </p:nvSpPr>
        <p:spPr>
          <a:noFill/>
        </p:spPr>
        <p:txBody>
          <a:bodyPr/>
          <a:lstStyle/>
          <a:p>
            <a:r>
              <a:rPr lang="en-US"/>
              <a:t>2011</a:t>
            </a:r>
          </a:p>
        </p:txBody>
      </p:sp>
      <p:sp>
        <p:nvSpPr>
          <p:cNvPr id="330755" name="Footer Placeholder 4"/>
          <p:cNvSpPr>
            <a:spLocks noGrp="1"/>
          </p:cNvSpPr>
          <p:nvPr>
            <p:ph type="ftr" sz="quarter" idx="11"/>
          </p:nvPr>
        </p:nvSpPr>
        <p:spPr>
          <a:noFill/>
        </p:spPr>
        <p:txBody>
          <a:bodyPr/>
          <a:lstStyle/>
          <a:p>
            <a:r>
              <a:rPr lang="en-US" smtClean="0"/>
              <a:t>Rasimah Aripin</a:t>
            </a:r>
          </a:p>
        </p:txBody>
      </p:sp>
      <p:sp>
        <p:nvSpPr>
          <p:cNvPr id="330756" name="Slide Number Placeholder 5"/>
          <p:cNvSpPr>
            <a:spLocks noGrp="1"/>
          </p:cNvSpPr>
          <p:nvPr>
            <p:ph type="sldNum" sz="quarter" idx="12"/>
          </p:nvPr>
        </p:nvSpPr>
        <p:spPr>
          <a:noFill/>
        </p:spPr>
        <p:txBody>
          <a:bodyPr/>
          <a:lstStyle/>
          <a:p>
            <a:fld id="{4CF89268-A472-4B17-BC5C-A9ADE40FC55F}" type="slidenum">
              <a:rPr lang="en-US" smtClean="0"/>
              <a:pPr/>
              <a:t>315</a:t>
            </a:fld>
            <a:endParaRPr lang="en-US" smtClean="0"/>
          </a:p>
        </p:txBody>
      </p:sp>
      <p:sp>
        <p:nvSpPr>
          <p:cNvPr id="330757" name="Rectangle 2"/>
          <p:cNvSpPr>
            <a:spLocks noGrp="1" noChangeArrowheads="1"/>
          </p:cNvSpPr>
          <p:nvPr>
            <p:ph type="title"/>
          </p:nvPr>
        </p:nvSpPr>
        <p:spPr>
          <a:xfrm>
            <a:off x="609600" y="762000"/>
            <a:ext cx="8097838" cy="685800"/>
          </a:xfrm>
          <a:ln>
            <a:solidFill>
              <a:schemeClr val="accent2"/>
            </a:solidFill>
          </a:ln>
        </p:spPr>
        <p:txBody>
          <a:bodyPr/>
          <a:lstStyle/>
          <a:p>
            <a:pPr eaLnBrk="1" hangingPunct="1"/>
            <a:r>
              <a:rPr lang="en-US" sz="2600" smtClean="0"/>
              <a:t>Example: Comparison between male and female smokers </a:t>
            </a:r>
          </a:p>
        </p:txBody>
      </p:sp>
      <p:pic>
        <p:nvPicPr>
          <p:cNvPr id="330758" name="Picture 3"/>
          <p:cNvPicPr>
            <a:picLocks noChangeAspect="1" noChangeArrowheads="1"/>
          </p:cNvPicPr>
          <p:nvPr/>
        </p:nvPicPr>
        <p:blipFill>
          <a:blip r:embed="rId3"/>
          <a:srcRect b="5783"/>
          <a:stretch>
            <a:fillRect/>
          </a:stretch>
        </p:blipFill>
        <p:spPr bwMode="auto">
          <a:xfrm>
            <a:off x="685800" y="1447800"/>
            <a:ext cx="8153400" cy="4521200"/>
          </a:xfrm>
          <a:prstGeom prst="rect">
            <a:avLst/>
          </a:prstGeom>
          <a:noFill/>
          <a:ln w="9525">
            <a:noFill/>
            <a:miter lim="800000"/>
            <a:headEnd/>
            <a:tailEnd/>
          </a:ln>
        </p:spPr>
      </p:pic>
      <p:sp>
        <p:nvSpPr>
          <p:cNvPr id="330759" name="Text Box 3"/>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Date Placeholder 3"/>
          <p:cNvSpPr>
            <a:spLocks noGrp="1"/>
          </p:cNvSpPr>
          <p:nvPr>
            <p:ph type="dt" sz="quarter" idx="10"/>
          </p:nvPr>
        </p:nvSpPr>
        <p:spPr>
          <a:noFill/>
        </p:spPr>
        <p:txBody>
          <a:bodyPr/>
          <a:lstStyle/>
          <a:p>
            <a:r>
              <a:rPr lang="en-US"/>
              <a:t>2011</a:t>
            </a:r>
          </a:p>
        </p:txBody>
      </p:sp>
      <p:sp>
        <p:nvSpPr>
          <p:cNvPr id="331779" name="Footer Placeholder 4"/>
          <p:cNvSpPr>
            <a:spLocks noGrp="1"/>
          </p:cNvSpPr>
          <p:nvPr>
            <p:ph type="ftr" sz="quarter" idx="11"/>
          </p:nvPr>
        </p:nvSpPr>
        <p:spPr>
          <a:noFill/>
        </p:spPr>
        <p:txBody>
          <a:bodyPr/>
          <a:lstStyle/>
          <a:p>
            <a:r>
              <a:rPr lang="en-US" smtClean="0"/>
              <a:t>Rasimah Aripin</a:t>
            </a:r>
          </a:p>
        </p:txBody>
      </p:sp>
      <p:sp>
        <p:nvSpPr>
          <p:cNvPr id="331780" name="Slide Number Placeholder 5"/>
          <p:cNvSpPr>
            <a:spLocks noGrp="1"/>
          </p:cNvSpPr>
          <p:nvPr>
            <p:ph type="sldNum" sz="quarter" idx="12"/>
          </p:nvPr>
        </p:nvSpPr>
        <p:spPr>
          <a:noFill/>
        </p:spPr>
        <p:txBody>
          <a:bodyPr/>
          <a:lstStyle/>
          <a:p>
            <a:fld id="{4F28AB25-48CC-466B-9359-40B0C94B6F90}" type="slidenum">
              <a:rPr lang="en-US" smtClean="0"/>
              <a:pPr/>
              <a:t>316</a:t>
            </a:fld>
            <a:endParaRPr lang="en-US" smtClean="0"/>
          </a:p>
        </p:txBody>
      </p:sp>
      <p:sp>
        <p:nvSpPr>
          <p:cNvPr id="331781" name="Rectangle 2"/>
          <p:cNvSpPr>
            <a:spLocks noGrp="1" noChangeArrowheads="1"/>
          </p:cNvSpPr>
          <p:nvPr>
            <p:ph type="title"/>
          </p:nvPr>
        </p:nvSpPr>
        <p:spPr>
          <a:xfrm>
            <a:off x="838200" y="762000"/>
            <a:ext cx="7793038" cy="533400"/>
          </a:xfrm>
          <a:ln>
            <a:solidFill>
              <a:schemeClr val="accent2"/>
            </a:solidFill>
          </a:ln>
        </p:spPr>
        <p:txBody>
          <a:bodyPr/>
          <a:lstStyle/>
          <a:p>
            <a:pPr eaLnBrk="1" hangingPunct="1"/>
            <a:r>
              <a:rPr lang="en-US" sz="2800" smtClean="0"/>
              <a:t>Relationship between Two Ordinal variables</a:t>
            </a:r>
          </a:p>
        </p:txBody>
      </p:sp>
      <p:sp>
        <p:nvSpPr>
          <p:cNvPr id="331782" name="Rectangle 3"/>
          <p:cNvSpPr>
            <a:spLocks noGrp="1" noChangeArrowheads="1"/>
          </p:cNvSpPr>
          <p:nvPr>
            <p:ph type="body" idx="1"/>
          </p:nvPr>
        </p:nvSpPr>
        <p:spPr>
          <a:xfrm>
            <a:off x="990600" y="1447800"/>
            <a:ext cx="7696200" cy="4383088"/>
          </a:xfrm>
        </p:spPr>
        <p:txBody>
          <a:bodyPr/>
          <a:lstStyle/>
          <a:p>
            <a:pPr algn="ctr" eaLnBrk="1" hangingPunct="1">
              <a:lnSpc>
                <a:spcPct val="90000"/>
              </a:lnSpc>
              <a:buFont typeface="Wingdings" pitchFamily="2" charset="2"/>
              <a:buNone/>
            </a:pPr>
            <a:r>
              <a:rPr lang="en-US" sz="2800" i="1" smtClean="0"/>
              <a:t>Kendall’s-Tau b</a:t>
            </a:r>
            <a:r>
              <a:rPr lang="en-US" sz="2800" smtClean="0"/>
              <a:t> Correlation Coefficient</a:t>
            </a:r>
          </a:p>
          <a:p>
            <a:pPr eaLnBrk="1" hangingPunct="1">
              <a:lnSpc>
                <a:spcPct val="90000"/>
              </a:lnSpc>
              <a:buFont typeface="Wingdings" pitchFamily="2" charset="2"/>
              <a:buChar char="q"/>
            </a:pPr>
            <a:r>
              <a:rPr lang="en-US" sz="2800" smtClean="0"/>
              <a:t>Non parametric method</a:t>
            </a:r>
          </a:p>
          <a:p>
            <a:pPr eaLnBrk="1" hangingPunct="1">
              <a:lnSpc>
                <a:spcPct val="90000"/>
              </a:lnSpc>
              <a:buFont typeface="Wingdings" pitchFamily="2" charset="2"/>
              <a:buChar char="q"/>
            </a:pPr>
            <a:r>
              <a:rPr lang="en-US" sz="2800" smtClean="0"/>
              <a:t>Between ordinal and ordinal; The value ranges from -1 to 1 like Pearson’s and Spearman’s</a:t>
            </a:r>
          </a:p>
          <a:p>
            <a:pPr eaLnBrk="1" hangingPunct="1">
              <a:lnSpc>
                <a:spcPct val="90000"/>
              </a:lnSpc>
              <a:buFont typeface="Wingdings" pitchFamily="2" charset="2"/>
              <a:buChar char="q"/>
            </a:pPr>
            <a:r>
              <a:rPr lang="en-US" sz="2800" smtClean="0"/>
              <a:t>Not as accurate as the Pearson’s r and Spearman’s </a:t>
            </a:r>
            <a:r>
              <a:rPr lang="en-US" sz="2800" i="1" smtClean="0"/>
              <a:t>rho</a:t>
            </a:r>
          </a:p>
          <a:p>
            <a:pPr eaLnBrk="1" hangingPunct="1">
              <a:lnSpc>
                <a:spcPct val="90000"/>
              </a:lnSpc>
              <a:buFont typeface="Wingdings" pitchFamily="2" charset="2"/>
              <a:buChar char="q"/>
            </a:pPr>
            <a:r>
              <a:rPr lang="en-US" sz="2800" smtClean="0"/>
              <a:t>Refer to the data set tool suvey.sav.  Determine the correlation between the level of usage (scale from 1 to 5) and opinion (scale from 1 to 5).What can you conclude</a:t>
            </a:r>
            <a:r>
              <a:rPr lang="en-US" sz="2400" smtClean="0"/>
              <a:t>?</a:t>
            </a:r>
          </a:p>
          <a:p>
            <a:pPr eaLnBrk="1" hangingPunct="1">
              <a:lnSpc>
                <a:spcPct val="90000"/>
              </a:lnSpc>
              <a:buFont typeface="Wingdings" pitchFamily="2" charset="2"/>
              <a:buChar char="q"/>
            </a:pPr>
            <a:endParaRPr lang="en-US" sz="2400" smtClean="0"/>
          </a:p>
        </p:txBody>
      </p:sp>
      <p:sp>
        <p:nvSpPr>
          <p:cNvPr id="331783" name="Text Box 3"/>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Date Placeholder 3"/>
          <p:cNvSpPr>
            <a:spLocks noGrp="1"/>
          </p:cNvSpPr>
          <p:nvPr>
            <p:ph type="dt" sz="quarter" idx="10"/>
          </p:nvPr>
        </p:nvSpPr>
        <p:spPr>
          <a:noFill/>
        </p:spPr>
        <p:txBody>
          <a:bodyPr/>
          <a:lstStyle/>
          <a:p>
            <a:r>
              <a:rPr lang="en-US"/>
              <a:t>2011</a:t>
            </a:r>
          </a:p>
        </p:txBody>
      </p:sp>
      <p:sp>
        <p:nvSpPr>
          <p:cNvPr id="22532" name="Footer Placeholder 4"/>
          <p:cNvSpPr>
            <a:spLocks noGrp="1"/>
          </p:cNvSpPr>
          <p:nvPr>
            <p:ph type="ftr" sz="quarter" idx="11"/>
          </p:nvPr>
        </p:nvSpPr>
        <p:spPr>
          <a:noFill/>
        </p:spPr>
        <p:txBody>
          <a:bodyPr/>
          <a:lstStyle/>
          <a:p>
            <a:r>
              <a:rPr lang="en-US" smtClean="0"/>
              <a:t>Rasimah Aripin</a:t>
            </a:r>
          </a:p>
        </p:txBody>
      </p:sp>
      <p:sp>
        <p:nvSpPr>
          <p:cNvPr id="22533" name="Slide Number Placeholder 5"/>
          <p:cNvSpPr>
            <a:spLocks noGrp="1"/>
          </p:cNvSpPr>
          <p:nvPr>
            <p:ph type="sldNum" sz="quarter" idx="12"/>
          </p:nvPr>
        </p:nvSpPr>
        <p:spPr>
          <a:noFill/>
        </p:spPr>
        <p:txBody>
          <a:bodyPr/>
          <a:lstStyle/>
          <a:p>
            <a:fld id="{66F99E69-D61E-4FB5-9084-84989C9CB310}" type="slidenum">
              <a:rPr lang="en-US" smtClean="0"/>
              <a:pPr/>
              <a:t>317</a:t>
            </a:fld>
            <a:endParaRPr lang="en-US" smtClean="0"/>
          </a:p>
        </p:txBody>
      </p:sp>
      <p:sp>
        <p:nvSpPr>
          <p:cNvPr id="22534" name="Rectangle 2"/>
          <p:cNvSpPr>
            <a:spLocks noGrp="1" noChangeArrowheads="1"/>
          </p:cNvSpPr>
          <p:nvPr>
            <p:ph type="title"/>
          </p:nvPr>
        </p:nvSpPr>
        <p:spPr>
          <a:xfrm>
            <a:off x="685800" y="609600"/>
            <a:ext cx="7772400" cy="914400"/>
          </a:xfrm>
          <a:ln>
            <a:solidFill>
              <a:schemeClr val="accent2"/>
            </a:solidFill>
          </a:ln>
        </p:spPr>
        <p:txBody>
          <a:bodyPr/>
          <a:lstStyle/>
          <a:p>
            <a:pPr eaLnBrk="1" hangingPunct="1"/>
            <a:r>
              <a:rPr lang="en-US" sz="3200" smtClean="0"/>
              <a:t>Relationship between Two Ordinal variables</a:t>
            </a:r>
          </a:p>
        </p:txBody>
      </p:sp>
      <p:sp>
        <p:nvSpPr>
          <p:cNvPr id="22535" name="Text Box 3"/>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graphicFrame>
        <p:nvGraphicFramePr>
          <p:cNvPr id="22530" name="Object 7"/>
          <p:cNvGraphicFramePr>
            <a:graphicFrameLocks noChangeAspect="1"/>
          </p:cNvGraphicFramePr>
          <p:nvPr>
            <p:ph idx="1"/>
          </p:nvPr>
        </p:nvGraphicFramePr>
        <p:xfrm>
          <a:off x="838200" y="1524000"/>
          <a:ext cx="7162800" cy="3362325"/>
        </p:xfrm>
        <a:graphic>
          <a:graphicData uri="http://schemas.openxmlformats.org/presentationml/2006/ole">
            <p:oleObj spid="_x0000_s22530" name="Document" r:id="rId4" imgW="5600549" imgH="2231603" progId="Word.Document.8">
              <p:embed/>
            </p:oleObj>
          </a:graphicData>
        </a:graphic>
      </p:graphicFrame>
      <p:sp>
        <p:nvSpPr>
          <p:cNvPr id="22536" name="Text Box 9"/>
          <p:cNvSpPr txBox="1">
            <a:spLocks noChangeArrowheads="1"/>
          </p:cNvSpPr>
          <p:nvPr/>
        </p:nvSpPr>
        <p:spPr bwMode="auto">
          <a:xfrm>
            <a:off x="304800" y="4800600"/>
            <a:ext cx="8382000" cy="1311275"/>
          </a:xfrm>
          <a:prstGeom prst="rect">
            <a:avLst/>
          </a:prstGeom>
          <a:noFill/>
          <a:ln w="9525">
            <a:noFill/>
            <a:miter lim="800000"/>
            <a:headEnd/>
            <a:tailEnd/>
          </a:ln>
        </p:spPr>
        <p:txBody>
          <a:bodyPr>
            <a:spAutoFit/>
          </a:bodyPr>
          <a:lstStyle/>
          <a:p>
            <a:r>
              <a:rPr lang="en-US" sz="2000" b="0" i="0"/>
              <a:t>There is a significant negative weak correlation between the  level of highway usage and support towards the proposed toll increase.  That means, those who use the highway more often tend not to support the proposed increase (the higher the usage the lower is the support)</a:t>
            </a:r>
            <a:r>
              <a:rPr lang="en-US" sz="2000" b="0"/>
              <a:t>. </a:t>
            </a:r>
          </a:p>
        </p:txBody>
      </p:sp>
    </p:spTree>
  </p:cSld>
  <p:clrMapOvr>
    <a:masterClrMapping/>
  </p:clrMapOvr>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Date Placeholder 2"/>
          <p:cNvSpPr>
            <a:spLocks noGrp="1"/>
          </p:cNvSpPr>
          <p:nvPr>
            <p:ph type="dt" sz="quarter" idx="10"/>
          </p:nvPr>
        </p:nvSpPr>
        <p:spPr>
          <a:xfrm>
            <a:off x="457200" y="6172200"/>
            <a:ext cx="1905000" cy="457200"/>
          </a:xfrm>
          <a:noFill/>
        </p:spPr>
        <p:txBody>
          <a:bodyPr/>
          <a:lstStyle/>
          <a:p>
            <a:r>
              <a:rPr lang="en-US"/>
              <a:t>2011</a:t>
            </a:r>
          </a:p>
        </p:txBody>
      </p:sp>
      <p:sp>
        <p:nvSpPr>
          <p:cNvPr id="332803" name="Footer Placeholder 3"/>
          <p:cNvSpPr>
            <a:spLocks noGrp="1"/>
          </p:cNvSpPr>
          <p:nvPr>
            <p:ph type="ftr" sz="quarter" idx="11"/>
          </p:nvPr>
        </p:nvSpPr>
        <p:spPr>
          <a:noFill/>
        </p:spPr>
        <p:txBody>
          <a:bodyPr/>
          <a:lstStyle/>
          <a:p>
            <a:r>
              <a:rPr lang="en-US" smtClean="0"/>
              <a:t>Rasimah Aripin</a:t>
            </a:r>
          </a:p>
        </p:txBody>
      </p:sp>
      <p:sp>
        <p:nvSpPr>
          <p:cNvPr id="332804" name="Slide Number Placeholder 4"/>
          <p:cNvSpPr>
            <a:spLocks noGrp="1"/>
          </p:cNvSpPr>
          <p:nvPr>
            <p:ph type="sldNum" sz="quarter" idx="12"/>
          </p:nvPr>
        </p:nvSpPr>
        <p:spPr>
          <a:noFill/>
        </p:spPr>
        <p:txBody>
          <a:bodyPr/>
          <a:lstStyle/>
          <a:p>
            <a:fld id="{4C539DE7-C718-4CEA-9A03-77D31454082E}" type="slidenum">
              <a:rPr lang="en-US" smtClean="0"/>
              <a:pPr/>
              <a:t>318</a:t>
            </a:fld>
            <a:endParaRPr lang="en-US" smtClean="0"/>
          </a:p>
        </p:txBody>
      </p:sp>
      <p:sp>
        <p:nvSpPr>
          <p:cNvPr id="332805" name="Text Box 2"/>
          <p:cNvSpPr txBox="1">
            <a:spLocks noChangeArrowheads="1"/>
          </p:cNvSpPr>
          <p:nvPr/>
        </p:nvSpPr>
        <p:spPr bwMode="auto">
          <a:xfrm>
            <a:off x="609600" y="609600"/>
            <a:ext cx="8001000" cy="946150"/>
          </a:xfrm>
          <a:prstGeom prst="rect">
            <a:avLst/>
          </a:prstGeom>
          <a:noFill/>
          <a:ln w="12700">
            <a:noFill/>
            <a:miter lim="800000"/>
            <a:headEnd type="none" w="sm" len="sm"/>
            <a:tailEnd type="none" w="sm" len="sm"/>
          </a:ln>
        </p:spPr>
        <p:txBody>
          <a:bodyPr anchor="ctr">
            <a:spAutoFit/>
          </a:bodyPr>
          <a:lstStyle/>
          <a:p>
            <a:pPr algn="ctr" eaLnBrk="0" hangingPunct="0">
              <a:spcBef>
                <a:spcPct val="50000"/>
              </a:spcBef>
            </a:pPr>
            <a:r>
              <a:rPr lang="en-US" sz="2800" b="0" i="0">
                <a:latin typeface="Georgia" pitchFamily="18" charset="0"/>
              </a:rPr>
              <a:t>Examples of poor/wrong interpretation of </a:t>
            </a:r>
            <a:r>
              <a:rPr lang="en-US" sz="2800" b="0">
                <a:latin typeface="Georgia" pitchFamily="18" charset="0"/>
                <a:sym typeface="Symbol" pitchFamily="18" charset="2"/>
              </a:rPr>
              <a:t>correlation analysis</a:t>
            </a:r>
            <a:endParaRPr lang="en-US" sz="2800" b="0" i="0">
              <a:latin typeface="Georgia" pitchFamily="18" charset="0"/>
              <a:sym typeface="Symbol" pitchFamily="18" charset="2"/>
            </a:endParaRPr>
          </a:p>
        </p:txBody>
      </p:sp>
      <p:graphicFrame>
        <p:nvGraphicFramePr>
          <p:cNvPr id="176146" name="Group 18"/>
          <p:cNvGraphicFramePr>
            <a:graphicFrameLocks noGrp="1"/>
          </p:cNvGraphicFramePr>
          <p:nvPr>
            <p:ph/>
          </p:nvPr>
        </p:nvGraphicFramePr>
        <p:xfrm>
          <a:off x="381000" y="1600200"/>
          <a:ext cx="8763000" cy="4622800"/>
        </p:xfrm>
        <a:graphic>
          <a:graphicData uri="http://schemas.openxmlformats.org/drawingml/2006/table">
            <a:tbl>
              <a:tblPr/>
              <a:tblGrid>
                <a:gridCol w="3810000"/>
                <a:gridCol w="411163"/>
                <a:gridCol w="4541837"/>
              </a:tblGrid>
              <a:tr h="457200">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Georgia" pitchFamily="18" charset="0"/>
                        </a:rPr>
                        <a:t>Extract of Statement</a:t>
                      </a:r>
                    </a:p>
                  </a:txBody>
                  <a:tcPr horzOverflow="overflow">
                    <a:lnL cap="flat">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Georgia" pitchFamily="18" charset="0"/>
                        </a:rPr>
                        <a:t>Comment</a:t>
                      </a:r>
                    </a:p>
                  </a:txBody>
                  <a:tcPr horzOverflow="overflow">
                    <a:lnL>
                      <a:noFill/>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362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smtClean="0">
                          <a:ln>
                            <a:noFill/>
                          </a:ln>
                          <a:solidFill>
                            <a:schemeClr val="tx1"/>
                          </a:solidFill>
                          <a:effectLst/>
                          <a:latin typeface="Georgia" pitchFamily="18" charset="0"/>
                          <a:sym typeface="Symbol" pitchFamily="18" charset="2"/>
                        </a:rPr>
                        <a:t>Analisis korelasi digunakan untuk mengetahui kekuatan hubungan di antara markah Bahasa Melayu dan faktor-faktor yang mempengaruhinya.</a:t>
                      </a:r>
                      <a:r>
                        <a:rPr kumimoji="0" lang="en-US" sz="1800" b="0" i="0" u="none" strike="noStrike" cap="none" normalizeH="0" baseline="0" smtClean="0">
                          <a:ln>
                            <a:noFill/>
                          </a:ln>
                          <a:solidFill>
                            <a:schemeClr val="tx1"/>
                          </a:solidFill>
                          <a:effectLst/>
                          <a:latin typeface="Georgia" pitchFamily="18" charset="0"/>
                          <a:sym typeface="Symbol" pitchFamily="18" charset="2"/>
                        </a:rPr>
                        <a:t> </a:t>
                      </a:r>
                    </a:p>
                  </a:txBody>
                  <a:tcPr horzOverflow="overflow">
                    <a:lnL cap="flat">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2">
                  <a:txBody>
                    <a:bodyPr/>
                    <a:lstStyle/>
                    <a:p>
                      <a:pPr marL="58738" marR="0" lvl="0" indent="-58738" algn="l" defTabSz="914400" rtl="0" eaLnBrk="1" fontAlgn="base" latinLnBrk="0" hangingPunct="1">
                        <a:lnSpc>
                          <a:spcPct val="100000"/>
                        </a:lnSpc>
                        <a:spcBef>
                          <a:spcPct val="20000"/>
                        </a:spcBef>
                        <a:spcAft>
                          <a:spcPct val="0"/>
                        </a:spcAft>
                        <a:buClrTx/>
                        <a:buSzTx/>
                        <a:buFontTx/>
                        <a:buNone/>
                        <a:tabLst>
                          <a:tab pos="0" algn="r"/>
                          <a:tab pos="2743200" algn="ctr"/>
                          <a:tab pos="5486400" algn="r"/>
                        </a:tabLst>
                      </a:pPr>
                      <a:r>
                        <a:rPr kumimoji="0" lang="en-US" sz="1800" b="0" i="0" u="none" strike="noStrike" cap="none" normalizeH="0" baseline="0" smtClean="0">
                          <a:ln>
                            <a:noFill/>
                          </a:ln>
                          <a:solidFill>
                            <a:srgbClr val="000000"/>
                          </a:solidFill>
                          <a:effectLst/>
                          <a:latin typeface="Georgia" pitchFamily="18" charset="0"/>
                        </a:rPr>
                        <a:t>Correlation does not indicate causal relationship, unlike regression analysis. Not clear on the measurements of the variables </a:t>
                      </a:r>
                      <a:r>
                        <a:rPr kumimoji="0" lang="en-US" sz="1800" b="0" i="1" u="none" strike="noStrike" cap="none" normalizeH="0" baseline="0" smtClean="0">
                          <a:ln>
                            <a:noFill/>
                          </a:ln>
                          <a:solidFill>
                            <a:srgbClr val="000000"/>
                          </a:solidFill>
                          <a:effectLst/>
                          <a:latin typeface="Georgia" pitchFamily="18" charset="0"/>
                        </a:rPr>
                        <a:t>kursus matematik </a:t>
                      </a:r>
                      <a:r>
                        <a:rPr kumimoji="0" lang="en-US" sz="1800" b="0" i="0" u="none" strike="noStrike" cap="none" normalizeH="0" baseline="0" smtClean="0">
                          <a:ln>
                            <a:noFill/>
                          </a:ln>
                          <a:solidFill>
                            <a:srgbClr val="000000"/>
                          </a:solidFill>
                          <a:effectLst/>
                          <a:latin typeface="Georgia" pitchFamily="18" charset="0"/>
                        </a:rPr>
                        <a:t>and</a:t>
                      </a:r>
                      <a:r>
                        <a:rPr kumimoji="0" lang="en-US" sz="1800" b="0" i="1" u="none" strike="noStrike" cap="none" normalizeH="0" baseline="0" smtClean="0">
                          <a:ln>
                            <a:noFill/>
                          </a:ln>
                          <a:solidFill>
                            <a:srgbClr val="000000"/>
                          </a:solidFill>
                          <a:effectLst/>
                          <a:latin typeface="Georgia" pitchFamily="18" charset="0"/>
                        </a:rPr>
                        <a:t> kursus statistik</a:t>
                      </a:r>
                      <a:r>
                        <a:rPr kumimoji="0" lang="en-US" sz="1800" b="0" i="0" u="none" strike="noStrike" cap="none" normalizeH="0" baseline="0" smtClean="0">
                          <a:ln>
                            <a:noFill/>
                          </a:ln>
                          <a:solidFill>
                            <a:srgbClr val="000000"/>
                          </a:solidFill>
                          <a:effectLst/>
                          <a:latin typeface="Georgia" pitchFamily="18" charset="0"/>
                        </a:rPr>
                        <a:t> (possibly exam marks).</a:t>
                      </a:r>
                      <a:r>
                        <a:rPr kumimoji="0" lang="en-US" sz="1800" b="0" i="1" u="none" strike="noStrike" cap="none" normalizeH="0" baseline="0" smtClean="0">
                          <a:ln>
                            <a:noFill/>
                          </a:ln>
                          <a:solidFill>
                            <a:srgbClr val="000000"/>
                          </a:solidFill>
                          <a:effectLst/>
                          <a:latin typeface="Georgia" pitchFamily="18" charset="0"/>
                        </a:rPr>
                        <a:t>  </a:t>
                      </a:r>
                      <a:r>
                        <a:rPr kumimoji="0" lang="en-US" sz="1800" b="0" i="0" u="none" strike="noStrike" cap="none" normalizeH="0" baseline="0" smtClean="0">
                          <a:ln>
                            <a:noFill/>
                          </a:ln>
                          <a:solidFill>
                            <a:srgbClr val="000000"/>
                          </a:solidFill>
                          <a:effectLst/>
                          <a:latin typeface="Georgia" pitchFamily="18" charset="0"/>
                        </a:rPr>
                        <a:t>The cause and effect relationship cannot be determined. B</a:t>
                      </a:r>
                      <a:r>
                        <a:rPr kumimoji="0" lang="en-US" sz="1800" b="0" i="1" u="none" strike="noStrike" cap="none" normalizeH="0" baseline="0" smtClean="0">
                          <a:ln>
                            <a:noFill/>
                          </a:ln>
                          <a:solidFill>
                            <a:srgbClr val="000000"/>
                          </a:solidFill>
                          <a:effectLst/>
                          <a:latin typeface="Georgia" pitchFamily="18" charset="0"/>
                        </a:rPr>
                        <a:t>erkaitan dengannya</a:t>
                      </a:r>
                      <a:r>
                        <a:rPr kumimoji="0" lang="en-US" sz="1800" b="0" i="0" u="none" strike="noStrike" cap="none" normalizeH="0" baseline="0" smtClean="0">
                          <a:ln>
                            <a:noFill/>
                          </a:ln>
                          <a:solidFill>
                            <a:srgbClr val="000000"/>
                          </a:solidFill>
                          <a:effectLst/>
                          <a:latin typeface="Georgia" pitchFamily="18" charset="0"/>
                        </a:rPr>
                        <a:t> should replace </a:t>
                      </a:r>
                      <a:r>
                        <a:rPr kumimoji="0" lang="en-US" sz="1800" b="0" i="1" u="none" strike="noStrike" cap="none" normalizeH="0" baseline="0" smtClean="0">
                          <a:ln>
                            <a:noFill/>
                          </a:ln>
                          <a:solidFill>
                            <a:srgbClr val="000000"/>
                          </a:solidFill>
                          <a:effectLst/>
                          <a:latin typeface="Georgia" pitchFamily="18" charset="0"/>
                        </a:rPr>
                        <a:t>mempengaruhinya</a:t>
                      </a:r>
                      <a:r>
                        <a:rPr kumimoji="0" lang="en-US" sz="1800" b="0" i="0" u="none" strike="noStrike" cap="none" normalizeH="0" baseline="0" smtClean="0">
                          <a:ln>
                            <a:noFill/>
                          </a:ln>
                          <a:solidFill>
                            <a:srgbClr val="000000"/>
                          </a:solidFill>
                          <a:effectLst/>
                          <a:latin typeface="Georgia" pitchFamily="18" charset="0"/>
                        </a:rPr>
                        <a:t>.</a:t>
                      </a:r>
                    </a:p>
                  </a:txBody>
                  <a:tcPr horzOverflow="overflow">
                    <a:lnL>
                      <a:noFill/>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en-US"/>
                    </a:p>
                  </a:txBody>
                  <a:tcPr/>
                </a:tc>
              </a:tr>
              <a:tr h="1803400">
                <a:tc>
                  <a:txBody>
                    <a:bodyPr/>
                    <a:lstStyle/>
                    <a:p>
                      <a:pPr marL="58738" marR="0" lvl="0" indent="-58738"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dirty="0" err="1" smtClean="0">
                          <a:ln>
                            <a:noFill/>
                          </a:ln>
                          <a:solidFill>
                            <a:schemeClr val="tx1"/>
                          </a:solidFill>
                          <a:effectLst/>
                          <a:latin typeface="Georgia" pitchFamily="18" charset="0"/>
                          <a:sym typeface="Symbol" pitchFamily="18" charset="2"/>
                        </a:rPr>
                        <a:t>Analisis</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korelasi</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digunakan</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untuk</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menguji</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kekuatan</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hubungan</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antara</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kursus</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matematik</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dengan</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kursus</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statistik</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dan</a:t>
                      </a:r>
                      <a:r>
                        <a:rPr kumimoji="0" lang="en-US" sz="1800" b="0" i="1" u="none" strike="noStrike" cap="none" normalizeH="0" baseline="0" dirty="0" smtClean="0">
                          <a:ln>
                            <a:noFill/>
                          </a:ln>
                          <a:solidFill>
                            <a:schemeClr val="tx1"/>
                          </a:solidFill>
                          <a:effectLst/>
                          <a:latin typeface="Georgia" pitchFamily="18" charset="0"/>
                          <a:sym typeface="Symbol" pitchFamily="18" charset="2"/>
                        </a:rPr>
                        <a:t>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faktor-faktor</a:t>
                      </a:r>
                      <a:r>
                        <a:rPr kumimoji="0" lang="en-US" sz="1800" b="0" i="1" u="none" strike="noStrike" cap="none" normalizeH="0" baseline="0" dirty="0" smtClean="0">
                          <a:ln>
                            <a:noFill/>
                          </a:ln>
                          <a:solidFill>
                            <a:schemeClr val="tx1"/>
                          </a:solidFill>
                          <a:effectLst/>
                          <a:latin typeface="Georgia" pitchFamily="18" charset="0"/>
                          <a:sym typeface="Symbol" pitchFamily="18" charset="2"/>
                        </a:rPr>
                        <a:t> yang </a:t>
                      </a:r>
                      <a:r>
                        <a:rPr kumimoji="0" lang="en-US" sz="1800" b="0" i="1" u="none" strike="noStrike" cap="none" normalizeH="0" baseline="0" dirty="0" err="1" smtClean="0">
                          <a:ln>
                            <a:noFill/>
                          </a:ln>
                          <a:solidFill>
                            <a:schemeClr val="tx1"/>
                          </a:solidFill>
                          <a:effectLst/>
                          <a:latin typeface="Georgia" pitchFamily="18" charset="0"/>
                          <a:sym typeface="Symbol" pitchFamily="18" charset="2"/>
                        </a:rPr>
                        <a:t>mempengaruhinya</a:t>
                      </a:r>
                      <a:r>
                        <a:rPr kumimoji="0" lang="en-US" sz="1800" b="0" i="0" u="none" strike="noStrike" cap="none" normalizeH="0" baseline="0" dirty="0" smtClean="0">
                          <a:ln>
                            <a:noFill/>
                          </a:ln>
                          <a:solidFill>
                            <a:schemeClr val="tx1"/>
                          </a:solidFill>
                          <a:effectLst/>
                          <a:latin typeface="Georgia" pitchFamily="18" charset="0"/>
                          <a:sym typeface="Symbol" pitchFamily="18" charset="2"/>
                        </a:rPr>
                        <a:t> </a:t>
                      </a:r>
                    </a:p>
                  </a:txBody>
                  <a:tcPr horzOverflow="overflow">
                    <a:lnL cap="flat">
                      <a:noFill/>
                    </a:lnL>
                    <a:lnR>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tab pos="58738" algn="r"/>
                          <a:tab pos="2743200" algn="ctr"/>
                          <a:tab pos="5486400" algn="r"/>
                        </a:tabLst>
                      </a:pPr>
                      <a:r>
                        <a:rPr kumimoji="0" lang="en-US" sz="1800" b="0" i="0" u="none" strike="noStrike" cap="none" normalizeH="0" baseline="0" dirty="0" smtClean="0">
                          <a:ln>
                            <a:noFill/>
                          </a:ln>
                          <a:solidFill>
                            <a:srgbClr val="000000"/>
                          </a:solidFill>
                          <a:effectLst/>
                          <a:latin typeface="Georgia" pitchFamily="18" charset="0"/>
                        </a:rPr>
                        <a:t>Same as above</a:t>
                      </a:r>
                    </a:p>
                  </a:txBody>
                  <a:tcPr horzOverflow="overflow">
                    <a:lnL>
                      <a:noFill/>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en-US"/>
                    </a:p>
                  </a:txBody>
                  <a:tcPr/>
                </a:tc>
              </a:tr>
            </a:tbl>
          </a:graphicData>
        </a:graphic>
      </p:graphicFrame>
      <p:sp>
        <p:nvSpPr>
          <p:cNvPr id="332817" name="Text Box 21"/>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Date Placeholder 2"/>
          <p:cNvSpPr>
            <a:spLocks noGrp="1"/>
          </p:cNvSpPr>
          <p:nvPr>
            <p:ph type="dt" sz="quarter" idx="10"/>
          </p:nvPr>
        </p:nvSpPr>
        <p:spPr>
          <a:noFill/>
        </p:spPr>
        <p:txBody>
          <a:bodyPr/>
          <a:lstStyle/>
          <a:p>
            <a:r>
              <a:rPr lang="en-US"/>
              <a:t>2011</a:t>
            </a:r>
          </a:p>
        </p:txBody>
      </p:sp>
      <p:sp>
        <p:nvSpPr>
          <p:cNvPr id="333827" name="Footer Placeholder 3"/>
          <p:cNvSpPr>
            <a:spLocks noGrp="1"/>
          </p:cNvSpPr>
          <p:nvPr>
            <p:ph type="ftr" sz="quarter" idx="11"/>
          </p:nvPr>
        </p:nvSpPr>
        <p:spPr>
          <a:noFill/>
        </p:spPr>
        <p:txBody>
          <a:bodyPr/>
          <a:lstStyle/>
          <a:p>
            <a:r>
              <a:rPr lang="en-US" smtClean="0"/>
              <a:t>Rasimah Aripin</a:t>
            </a:r>
          </a:p>
        </p:txBody>
      </p:sp>
      <p:sp>
        <p:nvSpPr>
          <p:cNvPr id="333828" name="Slide Number Placeholder 4"/>
          <p:cNvSpPr>
            <a:spLocks noGrp="1"/>
          </p:cNvSpPr>
          <p:nvPr>
            <p:ph type="sldNum" sz="quarter" idx="12"/>
          </p:nvPr>
        </p:nvSpPr>
        <p:spPr>
          <a:noFill/>
        </p:spPr>
        <p:txBody>
          <a:bodyPr/>
          <a:lstStyle/>
          <a:p>
            <a:fld id="{347CC434-11E3-4729-BACF-8EE52B28ADAB}" type="slidenum">
              <a:rPr lang="en-US" smtClean="0"/>
              <a:pPr/>
              <a:t>319</a:t>
            </a:fld>
            <a:endParaRPr lang="en-US" smtClean="0"/>
          </a:p>
        </p:txBody>
      </p:sp>
      <p:sp>
        <p:nvSpPr>
          <p:cNvPr id="333829" name="Rectangle 2"/>
          <p:cNvSpPr>
            <a:spLocks noGrp="1" noChangeArrowheads="1"/>
          </p:cNvSpPr>
          <p:nvPr>
            <p:ph type="title"/>
          </p:nvPr>
        </p:nvSpPr>
        <p:spPr>
          <a:xfrm>
            <a:off x="533400" y="762000"/>
            <a:ext cx="7924800" cy="762000"/>
          </a:xfrm>
          <a:ln>
            <a:solidFill>
              <a:schemeClr val="tx1"/>
            </a:solidFill>
          </a:ln>
        </p:spPr>
        <p:txBody>
          <a:bodyPr/>
          <a:lstStyle/>
          <a:p>
            <a:pPr eaLnBrk="1" hangingPunct="1"/>
            <a:r>
              <a:rPr lang="en-US" sz="2400" b="1" smtClean="0"/>
              <a:t>WHEN INTERPRETING CORRELATION, REMEMBER</a:t>
            </a:r>
          </a:p>
        </p:txBody>
      </p:sp>
      <p:sp>
        <p:nvSpPr>
          <p:cNvPr id="333830" name="Text Box 3"/>
          <p:cNvSpPr txBox="1">
            <a:spLocks noChangeArrowheads="1"/>
          </p:cNvSpPr>
          <p:nvPr/>
        </p:nvSpPr>
        <p:spPr bwMode="auto">
          <a:xfrm>
            <a:off x="685800" y="1676400"/>
            <a:ext cx="7772400" cy="4210050"/>
          </a:xfrm>
          <a:prstGeom prst="rect">
            <a:avLst/>
          </a:prstGeom>
          <a:noFill/>
          <a:ln w="12700">
            <a:noFill/>
            <a:miter lim="800000"/>
            <a:headEnd type="none" w="sm" len="sm"/>
            <a:tailEnd type="none" w="sm" len="sm"/>
          </a:ln>
        </p:spPr>
        <p:txBody>
          <a:bodyPr anchor="ctr">
            <a:spAutoFit/>
          </a:bodyPr>
          <a:lstStyle/>
          <a:p>
            <a:pPr marL="800100" indent="-514350" eaLnBrk="0" hangingPunct="0">
              <a:spcBef>
                <a:spcPct val="30000"/>
              </a:spcBef>
              <a:spcAft>
                <a:spcPct val="15000"/>
              </a:spcAft>
              <a:buFont typeface="Marlett" pitchFamily="2" charset="2"/>
              <a:buChar char="1"/>
            </a:pPr>
            <a:r>
              <a:rPr lang="en-US" sz="3200" b="0" i="0"/>
              <a:t>Correlation and causation are not the same.  Two variables may be correlated but it does not mean that one causes the other.</a:t>
            </a:r>
          </a:p>
          <a:p>
            <a:pPr marL="800100" indent="-514350" eaLnBrk="0" hangingPunct="0">
              <a:spcBef>
                <a:spcPct val="30000"/>
              </a:spcBef>
              <a:spcAft>
                <a:spcPct val="15000"/>
              </a:spcAft>
              <a:buFont typeface="Marlett" pitchFamily="2" charset="2"/>
              <a:buChar char="1"/>
            </a:pPr>
            <a:r>
              <a:rPr lang="en-US" sz="3200" b="0" i="0"/>
              <a:t>that when two variables are not significantly correlated, it just  means that they are not linearly related and thus could be related in some other ways.  </a:t>
            </a:r>
          </a:p>
        </p:txBody>
      </p:sp>
      <p:sp>
        <p:nvSpPr>
          <p:cNvPr id="333831" name="Text Box 5"/>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9.1:  Correlation Analysis</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3"/>
          <p:cNvSpPr>
            <a:spLocks noGrp="1"/>
          </p:cNvSpPr>
          <p:nvPr>
            <p:ph type="dt" sz="quarter" idx="10"/>
          </p:nvPr>
        </p:nvSpPr>
        <p:spPr>
          <a:noFill/>
        </p:spPr>
        <p:txBody>
          <a:bodyPr/>
          <a:lstStyle/>
          <a:p>
            <a:r>
              <a:rPr lang="en-US"/>
              <a:t>2011</a:t>
            </a:r>
          </a:p>
        </p:txBody>
      </p:sp>
      <p:sp>
        <p:nvSpPr>
          <p:cNvPr id="62467" name="Footer Placeholder 4"/>
          <p:cNvSpPr>
            <a:spLocks noGrp="1"/>
          </p:cNvSpPr>
          <p:nvPr>
            <p:ph type="ftr" sz="quarter" idx="11"/>
          </p:nvPr>
        </p:nvSpPr>
        <p:spPr>
          <a:noFill/>
        </p:spPr>
        <p:txBody>
          <a:bodyPr/>
          <a:lstStyle/>
          <a:p>
            <a:r>
              <a:rPr lang="en-US" smtClean="0"/>
              <a:t>Rasimah Aripin</a:t>
            </a:r>
          </a:p>
        </p:txBody>
      </p:sp>
      <p:sp>
        <p:nvSpPr>
          <p:cNvPr id="62468" name="Slide Number Placeholder 5"/>
          <p:cNvSpPr>
            <a:spLocks noGrp="1"/>
          </p:cNvSpPr>
          <p:nvPr>
            <p:ph type="sldNum" sz="quarter" idx="12"/>
          </p:nvPr>
        </p:nvSpPr>
        <p:spPr>
          <a:noFill/>
        </p:spPr>
        <p:txBody>
          <a:bodyPr/>
          <a:lstStyle/>
          <a:p>
            <a:fld id="{97A8EE60-9A17-4E6D-B0EB-E8700E828AF9}" type="slidenum">
              <a:rPr lang="en-US" smtClean="0"/>
              <a:pPr/>
              <a:t>32</a:t>
            </a:fld>
            <a:endParaRPr lang="en-US" smtClean="0"/>
          </a:p>
        </p:txBody>
      </p:sp>
      <p:pic>
        <p:nvPicPr>
          <p:cNvPr id="62469" name="Picture 4"/>
          <p:cNvPicPr>
            <a:picLocks noChangeAspect="1" noChangeArrowheads="1"/>
          </p:cNvPicPr>
          <p:nvPr>
            <p:ph type="body" idx="4294967295"/>
          </p:nvPr>
        </p:nvPicPr>
        <p:blipFill>
          <a:blip r:embed="rId3"/>
          <a:srcRect/>
          <a:stretch>
            <a:fillRect/>
          </a:stretch>
        </p:blipFill>
        <p:spPr>
          <a:xfrm>
            <a:off x="152400" y="1466850"/>
            <a:ext cx="4953000" cy="3106738"/>
          </a:xfrm>
        </p:spPr>
      </p:pic>
      <p:sp>
        <p:nvSpPr>
          <p:cNvPr id="62470" name="Rectangle 2"/>
          <p:cNvSpPr>
            <a:spLocks noGrp="1" noChangeArrowheads="1"/>
          </p:cNvSpPr>
          <p:nvPr>
            <p:ph type="title"/>
          </p:nvPr>
        </p:nvSpPr>
        <p:spPr>
          <a:xfrm>
            <a:off x="685800" y="685800"/>
            <a:ext cx="7772400" cy="685800"/>
          </a:xfrm>
          <a:ln>
            <a:solidFill>
              <a:schemeClr val="accent2"/>
            </a:solidFill>
          </a:ln>
        </p:spPr>
        <p:txBody>
          <a:bodyPr/>
          <a:lstStyle/>
          <a:p>
            <a:pPr eaLnBrk="1" hangingPunct="1"/>
            <a:r>
              <a:rPr lang="en-US" sz="3200" smtClean="0"/>
              <a:t>Missing Values Definition (Cont.)</a:t>
            </a:r>
          </a:p>
        </p:txBody>
      </p:sp>
      <p:sp>
        <p:nvSpPr>
          <p:cNvPr id="62471" name="Text Box 5"/>
          <p:cNvSpPr txBox="1">
            <a:spLocks noChangeArrowheads="1"/>
          </p:cNvSpPr>
          <p:nvPr/>
        </p:nvSpPr>
        <p:spPr bwMode="auto">
          <a:xfrm>
            <a:off x="6629400" y="1524000"/>
            <a:ext cx="1524000" cy="457200"/>
          </a:xfrm>
          <a:prstGeom prst="rect">
            <a:avLst/>
          </a:prstGeom>
          <a:noFill/>
          <a:ln w="9525">
            <a:noFill/>
            <a:miter lim="800000"/>
            <a:headEnd/>
            <a:tailEnd/>
          </a:ln>
        </p:spPr>
        <p:txBody>
          <a:bodyPr>
            <a:spAutoFit/>
          </a:bodyPr>
          <a:lstStyle/>
          <a:p>
            <a:pPr>
              <a:spcBef>
                <a:spcPct val="50000"/>
              </a:spcBef>
            </a:pPr>
            <a:endParaRPr lang="ms-MY" b="0" i="0"/>
          </a:p>
        </p:txBody>
      </p:sp>
      <p:sp>
        <p:nvSpPr>
          <p:cNvPr id="62472" name="Text Box 6"/>
          <p:cNvSpPr txBox="1">
            <a:spLocks noChangeArrowheads="1"/>
          </p:cNvSpPr>
          <p:nvPr/>
        </p:nvSpPr>
        <p:spPr bwMode="auto">
          <a:xfrm>
            <a:off x="6477000" y="1828800"/>
            <a:ext cx="2057400" cy="466725"/>
          </a:xfrm>
          <a:prstGeom prst="rect">
            <a:avLst/>
          </a:prstGeom>
          <a:noFill/>
          <a:ln w="9525">
            <a:solidFill>
              <a:schemeClr val="tx1"/>
            </a:solidFill>
            <a:miter lim="800000"/>
            <a:headEnd/>
            <a:tailEnd/>
          </a:ln>
        </p:spPr>
        <p:txBody>
          <a:bodyPr>
            <a:spAutoFit/>
          </a:bodyPr>
          <a:lstStyle/>
          <a:p>
            <a:pPr algn="ctr"/>
            <a:r>
              <a:rPr lang="en-US" b="0" i="0"/>
              <a:t>Click OK</a:t>
            </a:r>
          </a:p>
        </p:txBody>
      </p:sp>
      <p:sp>
        <p:nvSpPr>
          <p:cNvPr id="62473" name="Line 7"/>
          <p:cNvSpPr>
            <a:spLocks noChangeShapeType="1"/>
          </p:cNvSpPr>
          <p:nvPr/>
        </p:nvSpPr>
        <p:spPr bwMode="auto">
          <a:xfrm flipH="1">
            <a:off x="4724400" y="2057400"/>
            <a:ext cx="1752600" cy="152400"/>
          </a:xfrm>
          <a:prstGeom prst="line">
            <a:avLst/>
          </a:prstGeom>
          <a:noFill/>
          <a:ln w="25400">
            <a:solidFill>
              <a:schemeClr val="tx1"/>
            </a:solidFill>
            <a:round/>
            <a:headEnd/>
            <a:tailEnd type="triangle" w="med" len="med"/>
          </a:ln>
        </p:spPr>
        <p:txBody>
          <a:bodyPr/>
          <a:lstStyle/>
          <a:p>
            <a:endParaRPr lang="en-US"/>
          </a:p>
        </p:txBody>
      </p:sp>
      <p:sp>
        <p:nvSpPr>
          <p:cNvPr id="62474" name="Oval 10"/>
          <p:cNvSpPr>
            <a:spLocks noChangeArrowheads="1"/>
          </p:cNvSpPr>
          <p:nvPr/>
        </p:nvSpPr>
        <p:spPr bwMode="auto">
          <a:xfrm>
            <a:off x="6172200" y="4267200"/>
            <a:ext cx="990600" cy="381000"/>
          </a:xfrm>
          <a:prstGeom prst="ellipse">
            <a:avLst/>
          </a:prstGeom>
          <a:noFill/>
          <a:ln w="28575">
            <a:solidFill>
              <a:srgbClr val="339966"/>
            </a:solidFill>
            <a:round/>
            <a:headEnd/>
            <a:tailEnd/>
          </a:ln>
        </p:spPr>
        <p:txBody>
          <a:bodyPr wrap="none" anchor="ctr"/>
          <a:lstStyle/>
          <a:p>
            <a:endParaRPr lang="en-US"/>
          </a:p>
        </p:txBody>
      </p:sp>
      <p:sp>
        <p:nvSpPr>
          <p:cNvPr id="62475" name="Text Box 4"/>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pic>
        <p:nvPicPr>
          <p:cNvPr id="62476" name="Picture 11"/>
          <p:cNvPicPr>
            <a:picLocks noChangeAspect="1" noChangeArrowheads="1"/>
          </p:cNvPicPr>
          <p:nvPr>
            <p:ph idx="1"/>
          </p:nvPr>
        </p:nvPicPr>
        <p:blipFill>
          <a:blip r:embed="rId4"/>
          <a:srcRect r="36902" b="64815"/>
          <a:stretch>
            <a:fillRect/>
          </a:stretch>
        </p:blipFill>
        <p:spPr>
          <a:xfrm>
            <a:off x="381000" y="3124200"/>
            <a:ext cx="8153400" cy="2967038"/>
          </a:xfrm>
          <a:ln>
            <a:solidFill>
              <a:schemeClr val="tx1"/>
            </a:solidFill>
          </a:ln>
        </p:spPr>
      </p:pic>
      <p:sp>
        <p:nvSpPr>
          <p:cNvPr id="62477" name="Line 10"/>
          <p:cNvSpPr>
            <a:spLocks noChangeShapeType="1"/>
          </p:cNvSpPr>
          <p:nvPr/>
        </p:nvSpPr>
        <p:spPr bwMode="auto">
          <a:xfrm>
            <a:off x="7162800" y="2286000"/>
            <a:ext cx="0" cy="2438400"/>
          </a:xfrm>
          <a:prstGeom prst="line">
            <a:avLst/>
          </a:prstGeom>
          <a:noFill/>
          <a:ln w="25400">
            <a:solidFill>
              <a:schemeClr val="tx1"/>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Date Placeholder 3"/>
          <p:cNvSpPr>
            <a:spLocks noGrp="1"/>
          </p:cNvSpPr>
          <p:nvPr>
            <p:ph type="dt" sz="quarter" idx="10"/>
          </p:nvPr>
        </p:nvSpPr>
        <p:spPr>
          <a:noFill/>
        </p:spPr>
        <p:txBody>
          <a:bodyPr/>
          <a:lstStyle/>
          <a:p>
            <a:r>
              <a:rPr lang="en-US"/>
              <a:t>2011</a:t>
            </a:r>
          </a:p>
        </p:txBody>
      </p:sp>
      <p:sp>
        <p:nvSpPr>
          <p:cNvPr id="334851" name="Footer Placeholder 4"/>
          <p:cNvSpPr>
            <a:spLocks noGrp="1"/>
          </p:cNvSpPr>
          <p:nvPr>
            <p:ph type="ftr" sz="quarter" idx="11"/>
          </p:nvPr>
        </p:nvSpPr>
        <p:spPr>
          <a:noFill/>
        </p:spPr>
        <p:txBody>
          <a:bodyPr/>
          <a:lstStyle/>
          <a:p>
            <a:r>
              <a:rPr lang="en-US" smtClean="0"/>
              <a:t>Rasimah Aripin</a:t>
            </a:r>
          </a:p>
        </p:txBody>
      </p:sp>
      <p:sp>
        <p:nvSpPr>
          <p:cNvPr id="334852" name="Slide Number Placeholder 5"/>
          <p:cNvSpPr>
            <a:spLocks noGrp="1"/>
          </p:cNvSpPr>
          <p:nvPr>
            <p:ph type="sldNum" sz="quarter" idx="12"/>
          </p:nvPr>
        </p:nvSpPr>
        <p:spPr>
          <a:noFill/>
        </p:spPr>
        <p:txBody>
          <a:bodyPr/>
          <a:lstStyle/>
          <a:p>
            <a:fld id="{405834AF-7DDB-4A9E-8811-39C28EE1EF99}" type="slidenum">
              <a:rPr lang="en-US" smtClean="0"/>
              <a:pPr/>
              <a:t>320</a:t>
            </a:fld>
            <a:endParaRPr lang="en-US" smtClean="0"/>
          </a:p>
        </p:txBody>
      </p:sp>
      <p:sp>
        <p:nvSpPr>
          <p:cNvPr id="334853" name="Rectangle 2"/>
          <p:cNvSpPr>
            <a:spLocks noGrp="1" noChangeArrowheads="1"/>
          </p:cNvSpPr>
          <p:nvPr>
            <p:ph type="title"/>
          </p:nvPr>
        </p:nvSpPr>
        <p:spPr>
          <a:xfrm>
            <a:off x="685800" y="685800"/>
            <a:ext cx="7772400" cy="609600"/>
          </a:xfrm>
          <a:ln>
            <a:solidFill>
              <a:schemeClr val="tx1"/>
            </a:solidFill>
          </a:ln>
        </p:spPr>
        <p:txBody>
          <a:bodyPr/>
          <a:lstStyle/>
          <a:p>
            <a:pPr eaLnBrk="1" hangingPunct="1"/>
            <a:r>
              <a:rPr lang="en-US" sz="3600" b="1" smtClean="0"/>
              <a:t>9.2: Scatter Plot</a:t>
            </a:r>
          </a:p>
        </p:txBody>
      </p:sp>
      <p:sp>
        <p:nvSpPr>
          <p:cNvPr id="334854" name="Text Box 5"/>
          <p:cNvSpPr txBox="1">
            <a:spLocks noChangeArrowheads="1"/>
          </p:cNvSpPr>
          <p:nvPr/>
        </p:nvSpPr>
        <p:spPr bwMode="auto">
          <a:xfrm>
            <a:off x="381000" y="1371600"/>
            <a:ext cx="8458200" cy="4848225"/>
          </a:xfrm>
          <a:prstGeom prst="rect">
            <a:avLst/>
          </a:prstGeom>
          <a:noFill/>
          <a:ln w="9525">
            <a:solidFill>
              <a:schemeClr val="tx1"/>
            </a:solidFill>
            <a:miter lim="800000"/>
            <a:headEnd/>
            <a:tailEnd/>
          </a:ln>
        </p:spPr>
        <p:txBody>
          <a:bodyPr>
            <a:spAutoFit/>
          </a:bodyPr>
          <a:lstStyle/>
          <a:p>
            <a:pPr marL="347663" indent="-347663">
              <a:spcBef>
                <a:spcPct val="50000"/>
              </a:spcBef>
              <a:buFont typeface="Wingdings" pitchFamily="2" charset="2"/>
              <a:buChar char="§"/>
            </a:pPr>
            <a:r>
              <a:rPr lang="en-US" b="0" i="0"/>
              <a:t>Scatter plot is useful as an initial tool to study the relationship between two quantitative random variables</a:t>
            </a:r>
          </a:p>
          <a:p>
            <a:pPr marL="347663" indent="-347663">
              <a:spcBef>
                <a:spcPct val="50000"/>
              </a:spcBef>
              <a:buFont typeface="Wingdings" pitchFamily="2" charset="2"/>
              <a:buChar char="§"/>
            </a:pPr>
            <a:r>
              <a:rPr lang="en-US" b="0" i="0"/>
              <a:t>The scatter  plot indicates visually the degree of linear relationship between the two random variables</a:t>
            </a:r>
          </a:p>
          <a:p>
            <a:pPr marL="347663" indent="-347663">
              <a:spcBef>
                <a:spcPct val="50000"/>
              </a:spcBef>
              <a:buFont typeface="Wingdings" pitchFamily="2" charset="2"/>
              <a:buChar char="§"/>
            </a:pPr>
            <a:r>
              <a:rPr lang="en-US" b="0" i="0"/>
              <a:t>If the points are widely scattered, then it indicates low correlation between the variables</a:t>
            </a:r>
          </a:p>
          <a:p>
            <a:pPr marL="347663" indent="-347663">
              <a:spcBef>
                <a:spcPct val="50000"/>
              </a:spcBef>
              <a:buFont typeface="Wingdings" pitchFamily="2" charset="2"/>
              <a:buChar char="§"/>
            </a:pPr>
            <a:r>
              <a:rPr lang="en-US" b="0" i="0"/>
              <a:t>The less scattered are the points in a linear pattern, the higher is the degree of relationship, i.e. the higher is the value of the coefficient of correlation</a:t>
            </a:r>
          </a:p>
          <a:p>
            <a:pPr marL="347663" indent="-347663">
              <a:spcBef>
                <a:spcPct val="50000"/>
              </a:spcBef>
              <a:buFont typeface="Wingdings" pitchFamily="2" charset="2"/>
              <a:buChar char="§"/>
            </a:pPr>
            <a:r>
              <a:rPr lang="en-US" b="0" i="0"/>
              <a:t>It also indicates whether the relationship is linear negative or linear positive.</a:t>
            </a:r>
          </a:p>
        </p:txBody>
      </p:sp>
      <p:sp>
        <p:nvSpPr>
          <p:cNvPr id="334855" name="Text Box 9"/>
          <p:cNvSpPr txBox="1">
            <a:spLocks noChangeArrowheads="1"/>
          </p:cNvSpPr>
          <p:nvPr/>
        </p:nvSpPr>
        <p:spPr bwMode="auto">
          <a:xfrm>
            <a:off x="6096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9:  Relationship Between Variables</a:t>
            </a:r>
          </a:p>
        </p:txBody>
      </p:sp>
    </p:spTree>
  </p:cSld>
  <p:clrMapOvr>
    <a:masterClrMapping/>
  </p:clrMapOvr>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Date Placeholder 3"/>
          <p:cNvSpPr>
            <a:spLocks noGrp="1"/>
          </p:cNvSpPr>
          <p:nvPr>
            <p:ph type="dt" sz="quarter" idx="10"/>
          </p:nvPr>
        </p:nvSpPr>
        <p:spPr>
          <a:noFill/>
        </p:spPr>
        <p:txBody>
          <a:bodyPr/>
          <a:lstStyle/>
          <a:p>
            <a:r>
              <a:rPr lang="en-US"/>
              <a:t>2011</a:t>
            </a:r>
          </a:p>
        </p:txBody>
      </p:sp>
      <p:sp>
        <p:nvSpPr>
          <p:cNvPr id="335875" name="Footer Placeholder 4"/>
          <p:cNvSpPr>
            <a:spLocks noGrp="1"/>
          </p:cNvSpPr>
          <p:nvPr>
            <p:ph type="ftr" sz="quarter" idx="11"/>
          </p:nvPr>
        </p:nvSpPr>
        <p:spPr>
          <a:noFill/>
        </p:spPr>
        <p:txBody>
          <a:bodyPr/>
          <a:lstStyle/>
          <a:p>
            <a:r>
              <a:rPr lang="en-US" smtClean="0"/>
              <a:t>Rasimah Aripin</a:t>
            </a:r>
          </a:p>
        </p:txBody>
      </p:sp>
      <p:sp>
        <p:nvSpPr>
          <p:cNvPr id="335876" name="Slide Number Placeholder 5"/>
          <p:cNvSpPr>
            <a:spLocks noGrp="1"/>
          </p:cNvSpPr>
          <p:nvPr>
            <p:ph type="sldNum" sz="quarter" idx="12"/>
          </p:nvPr>
        </p:nvSpPr>
        <p:spPr>
          <a:noFill/>
        </p:spPr>
        <p:txBody>
          <a:bodyPr/>
          <a:lstStyle/>
          <a:p>
            <a:fld id="{480D575F-A768-49DB-933E-9AB45F86F4E1}" type="slidenum">
              <a:rPr lang="en-US" smtClean="0"/>
              <a:pPr/>
              <a:t>321</a:t>
            </a:fld>
            <a:endParaRPr lang="en-US" smtClean="0"/>
          </a:p>
        </p:txBody>
      </p:sp>
      <p:sp>
        <p:nvSpPr>
          <p:cNvPr id="335877" name="Rectangle 2"/>
          <p:cNvSpPr>
            <a:spLocks noGrp="1" noChangeArrowheads="1"/>
          </p:cNvSpPr>
          <p:nvPr>
            <p:ph type="title"/>
          </p:nvPr>
        </p:nvSpPr>
        <p:spPr>
          <a:xfrm>
            <a:off x="685800" y="914400"/>
            <a:ext cx="7772400" cy="609600"/>
          </a:xfrm>
          <a:ln>
            <a:solidFill>
              <a:schemeClr val="tx1"/>
            </a:solidFill>
          </a:ln>
        </p:spPr>
        <p:txBody>
          <a:bodyPr/>
          <a:lstStyle/>
          <a:p>
            <a:pPr eaLnBrk="1" hangingPunct="1"/>
            <a:r>
              <a:rPr lang="en-US" sz="3200" smtClean="0"/>
              <a:t>Using SPSS</a:t>
            </a:r>
          </a:p>
        </p:txBody>
      </p:sp>
      <p:sp>
        <p:nvSpPr>
          <p:cNvPr id="335878" name="Rectangle 3"/>
          <p:cNvSpPr>
            <a:spLocks noGrp="1" noChangeArrowheads="1"/>
          </p:cNvSpPr>
          <p:nvPr>
            <p:ph type="body" idx="1"/>
          </p:nvPr>
        </p:nvSpPr>
        <p:spPr>
          <a:xfrm>
            <a:off x="685800" y="1600200"/>
            <a:ext cx="7772400" cy="4114800"/>
          </a:xfrm>
        </p:spPr>
        <p:txBody>
          <a:bodyPr/>
          <a:lstStyle/>
          <a:p>
            <a:pPr algn="ctr" eaLnBrk="1" hangingPunct="1">
              <a:buFontTx/>
              <a:buNone/>
            </a:pPr>
            <a:r>
              <a:rPr lang="en-US" i="1" smtClean="0">
                <a:solidFill>
                  <a:srgbClr val="990099"/>
                </a:solidFill>
              </a:rPr>
              <a:t>Graphs &gt;&gt;&gt; Scatter &gt;&gt;&gt; Simple</a:t>
            </a:r>
          </a:p>
          <a:p>
            <a:pPr algn="ctr" eaLnBrk="1" hangingPunct="1"/>
            <a:endParaRPr lang="en-US" i="1" smtClean="0">
              <a:solidFill>
                <a:srgbClr val="990099"/>
              </a:solidFill>
            </a:endParaRPr>
          </a:p>
        </p:txBody>
      </p:sp>
      <p:pic>
        <p:nvPicPr>
          <p:cNvPr id="335879" name="Picture 4"/>
          <p:cNvPicPr>
            <a:picLocks noChangeAspect="1" noChangeArrowheads="1"/>
          </p:cNvPicPr>
          <p:nvPr/>
        </p:nvPicPr>
        <p:blipFill>
          <a:blip r:embed="rId3"/>
          <a:srcRect/>
          <a:stretch>
            <a:fillRect/>
          </a:stretch>
        </p:blipFill>
        <p:spPr bwMode="auto">
          <a:xfrm>
            <a:off x="762000" y="2133600"/>
            <a:ext cx="4800600" cy="3959225"/>
          </a:xfrm>
          <a:prstGeom prst="rect">
            <a:avLst/>
          </a:prstGeom>
          <a:noFill/>
          <a:ln w="9525">
            <a:noFill/>
            <a:miter lim="800000"/>
            <a:headEnd/>
            <a:tailEnd/>
          </a:ln>
        </p:spPr>
      </p:pic>
      <p:sp>
        <p:nvSpPr>
          <p:cNvPr id="335880" name="Text Box 5"/>
          <p:cNvSpPr txBox="1">
            <a:spLocks noChangeArrowheads="1"/>
          </p:cNvSpPr>
          <p:nvPr/>
        </p:nvSpPr>
        <p:spPr bwMode="auto">
          <a:xfrm>
            <a:off x="6629400" y="2590800"/>
            <a:ext cx="838200" cy="528638"/>
          </a:xfrm>
          <a:prstGeom prst="rect">
            <a:avLst/>
          </a:prstGeom>
          <a:noFill/>
          <a:ln w="9525">
            <a:solidFill>
              <a:schemeClr val="tx1"/>
            </a:solidFill>
            <a:miter lim="800000"/>
            <a:headEnd/>
            <a:tailEnd/>
          </a:ln>
        </p:spPr>
        <p:txBody>
          <a:bodyPr>
            <a:spAutoFit/>
          </a:bodyPr>
          <a:lstStyle/>
          <a:p>
            <a:pPr>
              <a:spcBef>
                <a:spcPct val="50000"/>
              </a:spcBef>
            </a:pPr>
            <a:r>
              <a:rPr lang="en-US" sz="2800"/>
              <a:t>OK</a:t>
            </a:r>
          </a:p>
        </p:txBody>
      </p:sp>
      <p:sp>
        <p:nvSpPr>
          <p:cNvPr id="335881" name="AutoShape 6"/>
          <p:cNvSpPr>
            <a:spLocks noChangeArrowheads="1"/>
          </p:cNvSpPr>
          <p:nvPr/>
        </p:nvSpPr>
        <p:spPr bwMode="auto">
          <a:xfrm>
            <a:off x="5486400" y="2667000"/>
            <a:ext cx="990600" cy="228600"/>
          </a:xfrm>
          <a:prstGeom prst="leftArrow">
            <a:avLst>
              <a:gd name="adj1" fmla="val 50000"/>
              <a:gd name="adj2" fmla="val 108333"/>
            </a:avLst>
          </a:prstGeom>
          <a:solidFill>
            <a:schemeClr val="accent1"/>
          </a:solidFill>
          <a:ln w="9525">
            <a:solidFill>
              <a:schemeClr val="tx1"/>
            </a:solidFill>
            <a:miter lim="800000"/>
            <a:headEnd/>
            <a:tailEnd/>
          </a:ln>
        </p:spPr>
        <p:txBody>
          <a:bodyPr wrap="none" anchor="ctr"/>
          <a:lstStyle/>
          <a:p>
            <a:endParaRPr lang="en-US"/>
          </a:p>
        </p:txBody>
      </p:sp>
      <p:sp>
        <p:nvSpPr>
          <p:cNvPr id="335882" name="Text Box 8"/>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9.2:  Scatter Plot</a:t>
            </a:r>
          </a:p>
        </p:txBody>
      </p:sp>
    </p:spTree>
  </p:cSld>
  <p:clrMapOvr>
    <a:masterClrMapping/>
  </p:clrMapOvr>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Date Placeholder 3"/>
          <p:cNvSpPr>
            <a:spLocks noGrp="1"/>
          </p:cNvSpPr>
          <p:nvPr>
            <p:ph type="dt" sz="quarter" idx="10"/>
          </p:nvPr>
        </p:nvSpPr>
        <p:spPr>
          <a:noFill/>
        </p:spPr>
        <p:txBody>
          <a:bodyPr/>
          <a:lstStyle/>
          <a:p>
            <a:r>
              <a:rPr lang="en-US"/>
              <a:t>2011</a:t>
            </a:r>
          </a:p>
        </p:txBody>
      </p:sp>
      <p:sp>
        <p:nvSpPr>
          <p:cNvPr id="336899" name="Footer Placeholder 4"/>
          <p:cNvSpPr>
            <a:spLocks noGrp="1"/>
          </p:cNvSpPr>
          <p:nvPr>
            <p:ph type="ftr" sz="quarter" idx="11"/>
          </p:nvPr>
        </p:nvSpPr>
        <p:spPr>
          <a:noFill/>
        </p:spPr>
        <p:txBody>
          <a:bodyPr/>
          <a:lstStyle/>
          <a:p>
            <a:r>
              <a:rPr lang="en-US" smtClean="0"/>
              <a:t>Rasimah Aripin</a:t>
            </a:r>
          </a:p>
        </p:txBody>
      </p:sp>
      <p:sp>
        <p:nvSpPr>
          <p:cNvPr id="336900" name="Slide Number Placeholder 5"/>
          <p:cNvSpPr>
            <a:spLocks noGrp="1"/>
          </p:cNvSpPr>
          <p:nvPr>
            <p:ph type="sldNum" sz="quarter" idx="12"/>
          </p:nvPr>
        </p:nvSpPr>
        <p:spPr>
          <a:noFill/>
        </p:spPr>
        <p:txBody>
          <a:bodyPr/>
          <a:lstStyle/>
          <a:p>
            <a:fld id="{9F52176D-EF2B-42DD-91C6-896589BF644A}" type="slidenum">
              <a:rPr lang="en-US" smtClean="0"/>
              <a:pPr/>
              <a:t>322</a:t>
            </a:fld>
            <a:endParaRPr lang="en-US" smtClean="0"/>
          </a:p>
        </p:txBody>
      </p:sp>
      <p:sp>
        <p:nvSpPr>
          <p:cNvPr id="336901" name="Rectangle 2"/>
          <p:cNvSpPr>
            <a:spLocks noGrp="1" noChangeArrowheads="1"/>
          </p:cNvSpPr>
          <p:nvPr>
            <p:ph type="title"/>
          </p:nvPr>
        </p:nvSpPr>
        <p:spPr>
          <a:xfrm>
            <a:off x="685800" y="685800"/>
            <a:ext cx="7772400" cy="609600"/>
          </a:xfrm>
          <a:ln>
            <a:solidFill>
              <a:schemeClr val="tx1"/>
            </a:solidFill>
          </a:ln>
        </p:spPr>
        <p:txBody>
          <a:bodyPr/>
          <a:lstStyle/>
          <a:p>
            <a:pPr eaLnBrk="1" hangingPunct="1"/>
            <a:r>
              <a:rPr lang="en-US" sz="3200" smtClean="0"/>
              <a:t>Using SPSS</a:t>
            </a:r>
          </a:p>
        </p:txBody>
      </p:sp>
      <p:sp>
        <p:nvSpPr>
          <p:cNvPr id="336902" name="Rectangle 3"/>
          <p:cNvSpPr>
            <a:spLocks noGrp="1" noChangeArrowheads="1"/>
          </p:cNvSpPr>
          <p:nvPr>
            <p:ph type="body" idx="1"/>
          </p:nvPr>
        </p:nvSpPr>
        <p:spPr>
          <a:xfrm>
            <a:off x="685800" y="1447800"/>
            <a:ext cx="7772400" cy="4114800"/>
          </a:xfrm>
        </p:spPr>
        <p:txBody>
          <a:bodyPr/>
          <a:lstStyle/>
          <a:p>
            <a:pPr algn="ctr" eaLnBrk="1" hangingPunct="1">
              <a:buFontTx/>
              <a:buNone/>
            </a:pPr>
            <a:r>
              <a:rPr lang="en-US" i="1" smtClean="0">
                <a:solidFill>
                  <a:srgbClr val="990099"/>
                </a:solidFill>
              </a:rPr>
              <a:t>Graphs &gt;&gt;&gt; Scatter &gt;&gt;&gt; Simple</a:t>
            </a:r>
          </a:p>
          <a:p>
            <a:pPr algn="ctr" eaLnBrk="1" hangingPunct="1"/>
            <a:endParaRPr lang="en-US" i="1" smtClean="0">
              <a:solidFill>
                <a:srgbClr val="990099"/>
              </a:solidFill>
            </a:endParaRPr>
          </a:p>
        </p:txBody>
      </p:sp>
      <p:pic>
        <p:nvPicPr>
          <p:cNvPr id="336903" name="Picture 4"/>
          <p:cNvPicPr>
            <a:picLocks noChangeAspect="1" noChangeArrowheads="1"/>
          </p:cNvPicPr>
          <p:nvPr/>
        </p:nvPicPr>
        <p:blipFill>
          <a:blip r:embed="rId3"/>
          <a:srcRect/>
          <a:stretch>
            <a:fillRect/>
          </a:stretch>
        </p:blipFill>
        <p:spPr bwMode="auto">
          <a:xfrm>
            <a:off x="1219200" y="1981200"/>
            <a:ext cx="4800600" cy="3959225"/>
          </a:xfrm>
          <a:prstGeom prst="rect">
            <a:avLst/>
          </a:prstGeom>
          <a:noFill/>
          <a:ln w="9525">
            <a:noFill/>
            <a:miter lim="800000"/>
            <a:headEnd/>
            <a:tailEnd/>
          </a:ln>
        </p:spPr>
      </p:pic>
      <p:sp>
        <p:nvSpPr>
          <p:cNvPr id="336904" name="Text Box 5"/>
          <p:cNvSpPr txBox="1">
            <a:spLocks noChangeArrowheads="1"/>
          </p:cNvSpPr>
          <p:nvPr/>
        </p:nvSpPr>
        <p:spPr bwMode="auto">
          <a:xfrm>
            <a:off x="7086600" y="2514600"/>
            <a:ext cx="838200" cy="528638"/>
          </a:xfrm>
          <a:prstGeom prst="rect">
            <a:avLst/>
          </a:prstGeom>
          <a:noFill/>
          <a:ln w="9525">
            <a:solidFill>
              <a:schemeClr val="tx1"/>
            </a:solidFill>
            <a:miter lim="800000"/>
            <a:headEnd/>
            <a:tailEnd/>
          </a:ln>
        </p:spPr>
        <p:txBody>
          <a:bodyPr>
            <a:spAutoFit/>
          </a:bodyPr>
          <a:lstStyle/>
          <a:p>
            <a:pPr>
              <a:spcBef>
                <a:spcPct val="50000"/>
              </a:spcBef>
            </a:pPr>
            <a:r>
              <a:rPr lang="en-US" sz="2800"/>
              <a:t>OK</a:t>
            </a:r>
          </a:p>
        </p:txBody>
      </p:sp>
      <p:sp>
        <p:nvSpPr>
          <p:cNvPr id="336905" name="AutoShape 6"/>
          <p:cNvSpPr>
            <a:spLocks noChangeArrowheads="1"/>
          </p:cNvSpPr>
          <p:nvPr/>
        </p:nvSpPr>
        <p:spPr bwMode="auto">
          <a:xfrm>
            <a:off x="5943600" y="2667000"/>
            <a:ext cx="990600" cy="228600"/>
          </a:xfrm>
          <a:prstGeom prst="leftArrow">
            <a:avLst>
              <a:gd name="adj1" fmla="val 50000"/>
              <a:gd name="adj2" fmla="val 108333"/>
            </a:avLst>
          </a:prstGeom>
          <a:solidFill>
            <a:schemeClr val="accent1"/>
          </a:solidFill>
          <a:ln w="9525">
            <a:solidFill>
              <a:schemeClr val="tx1"/>
            </a:solidFill>
            <a:miter lim="800000"/>
            <a:headEnd/>
            <a:tailEnd/>
          </a:ln>
        </p:spPr>
        <p:txBody>
          <a:bodyPr wrap="none" anchor="ctr"/>
          <a:lstStyle/>
          <a:p>
            <a:endParaRPr lang="en-US"/>
          </a:p>
        </p:txBody>
      </p:sp>
      <p:sp>
        <p:nvSpPr>
          <p:cNvPr id="336906" name="Text Box 8"/>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9.2:  Scatter Plot</a:t>
            </a:r>
          </a:p>
        </p:txBody>
      </p:sp>
    </p:spTree>
  </p:cSld>
  <p:clrMapOvr>
    <a:masterClrMapping/>
  </p:clrMapOvr>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Date Placeholder 3"/>
          <p:cNvSpPr>
            <a:spLocks noGrp="1"/>
          </p:cNvSpPr>
          <p:nvPr>
            <p:ph type="dt" sz="quarter" idx="10"/>
          </p:nvPr>
        </p:nvSpPr>
        <p:spPr>
          <a:noFill/>
        </p:spPr>
        <p:txBody>
          <a:bodyPr/>
          <a:lstStyle/>
          <a:p>
            <a:r>
              <a:rPr lang="en-US"/>
              <a:t>2011</a:t>
            </a:r>
          </a:p>
        </p:txBody>
      </p:sp>
      <p:sp>
        <p:nvSpPr>
          <p:cNvPr id="337923" name="Footer Placeholder 4"/>
          <p:cNvSpPr>
            <a:spLocks noGrp="1"/>
          </p:cNvSpPr>
          <p:nvPr>
            <p:ph type="ftr" sz="quarter" idx="11"/>
          </p:nvPr>
        </p:nvSpPr>
        <p:spPr>
          <a:noFill/>
        </p:spPr>
        <p:txBody>
          <a:bodyPr/>
          <a:lstStyle/>
          <a:p>
            <a:r>
              <a:rPr lang="en-US" smtClean="0"/>
              <a:t>Rasimah Aripin</a:t>
            </a:r>
          </a:p>
        </p:txBody>
      </p:sp>
      <p:sp>
        <p:nvSpPr>
          <p:cNvPr id="337924" name="Slide Number Placeholder 5"/>
          <p:cNvSpPr>
            <a:spLocks noGrp="1"/>
          </p:cNvSpPr>
          <p:nvPr>
            <p:ph type="sldNum" sz="quarter" idx="12"/>
          </p:nvPr>
        </p:nvSpPr>
        <p:spPr>
          <a:noFill/>
        </p:spPr>
        <p:txBody>
          <a:bodyPr/>
          <a:lstStyle/>
          <a:p>
            <a:fld id="{083592F8-19E1-4A86-8D1B-1D4A29FD9E7E}" type="slidenum">
              <a:rPr lang="en-US" smtClean="0"/>
              <a:pPr/>
              <a:t>323</a:t>
            </a:fld>
            <a:endParaRPr lang="en-US" smtClean="0"/>
          </a:p>
        </p:txBody>
      </p:sp>
      <p:sp>
        <p:nvSpPr>
          <p:cNvPr id="337925" name="Rectangle 2"/>
          <p:cNvSpPr>
            <a:spLocks noGrp="1" noChangeArrowheads="1"/>
          </p:cNvSpPr>
          <p:nvPr>
            <p:ph type="title"/>
          </p:nvPr>
        </p:nvSpPr>
        <p:spPr>
          <a:xfrm>
            <a:off x="685800" y="685800"/>
            <a:ext cx="8229600" cy="457200"/>
          </a:xfrm>
          <a:ln w="12700">
            <a:solidFill>
              <a:schemeClr val="tx1"/>
            </a:solidFill>
          </a:ln>
        </p:spPr>
        <p:txBody>
          <a:bodyPr/>
          <a:lstStyle/>
          <a:p>
            <a:pPr eaLnBrk="1" hangingPunct="1"/>
            <a:r>
              <a:rPr lang="en-US" sz="2800" smtClean="0"/>
              <a:t>Example of a Scatter Plot (1)</a:t>
            </a:r>
          </a:p>
        </p:txBody>
      </p:sp>
      <p:sp>
        <p:nvSpPr>
          <p:cNvPr id="337926" name="Text Box 3"/>
          <p:cNvSpPr txBox="1">
            <a:spLocks noChangeArrowheads="1"/>
          </p:cNvSpPr>
          <p:nvPr/>
        </p:nvSpPr>
        <p:spPr bwMode="auto">
          <a:xfrm>
            <a:off x="5943600" y="1447800"/>
            <a:ext cx="2971800" cy="3517900"/>
          </a:xfrm>
          <a:prstGeom prst="rect">
            <a:avLst/>
          </a:prstGeom>
          <a:solidFill>
            <a:schemeClr val="bg1"/>
          </a:solidFill>
          <a:ln w="9525">
            <a:solidFill>
              <a:schemeClr val="tx1"/>
            </a:solidFill>
            <a:miter lim="800000"/>
            <a:headEnd/>
            <a:tailEnd/>
          </a:ln>
        </p:spPr>
        <p:txBody>
          <a:bodyPr>
            <a:spAutoFit/>
          </a:bodyPr>
          <a:lstStyle/>
          <a:p>
            <a:pPr marL="174625" indent="-174625">
              <a:lnSpc>
                <a:spcPct val="90000"/>
              </a:lnSpc>
              <a:spcBef>
                <a:spcPct val="20000"/>
              </a:spcBef>
              <a:spcAft>
                <a:spcPct val="20000"/>
              </a:spcAft>
              <a:buFont typeface="Wingdings" pitchFamily="2" charset="2"/>
              <a:buChar char="§"/>
            </a:pPr>
            <a:r>
              <a:rPr lang="en-US" sz="2000" b="0" i="0">
                <a:latin typeface="Tahoma" pitchFamily="34" charset="0"/>
              </a:rPr>
              <a:t>The nature of the relationship between the two variables are not clear as the points are widely scattered in a random fashion. </a:t>
            </a:r>
          </a:p>
          <a:p>
            <a:pPr marL="174625" indent="-174625">
              <a:lnSpc>
                <a:spcPct val="90000"/>
              </a:lnSpc>
              <a:spcBef>
                <a:spcPct val="20000"/>
              </a:spcBef>
              <a:spcAft>
                <a:spcPct val="20000"/>
              </a:spcAft>
              <a:buFont typeface="Wingdings" pitchFamily="2" charset="2"/>
              <a:buChar char="§"/>
            </a:pPr>
            <a:r>
              <a:rPr lang="en-US" sz="2000" b="0" i="0">
                <a:latin typeface="Tahoma" pitchFamily="34" charset="0"/>
              </a:rPr>
              <a:t>As proven by the correlation analysis earlier (Section 8.1), there is no significant relationship between the two variables</a:t>
            </a:r>
          </a:p>
        </p:txBody>
      </p:sp>
      <p:sp>
        <p:nvSpPr>
          <p:cNvPr id="337927" name="Text Box 7"/>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9.2:  Scatter Plot</a:t>
            </a:r>
          </a:p>
        </p:txBody>
      </p:sp>
      <p:pic>
        <p:nvPicPr>
          <p:cNvPr id="337928" name="Picture 8"/>
          <p:cNvPicPr>
            <a:picLocks noChangeAspect="1" noChangeArrowheads="1"/>
          </p:cNvPicPr>
          <p:nvPr/>
        </p:nvPicPr>
        <p:blipFill>
          <a:blip r:embed="rId3"/>
          <a:srcRect/>
          <a:stretch>
            <a:fillRect/>
          </a:stretch>
        </p:blipFill>
        <p:spPr bwMode="auto">
          <a:xfrm>
            <a:off x="228600" y="1219200"/>
            <a:ext cx="5638800" cy="4762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Date Placeholder 3"/>
          <p:cNvSpPr>
            <a:spLocks noGrp="1"/>
          </p:cNvSpPr>
          <p:nvPr>
            <p:ph type="dt" sz="quarter" idx="10"/>
          </p:nvPr>
        </p:nvSpPr>
        <p:spPr>
          <a:noFill/>
        </p:spPr>
        <p:txBody>
          <a:bodyPr/>
          <a:lstStyle/>
          <a:p>
            <a:r>
              <a:rPr lang="en-US"/>
              <a:t>2011</a:t>
            </a:r>
          </a:p>
        </p:txBody>
      </p:sp>
      <p:sp>
        <p:nvSpPr>
          <p:cNvPr id="338947" name="Footer Placeholder 4"/>
          <p:cNvSpPr>
            <a:spLocks noGrp="1"/>
          </p:cNvSpPr>
          <p:nvPr>
            <p:ph type="ftr" sz="quarter" idx="11"/>
          </p:nvPr>
        </p:nvSpPr>
        <p:spPr>
          <a:noFill/>
        </p:spPr>
        <p:txBody>
          <a:bodyPr/>
          <a:lstStyle/>
          <a:p>
            <a:r>
              <a:rPr lang="en-US" smtClean="0"/>
              <a:t>Rasimah Aripin</a:t>
            </a:r>
          </a:p>
        </p:txBody>
      </p:sp>
      <p:sp>
        <p:nvSpPr>
          <p:cNvPr id="338948" name="Slide Number Placeholder 5"/>
          <p:cNvSpPr>
            <a:spLocks noGrp="1"/>
          </p:cNvSpPr>
          <p:nvPr>
            <p:ph type="sldNum" sz="quarter" idx="12"/>
          </p:nvPr>
        </p:nvSpPr>
        <p:spPr>
          <a:noFill/>
        </p:spPr>
        <p:txBody>
          <a:bodyPr/>
          <a:lstStyle/>
          <a:p>
            <a:fld id="{B0A5677E-0DCC-4097-9EFA-03B93418A020}" type="slidenum">
              <a:rPr lang="en-US" smtClean="0"/>
              <a:pPr/>
              <a:t>324</a:t>
            </a:fld>
            <a:endParaRPr lang="en-US" smtClean="0"/>
          </a:p>
        </p:txBody>
      </p:sp>
      <p:sp>
        <p:nvSpPr>
          <p:cNvPr id="338949" name="Rectangle 2"/>
          <p:cNvSpPr>
            <a:spLocks noGrp="1" noChangeArrowheads="1"/>
          </p:cNvSpPr>
          <p:nvPr>
            <p:ph type="title"/>
          </p:nvPr>
        </p:nvSpPr>
        <p:spPr>
          <a:xfrm>
            <a:off x="533400" y="685800"/>
            <a:ext cx="8229600" cy="533400"/>
          </a:xfrm>
          <a:ln>
            <a:solidFill>
              <a:schemeClr val="tx1"/>
            </a:solidFill>
          </a:ln>
        </p:spPr>
        <p:txBody>
          <a:bodyPr/>
          <a:lstStyle/>
          <a:p>
            <a:pPr eaLnBrk="1" hangingPunct="1"/>
            <a:r>
              <a:rPr lang="en-US" sz="2800" smtClean="0"/>
              <a:t>Example of a Scatter Plot (2)</a:t>
            </a:r>
          </a:p>
        </p:txBody>
      </p:sp>
      <p:sp>
        <p:nvSpPr>
          <p:cNvPr id="338950" name="Text Box 4"/>
          <p:cNvSpPr txBox="1">
            <a:spLocks noChangeArrowheads="1"/>
          </p:cNvSpPr>
          <p:nvPr/>
        </p:nvSpPr>
        <p:spPr bwMode="auto">
          <a:xfrm>
            <a:off x="6553200" y="1371600"/>
            <a:ext cx="2286000" cy="4673600"/>
          </a:xfrm>
          <a:prstGeom prst="rect">
            <a:avLst/>
          </a:prstGeom>
          <a:solidFill>
            <a:schemeClr val="bg1"/>
          </a:solidFill>
          <a:ln w="9525">
            <a:solidFill>
              <a:schemeClr val="tx1"/>
            </a:solidFill>
            <a:miter lim="800000"/>
            <a:headEnd/>
            <a:tailEnd/>
          </a:ln>
        </p:spPr>
        <p:txBody>
          <a:bodyPr>
            <a:spAutoFit/>
          </a:bodyPr>
          <a:lstStyle/>
          <a:p>
            <a:r>
              <a:rPr lang="en-US" sz="2000" b="0" i="0">
                <a:latin typeface="Tahoma" pitchFamily="34" charset="0"/>
              </a:rPr>
              <a:t>There is a positive linear relationship between the two variables</a:t>
            </a:r>
          </a:p>
          <a:p>
            <a:endParaRPr lang="en-US" sz="2000" b="0" i="0">
              <a:latin typeface="Tahoma" pitchFamily="34" charset="0"/>
            </a:endParaRPr>
          </a:p>
          <a:p>
            <a:r>
              <a:rPr lang="en-US" sz="2000" b="0" i="0">
                <a:latin typeface="Tahoma" pitchFamily="34" charset="0"/>
              </a:rPr>
              <a:t>The points are scattered with quite a small variability</a:t>
            </a:r>
          </a:p>
          <a:p>
            <a:endParaRPr lang="en-US" sz="2000" b="0" i="0">
              <a:latin typeface="Tahoma" pitchFamily="34" charset="0"/>
            </a:endParaRPr>
          </a:p>
          <a:p>
            <a:r>
              <a:rPr lang="en-US" sz="2000" b="0" i="0">
                <a:latin typeface="Tahoma" pitchFamily="34" charset="0"/>
              </a:rPr>
              <a:t>The coefficient of correlation is expected to be between moderate to high </a:t>
            </a:r>
          </a:p>
        </p:txBody>
      </p:sp>
      <p:sp>
        <p:nvSpPr>
          <p:cNvPr id="338951" name="Text Box 5"/>
          <p:cNvSpPr txBox="1">
            <a:spLocks noChangeArrowheads="1"/>
          </p:cNvSpPr>
          <p:nvPr/>
        </p:nvSpPr>
        <p:spPr bwMode="auto">
          <a:xfrm>
            <a:off x="6858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9.2:  Scatter Plot</a:t>
            </a:r>
          </a:p>
        </p:txBody>
      </p:sp>
      <p:pic>
        <p:nvPicPr>
          <p:cNvPr id="338952" name="Picture 6"/>
          <p:cNvPicPr>
            <a:picLocks noChangeAspect="1" noChangeArrowheads="1"/>
          </p:cNvPicPr>
          <p:nvPr/>
        </p:nvPicPr>
        <p:blipFill>
          <a:blip r:embed="rId3"/>
          <a:srcRect/>
          <a:stretch>
            <a:fillRect/>
          </a:stretch>
        </p:blipFill>
        <p:spPr bwMode="auto">
          <a:xfrm>
            <a:off x="457200" y="1295400"/>
            <a:ext cx="6019800" cy="4762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Date Placeholder 3"/>
          <p:cNvSpPr>
            <a:spLocks noGrp="1"/>
          </p:cNvSpPr>
          <p:nvPr>
            <p:ph type="dt" sz="quarter" idx="10"/>
          </p:nvPr>
        </p:nvSpPr>
        <p:spPr>
          <a:noFill/>
        </p:spPr>
        <p:txBody>
          <a:bodyPr/>
          <a:lstStyle/>
          <a:p>
            <a:r>
              <a:rPr lang="en-US"/>
              <a:t>2011</a:t>
            </a:r>
          </a:p>
        </p:txBody>
      </p:sp>
      <p:sp>
        <p:nvSpPr>
          <p:cNvPr id="339971" name="Footer Placeholder 4"/>
          <p:cNvSpPr>
            <a:spLocks noGrp="1"/>
          </p:cNvSpPr>
          <p:nvPr>
            <p:ph type="ftr" sz="quarter" idx="11"/>
          </p:nvPr>
        </p:nvSpPr>
        <p:spPr>
          <a:noFill/>
        </p:spPr>
        <p:txBody>
          <a:bodyPr/>
          <a:lstStyle/>
          <a:p>
            <a:r>
              <a:rPr lang="en-US" smtClean="0"/>
              <a:t>Rasimah Aripin</a:t>
            </a:r>
          </a:p>
        </p:txBody>
      </p:sp>
      <p:sp>
        <p:nvSpPr>
          <p:cNvPr id="339972" name="Slide Number Placeholder 5"/>
          <p:cNvSpPr>
            <a:spLocks noGrp="1"/>
          </p:cNvSpPr>
          <p:nvPr>
            <p:ph type="sldNum" sz="quarter" idx="12"/>
          </p:nvPr>
        </p:nvSpPr>
        <p:spPr>
          <a:noFill/>
        </p:spPr>
        <p:txBody>
          <a:bodyPr/>
          <a:lstStyle/>
          <a:p>
            <a:fld id="{3321AB77-4304-432C-9B94-A4CB317DDD0A}" type="slidenum">
              <a:rPr lang="en-US" smtClean="0"/>
              <a:pPr/>
              <a:t>325</a:t>
            </a:fld>
            <a:endParaRPr lang="en-US" smtClean="0"/>
          </a:p>
        </p:txBody>
      </p:sp>
      <p:sp>
        <p:nvSpPr>
          <p:cNvPr id="339973" name="Rectangle 2"/>
          <p:cNvSpPr>
            <a:spLocks noGrp="1" noChangeArrowheads="1"/>
          </p:cNvSpPr>
          <p:nvPr>
            <p:ph type="title"/>
          </p:nvPr>
        </p:nvSpPr>
        <p:spPr>
          <a:xfrm>
            <a:off x="304800" y="609600"/>
            <a:ext cx="8686800" cy="990600"/>
          </a:xfrm>
          <a:ln>
            <a:solidFill>
              <a:schemeClr val="tx1"/>
            </a:solidFill>
          </a:ln>
        </p:spPr>
        <p:txBody>
          <a:bodyPr/>
          <a:lstStyle/>
          <a:p>
            <a:pPr marL="800100" indent="-800100" algn="l" eaLnBrk="1" hangingPunct="1"/>
            <a:r>
              <a:rPr lang="en-US" sz="3200" b="1" smtClean="0"/>
              <a:t>9.3: Test of Association between Two Categorical Variables</a:t>
            </a:r>
          </a:p>
        </p:txBody>
      </p:sp>
      <p:sp>
        <p:nvSpPr>
          <p:cNvPr id="339974" name="Rectangle 3"/>
          <p:cNvSpPr>
            <a:spLocks noGrp="1" noChangeArrowheads="1"/>
          </p:cNvSpPr>
          <p:nvPr>
            <p:ph type="body" idx="1"/>
          </p:nvPr>
        </p:nvSpPr>
        <p:spPr>
          <a:xfrm>
            <a:off x="228600" y="1752600"/>
            <a:ext cx="8915400" cy="4343400"/>
          </a:xfrm>
        </p:spPr>
        <p:txBody>
          <a:bodyPr/>
          <a:lstStyle/>
          <a:p>
            <a:pPr marL="288925" indent="-288925" eaLnBrk="1" hangingPunct="1">
              <a:lnSpc>
                <a:spcPct val="90000"/>
              </a:lnSpc>
              <a:buFontTx/>
              <a:buNone/>
            </a:pPr>
            <a:r>
              <a:rPr lang="en-US" sz="2800" smtClean="0"/>
              <a:t>Purpose:  To determine whether</a:t>
            </a:r>
          </a:p>
          <a:p>
            <a:pPr marL="288925" indent="-288925" eaLnBrk="1" hangingPunct="1">
              <a:lnSpc>
                <a:spcPct val="90000"/>
              </a:lnSpc>
              <a:buFont typeface="Wingdings" pitchFamily="2" charset="2"/>
              <a:buChar char="Ø"/>
            </a:pPr>
            <a:r>
              <a:rPr lang="en-US" sz="2800" smtClean="0"/>
              <a:t>there is an association between two categorical variables (qualitative variables) in a contingency table (cross-tabulation);</a:t>
            </a:r>
          </a:p>
          <a:p>
            <a:pPr marL="288925" indent="-288925" eaLnBrk="1" hangingPunct="1">
              <a:lnSpc>
                <a:spcPct val="90000"/>
              </a:lnSpc>
              <a:buFont typeface="Wingdings" pitchFamily="2" charset="2"/>
              <a:buChar char="Ø"/>
            </a:pPr>
            <a:r>
              <a:rPr lang="en-US" sz="2800" smtClean="0"/>
              <a:t> the proportions of a specific characteristic of interest differ between categories of items/respondents. For example, is smoking habit different between males and females? </a:t>
            </a:r>
          </a:p>
          <a:p>
            <a:pPr marL="288925" indent="-288925" eaLnBrk="1" hangingPunct="1">
              <a:lnSpc>
                <a:spcPct val="90000"/>
              </a:lnSpc>
              <a:buFont typeface="Wingdings" pitchFamily="2" charset="2"/>
              <a:buChar char="Ø"/>
            </a:pPr>
            <a:r>
              <a:rPr lang="en-US" sz="2800" smtClean="0"/>
              <a:t>A variable is dependent on another variable. For example, is the interest towards politics dependent on age?</a:t>
            </a:r>
          </a:p>
        </p:txBody>
      </p:sp>
      <p:sp>
        <p:nvSpPr>
          <p:cNvPr id="339975" name="Text Box 4"/>
          <p:cNvSpPr txBox="1">
            <a:spLocks noChangeArrowheads="1"/>
          </p:cNvSpPr>
          <p:nvPr/>
        </p:nvSpPr>
        <p:spPr bwMode="auto">
          <a:xfrm>
            <a:off x="6096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9: Relationship Between Variables</a:t>
            </a:r>
          </a:p>
        </p:txBody>
      </p:sp>
    </p:spTree>
  </p:cSld>
  <p:clrMapOvr>
    <a:masterClrMapping/>
  </p:clrMapOvr>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Date Placeholder 3"/>
          <p:cNvSpPr>
            <a:spLocks noGrp="1"/>
          </p:cNvSpPr>
          <p:nvPr>
            <p:ph type="dt" sz="quarter" idx="10"/>
          </p:nvPr>
        </p:nvSpPr>
        <p:spPr>
          <a:noFill/>
        </p:spPr>
        <p:txBody>
          <a:bodyPr/>
          <a:lstStyle/>
          <a:p>
            <a:r>
              <a:rPr lang="en-US"/>
              <a:t>2011</a:t>
            </a:r>
          </a:p>
        </p:txBody>
      </p:sp>
      <p:sp>
        <p:nvSpPr>
          <p:cNvPr id="340995" name="Footer Placeholder 4"/>
          <p:cNvSpPr>
            <a:spLocks noGrp="1"/>
          </p:cNvSpPr>
          <p:nvPr>
            <p:ph type="ftr" sz="quarter" idx="11"/>
          </p:nvPr>
        </p:nvSpPr>
        <p:spPr>
          <a:noFill/>
        </p:spPr>
        <p:txBody>
          <a:bodyPr/>
          <a:lstStyle/>
          <a:p>
            <a:r>
              <a:rPr lang="en-US" smtClean="0"/>
              <a:t>Rasimah Aripin</a:t>
            </a:r>
          </a:p>
        </p:txBody>
      </p:sp>
      <p:sp>
        <p:nvSpPr>
          <p:cNvPr id="340996" name="Slide Number Placeholder 5"/>
          <p:cNvSpPr>
            <a:spLocks noGrp="1"/>
          </p:cNvSpPr>
          <p:nvPr>
            <p:ph type="sldNum" sz="quarter" idx="12"/>
          </p:nvPr>
        </p:nvSpPr>
        <p:spPr>
          <a:noFill/>
        </p:spPr>
        <p:txBody>
          <a:bodyPr/>
          <a:lstStyle/>
          <a:p>
            <a:fld id="{03330C60-7893-47D4-BD0A-EDC7790BE8C4}" type="slidenum">
              <a:rPr lang="en-US" smtClean="0"/>
              <a:pPr/>
              <a:t>326</a:t>
            </a:fld>
            <a:endParaRPr lang="en-US" smtClean="0"/>
          </a:p>
        </p:txBody>
      </p:sp>
      <p:sp>
        <p:nvSpPr>
          <p:cNvPr id="340997" name="Rectangle 2"/>
          <p:cNvSpPr>
            <a:spLocks noGrp="1" noChangeArrowheads="1"/>
          </p:cNvSpPr>
          <p:nvPr>
            <p:ph type="title"/>
          </p:nvPr>
        </p:nvSpPr>
        <p:spPr>
          <a:xfrm>
            <a:off x="381000" y="762000"/>
            <a:ext cx="8534400" cy="609600"/>
          </a:xfrm>
          <a:ln>
            <a:solidFill>
              <a:schemeClr val="tx1"/>
            </a:solidFill>
          </a:ln>
        </p:spPr>
        <p:txBody>
          <a:bodyPr/>
          <a:lstStyle/>
          <a:p>
            <a:pPr eaLnBrk="1" hangingPunct="1"/>
            <a:r>
              <a:rPr lang="en-US" sz="2800" b="1" smtClean="0"/>
              <a:t>Examples of Research Questions</a:t>
            </a:r>
          </a:p>
        </p:txBody>
      </p:sp>
      <p:sp>
        <p:nvSpPr>
          <p:cNvPr id="340998" name="Rectangle 3"/>
          <p:cNvSpPr>
            <a:spLocks noGrp="1" noChangeArrowheads="1"/>
          </p:cNvSpPr>
          <p:nvPr>
            <p:ph type="body" idx="1"/>
          </p:nvPr>
        </p:nvSpPr>
        <p:spPr>
          <a:xfrm>
            <a:off x="304800" y="1524000"/>
            <a:ext cx="8610600" cy="4572000"/>
          </a:xfrm>
        </p:spPr>
        <p:txBody>
          <a:bodyPr/>
          <a:lstStyle/>
          <a:p>
            <a:pPr eaLnBrk="1" hangingPunct="1">
              <a:lnSpc>
                <a:spcPct val="90000"/>
              </a:lnSpc>
              <a:buFontTx/>
              <a:buNone/>
            </a:pPr>
            <a:r>
              <a:rPr lang="en-US" sz="2600" smtClean="0"/>
              <a:t>Examples of appropriate research questions for the above:</a:t>
            </a:r>
          </a:p>
          <a:p>
            <a:pPr eaLnBrk="1" hangingPunct="1">
              <a:lnSpc>
                <a:spcPct val="90000"/>
              </a:lnSpc>
            </a:pPr>
            <a:r>
              <a:rPr lang="en-US" sz="2600" smtClean="0"/>
              <a:t>Do males and females differ in their opinion towards gender equality?</a:t>
            </a:r>
          </a:p>
          <a:p>
            <a:pPr eaLnBrk="1" hangingPunct="1">
              <a:lnSpc>
                <a:spcPct val="90000"/>
              </a:lnSpc>
            </a:pPr>
            <a:r>
              <a:rPr lang="en-US" sz="2600" smtClean="0"/>
              <a:t>Is there ethnic difference in the choice of TV channels?</a:t>
            </a:r>
          </a:p>
          <a:p>
            <a:pPr eaLnBrk="1" hangingPunct="1">
              <a:lnSpc>
                <a:spcPct val="90000"/>
              </a:lnSpc>
            </a:pPr>
            <a:r>
              <a:rPr lang="en-US" sz="2600" smtClean="0"/>
              <a:t>Do students of different campuses differ in their opinion towards the university administration?</a:t>
            </a:r>
          </a:p>
          <a:p>
            <a:pPr eaLnBrk="1" hangingPunct="1">
              <a:lnSpc>
                <a:spcPct val="90000"/>
              </a:lnSpc>
            </a:pPr>
            <a:r>
              <a:rPr lang="en-US" sz="2600" smtClean="0"/>
              <a:t>Is the proportion of returned questionnaire dependent on the color of the questionnaire?</a:t>
            </a:r>
          </a:p>
          <a:p>
            <a:pPr eaLnBrk="1" hangingPunct="1">
              <a:lnSpc>
                <a:spcPct val="90000"/>
              </a:lnSpc>
            </a:pPr>
            <a:endParaRPr lang="en-US" sz="2600" smtClean="0"/>
          </a:p>
          <a:p>
            <a:pPr eaLnBrk="1" hangingPunct="1">
              <a:lnSpc>
                <a:spcPct val="90000"/>
              </a:lnSpc>
              <a:buFontTx/>
              <a:buNone/>
            </a:pPr>
            <a:r>
              <a:rPr lang="en-US" sz="2600" smtClean="0"/>
              <a:t>    The above questions can be answered using the Chi-Square Test of association.  </a:t>
            </a:r>
          </a:p>
          <a:p>
            <a:pPr eaLnBrk="1" hangingPunct="1">
              <a:lnSpc>
                <a:spcPct val="90000"/>
              </a:lnSpc>
            </a:pPr>
            <a:endParaRPr lang="en-US" sz="2400" smtClean="0"/>
          </a:p>
        </p:txBody>
      </p:sp>
      <p:sp>
        <p:nvSpPr>
          <p:cNvPr id="340999" name="Text Box 6"/>
          <p:cNvSpPr txBox="1">
            <a:spLocks noChangeArrowheads="1"/>
          </p:cNvSpPr>
          <p:nvPr/>
        </p:nvSpPr>
        <p:spPr bwMode="auto">
          <a:xfrm>
            <a:off x="5334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9.3:  Test of Association</a:t>
            </a:r>
          </a:p>
        </p:txBody>
      </p:sp>
    </p:spTree>
  </p:cSld>
  <p:clrMapOvr>
    <a:masterClrMapping/>
  </p:clrMapOvr>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Date Placeholder 3"/>
          <p:cNvSpPr>
            <a:spLocks noGrp="1"/>
          </p:cNvSpPr>
          <p:nvPr>
            <p:ph type="dt" sz="quarter" idx="10"/>
          </p:nvPr>
        </p:nvSpPr>
        <p:spPr>
          <a:noFill/>
        </p:spPr>
        <p:txBody>
          <a:bodyPr/>
          <a:lstStyle/>
          <a:p>
            <a:r>
              <a:rPr lang="en-US"/>
              <a:t>2011</a:t>
            </a:r>
          </a:p>
        </p:txBody>
      </p:sp>
      <p:sp>
        <p:nvSpPr>
          <p:cNvPr id="342019" name="Footer Placeholder 4"/>
          <p:cNvSpPr>
            <a:spLocks noGrp="1"/>
          </p:cNvSpPr>
          <p:nvPr>
            <p:ph type="ftr" sz="quarter" idx="11"/>
          </p:nvPr>
        </p:nvSpPr>
        <p:spPr>
          <a:noFill/>
        </p:spPr>
        <p:txBody>
          <a:bodyPr/>
          <a:lstStyle/>
          <a:p>
            <a:r>
              <a:rPr lang="en-US" smtClean="0"/>
              <a:t>Rasimah Aripin</a:t>
            </a:r>
          </a:p>
        </p:txBody>
      </p:sp>
      <p:sp>
        <p:nvSpPr>
          <p:cNvPr id="342020" name="Slide Number Placeholder 5"/>
          <p:cNvSpPr>
            <a:spLocks noGrp="1"/>
          </p:cNvSpPr>
          <p:nvPr>
            <p:ph type="sldNum" sz="quarter" idx="12"/>
          </p:nvPr>
        </p:nvSpPr>
        <p:spPr>
          <a:noFill/>
        </p:spPr>
        <p:txBody>
          <a:bodyPr/>
          <a:lstStyle/>
          <a:p>
            <a:fld id="{8427CD59-C893-4F01-807B-50C355CC2E0B}" type="slidenum">
              <a:rPr lang="en-US" smtClean="0"/>
              <a:pPr/>
              <a:t>327</a:t>
            </a:fld>
            <a:endParaRPr lang="en-US" smtClean="0"/>
          </a:p>
        </p:txBody>
      </p:sp>
      <p:sp>
        <p:nvSpPr>
          <p:cNvPr id="342021" name="Rectangle 2"/>
          <p:cNvSpPr>
            <a:spLocks noGrp="1" noChangeArrowheads="1"/>
          </p:cNvSpPr>
          <p:nvPr>
            <p:ph type="title"/>
          </p:nvPr>
        </p:nvSpPr>
        <p:spPr>
          <a:xfrm>
            <a:off x="609600" y="990600"/>
            <a:ext cx="7869238" cy="533400"/>
          </a:xfrm>
          <a:ln>
            <a:solidFill>
              <a:schemeClr val="tx1"/>
            </a:solidFill>
          </a:ln>
        </p:spPr>
        <p:txBody>
          <a:bodyPr/>
          <a:lstStyle/>
          <a:p>
            <a:pPr eaLnBrk="1" hangingPunct="1"/>
            <a:r>
              <a:rPr lang="en-US" sz="2800" b="1" smtClean="0"/>
              <a:t>Assumptions</a:t>
            </a:r>
          </a:p>
        </p:txBody>
      </p:sp>
      <p:sp>
        <p:nvSpPr>
          <p:cNvPr id="342022" name="Rectangle 3"/>
          <p:cNvSpPr>
            <a:spLocks noGrp="1" noChangeArrowheads="1"/>
          </p:cNvSpPr>
          <p:nvPr>
            <p:ph type="body" idx="1"/>
          </p:nvPr>
        </p:nvSpPr>
        <p:spPr>
          <a:xfrm>
            <a:off x="381000" y="1676400"/>
            <a:ext cx="8382000" cy="4648200"/>
          </a:xfrm>
        </p:spPr>
        <p:txBody>
          <a:bodyPr/>
          <a:lstStyle/>
          <a:p>
            <a:pPr eaLnBrk="1" hangingPunct="1">
              <a:lnSpc>
                <a:spcPct val="90000"/>
              </a:lnSpc>
            </a:pPr>
            <a:r>
              <a:rPr lang="en-US" sz="2800" smtClean="0"/>
              <a:t>The two variables analyzed are categorical variables (e.g. gender, opinion, agreement, etc.) – either nominal or ordinal  </a:t>
            </a:r>
          </a:p>
          <a:p>
            <a:pPr eaLnBrk="1" hangingPunct="1">
              <a:lnSpc>
                <a:spcPct val="90000"/>
              </a:lnSpc>
            </a:pPr>
            <a:r>
              <a:rPr lang="en-US" sz="2800" smtClean="0"/>
              <a:t>At least 80% of the cells in the contingency table has 5 or more expected observations</a:t>
            </a:r>
          </a:p>
          <a:p>
            <a:pPr eaLnBrk="1" hangingPunct="1">
              <a:lnSpc>
                <a:spcPct val="90000"/>
              </a:lnSpc>
            </a:pPr>
            <a:r>
              <a:rPr lang="en-US" sz="2800" smtClean="0"/>
              <a:t>Expected observations = </a:t>
            </a:r>
          </a:p>
          <a:p>
            <a:pPr eaLnBrk="1" hangingPunct="1">
              <a:lnSpc>
                <a:spcPct val="90000"/>
              </a:lnSpc>
              <a:buFontTx/>
              <a:buNone/>
            </a:pPr>
            <a:r>
              <a:rPr lang="en-US" sz="2800" smtClean="0"/>
              <a:t>		(</a:t>
            </a:r>
            <a:r>
              <a:rPr lang="en-US" sz="2800" i="1" smtClean="0"/>
              <a:t>Row total X Column Total)/Sample Total</a:t>
            </a:r>
          </a:p>
          <a:p>
            <a:pPr eaLnBrk="1" hangingPunct="1">
              <a:lnSpc>
                <a:spcPct val="90000"/>
              </a:lnSpc>
            </a:pPr>
            <a:r>
              <a:rPr lang="en-US" sz="2800" smtClean="0"/>
              <a:t>Test statistic is distributed as a Chi-square distribution</a:t>
            </a:r>
          </a:p>
          <a:p>
            <a:pPr eaLnBrk="1" hangingPunct="1">
              <a:lnSpc>
                <a:spcPct val="90000"/>
              </a:lnSpc>
            </a:pPr>
            <a:r>
              <a:rPr lang="en-US" sz="2800" smtClean="0"/>
              <a:t>Name of the test is the Chi-square test of association or independence or homogeneity</a:t>
            </a:r>
          </a:p>
          <a:p>
            <a:pPr eaLnBrk="1" hangingPunct="1">
              <a:lnSpc>
                <a:spcPct val="90000"/>
              </a:lnSpc>
            </a:pPr>
            <a:endParaRPr lang="en-US" sz="2800" smtClean="0"/>
          </a:p>
        </p:txBody>
      </p:sp>
      <p:sp>
        <p:nvSpPr>
          <p:cNvPr id="342023" name="Text Box 4"/>
          <p:cNvSpPr txBox="1">
            <a:spLocks noChangeArrowheads="1"/>
          </p:cNvSpPr>
          <p:nvPr/>
        </p:nvSpPr>
        <p:spPr bwMode="auto">
          <a:xfrm>
            <a:off x="5334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9.3:  Test of Association</a:t>
            </a:r>
          </a:p>
        </p:txBody>
      </p:sp>
    </p:spTree>
  </p:cSld>
  <p:clrMapOvr>
    <a:masterClrMapping/>
  </p:clrMapOvr>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Date Placeholder 3"/>
          <p:cNvSpPr>
            <a:spLocks noGrp="1"/>
          </p:cNvSpPr>
          <p:nvPr>
            <p:ph type="dt" sz="quarter" idx="10"/>
          </p:nvPr>
        </p:nvSpPr>
        <p:spPr>
          <a:noFill/>
        </p:spPr>
        <p:txBody>
          <a:bodyPr/>
          <a:lstStyle/>
          <a:p>
            <a:r>
              <a:rPr lang="en-US"/>
              <a:t>2011</a:t>
            </a:r>
          </a:p>
        </p:txBody>
      </p:sp>
      <p:sp>
        <p:nvSpPr>
          <p:cNvPr id="343043" name="Footer Placeholder 4"/>
          <p:cNvSpPr>
            <a:spLocks noGrp="1"/>
          </p:cNvSpPr>
          <p:nvPr>
            <p:ph type="ftr" sz="quarter" idx="11"/>
          </p:nvPr>
        </p:nvSpPr>
        <p:spPr>
          <a:noFill/>
        </p:spPr>
        <p:txBody>
          <a:bodyPr/>
          <a:lstStyle/>
          <a:p>
            <a:r>
              <a:rPr lang="en-US" smtClean="0"/>
              <a:t>Rasimah Aripin</a:t>
            </a:r>
          </a:p>
        </p:txBody>
      </p:sp>
      <p:sp>
        <p:nvSpPr>
          <p:cNvPr id="343044" name="Slide Number Placeholder 5"/>
          <p:cNvSpPr>
            <a:spLocks noGrp="1"/>
          </p:cNvSpPr>
          <p:nvPr>
            <p:ph type="sldNum" sz="quarter" idx="12"/>
          </p:nvPr>
        </p:nvSpPr>
        <p:spPr>
          <a:noFill/>
        </p:spPr>
        <p:txBody>
          <a:bodyPr/>
          <a:lstStyle/>
          <a:p>
            <a:fld id="{2BDCA4E0-0BDE-4732-9D27-41550B3A827D}" type="slidenum">
              <a:rPr lang="en-US" smtClean="0"/>
              <a:pPr/>
              <a:t>328</a:t>
            </a:fld>
            <a:endParaRPr lang="en-US" smtClean="0"/>
          </a:p>
        </p:txBody>
      </p:sp>
      <p:sp>
        <p:nvSpPr>
          <p:cNvPr id="343045" name="Rectangle 2"/>
          <p:cNvSpPr>
            <a:spLocks noGrp="1" noChangeArrowheads="1"/>
          </p:cNvSpPr>
          <p:nvPr>
            <p:ph type="title"/>
          </p:nvPr>
        </p:nvSpPr>
        <p:spPr>
          <a:xfrm>
            <a:off x="533400" y="685800"/>
            <a:ext cx="7772400" cy="609600"/>
          </a:xfrm>
          <a:ln>
            <a:solidFill>
              <a:schemeClr val="tx1"/>
            </a:solidFill>
          </a:ln>
        </p:spPr>
        <p:txBody>
          <a:bodyPr/>
          <a:lstStyle/>
          <a:p>
            <a:pPr eaLnBrk="1" hangingPunct="1"/>
            <a:r>
              <a:rPr lang="en-US" sz="3200" smtClean="0"/>
              <a:t>Using SPSS: Smoking Habit</a:t>
            </a:r>
          </a:p>
        </p:txBody>
      </p:sp>
      <p:sp>
        <p:nvSpPr>
          <p:cNvPr id="343046" name="Text Box 3"/>
          <p:cNvSpPr txBox="1">
            <a:spLocks noChangeArrowheads="1"/>
          </p:cNvSpPr>
          <p:nvPr/>
        </p:nvSpPr>
        <p:spPr bwMode="auto">
          <a:xfrm>
            <a:off x="381000" y="5334000"/>
            <a:ext cx="184150" cy="457200"/>
          </a:xfrm>
          <a:prstGeom prst="rect">
            <a:avLst/>
          </a:prstGeom>
          <a:noFill/>
          <a:ln w="9525">
            <a:noFill/>
            <a:miter lim="800000"/>
            <a:headEnd/>
            <a:tailEnd/>
          </a:ln>
        </p:spPr>
        <p:txBody>
          <a:bodyPr wrap="none">
            <a:spAutoFit/>
          </a:bodyPr>
          <a:lstStyle/>
          <a:p>
            <a:pPr algn="ctr"/>
            <a:endParaRPr lang="ms-MY" b="0" i="0">
              <a:latin typeface="Tahoma" pitchFamily="34" charset="0"/>
            </a:endParaRPr>
          </a:p>
        </p:txBody>
      </p:sp>
      <p:sp>
        <p:nvSpPr>
          <p:cNvPr id="343047" name="Rectangle 4"/>
          <p:cNvSpPr>
            <a:spLocks noGrp="1" noChangeArrowheads="1"/>
          </p:cNvSpPr>
          <p:nvPr>
            <p:ph idx="1"/>
          </p:nvPr>
        </p:nvSpPr>
        <p:spPr>
          <a:xfrm>
            <a:off x="304800" y="1219200"/>
            <a:ext cx="8610600" cy="457200"/>
          </a:xfrm>
        </p:spPr>
        <p:txBody>
          <a:bodyPr/>
          <a:lstStyle/>
          <a:p>
            <a:pPr eaLnBrk="1" hangingPunct="1"/>
            <a:r>
              <a:rPr lang="en-US" sz="2800" b="1" i="1" smtClean="0">
                <a:solidFill>
                  <a:srgbClr val="990099"/>
                </a:solidFill>
              </a:rPr>
              <a:t>Analyze &gt;&gt;&gt; Descriptive Statistics &gt;&gt;&gt; Crosstabs… </a:t>
            </a:r>
          </a:p>
        </p:txBody>
      </p:sp>
      <p:pic>
        <p:nvPicPr>
          <p:cNvPr id="343048" name="Picture 5"/>
          <p:cNvPicPr>
            <a:picLocks noChangeAspect="1" noChangeArrowheads="1"/>
          </p:cNvPicPr>
          <p:nvPr/>
        </p:nvPicPr>
        <p:blipFill>
          <a:blip r:embed="rId3"/>
          <a:srcRect/>
          <a:stretch>
            <a:fillRect/>
          </a:stretch>
        </p:blipFill>
        <p:spPr bwMode="auto">
          <a:xfrm>
            <a:off x="685800" y="1676400"/>
            <a:ext cx="5562600" cy="4497388"/>
          </a:xfrm>
          <a:prstGeom prst="rect">
            <a:avLst/>
          </a:prstGeom>
          <a:noFill/>
          <a:ln w="9525">
            <a:noFill/>
            <a:miter lim="800000"/>
            <a:headEnd/>
            <a:tailEnd/>
          </a:ln>
        </p:spPr>
      </p:pic>
      <p:sp>
        <p:nvSpPr>
          <p:cNvPr id="343049" name="Text Box 6"/>
          <p:cNvSpPr txBox="1">
            <a:spLocks noChangeArrowheads="1"/>
          </p:cNvSpPr>
          <p:nvPr/>
        </p:nvSpPr>
        <p:spPr bwMode="auto">
          <a:xfrm>
            <a:off x="3810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9.3:  Test of Association</a:t>
            </a:r>
          </a:p>
        </p:txBody>
      </p:sp>
    </p:spTree>
  </p:cSld>
  <p:clrMapOvr>
    <a:masterClrMapping/>
  </p:clrMapOvr>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Date Placeholder 3"/>
          <p:cNvSpPr>
            <a:spLocks noGrp="1"/>
          </p:cNvSpPr>
          <p:nvPr>
            <p:ph type="dt" sz="quarter" idx="10"/>
          </p:nvPr>
        </p:nvSpPr>
        <p:spPr>
          <a:noFill/>
        </p:spPr>
        <p:txBody>
          <a:bodyPr/>
          <a:lstStyle/>
          <a:p>
            <a:r>
              <a:rPr lang="en-US"/>
              <a:t>2011</a:t>
            </a:r>
          </a:p>
        </p:txBody>
      </p:sp>
      <p:sp>
        <p:nvSpPr>
          <p:cNvPr id="344067" name="Footer Placeholder 4"/>
          <p:cNvSpPr>
            <a:spLocks noGrp="1"/>
          </p:cNvSpPr>
          <p:nvPr>
            <p:ph type="ftr" sz="quarter" idx="11"/>
          </p:nvPr>
        </p:nvSpPr>
        <p:spPr>
          <a:noFill/>
        </p:spPr>
        <p:txBody>
          <a:bodyPr/>
          <a:lstStyle/>
          <a:p>
            <a:r>
              <a:rPr lang="en-US" smtClean="0"/>
              <a:t>Rasimah Aripin</a:t>
            </a:r>
          </a:p>
        </p:txBody>
      </p:sp>
      <p:sp>
        <p:nvSpPr>
          <p:cNvPr id="344068" name="Slide Number Placeholder 5"/>
          <p:cNvSpPr>
            <a:spLocks noGrp="1"/>
          </p:cNvSpPr>
          <p:nvPr>
            <p:ph type="sldNum" sz="quarter" idx="12"/>
          </p:nvPr>
        </p:nvSpPr>
        <p:spPr>
          <a:noFill/>
        </p:spPr>
        <p:txBody>
          <a:bodyPr/>
          <a:lstStyle/>
          <a:p>
            <a:fld id="{5F23651E-E1B7-4073-9901-0608EB3B4A26}" type="slidenum">
              <a:rPr lang="en-US" smtClean="0"/>
              <a:pPr/>
              <a:t>329</a:t>
            </a:fld>
            <a:endParaRPr lang="en-US" smtClean="0"/>
          </a:p>
        </p:txBody>
      </p:sp>
      <p:sp>
        <p:nvSpPr>
          <p:cNvPr id="344069" name="Rectangle 2"/>
          <p:cNvSpPr>
            <a:spLocks noGrp="1" noChangeArrowheads="1"/>
          </p:cNvSpPr>
          <p:nvPr>
            <p:ph type="title"/>
          </p:nvPr>
        </p:nvSpPr>
        <p:spPr>
          <a:xfrm>
            <a:off x="685800" y="685800"/>
            <a:ext cx="7772400" cy="457200"/>
          </a:xfrm>
          <a:ln>
            <a:solidFill>
              <a:schemeClr val="tx1"/>
            </a:solidFill>
          </a:ln>
        </p:spPr>
        <p:txBody>
          <a:bodyPr/>
          <a:lstStyle/>
          <a:p>
            <a:pPr eaLnBrk="1" hangingPunct="1"/>
            <a:r>
              <a:rPr lang="en-US" sz="3200" smtClean="0"/>
              <a:t>Example</a:t>
            </a:r>
          </a:p>
        </p:txBody>
      </p:sp>
      <p:sp>
        <p:nvSpPr>
          <p:cNvPr id="344070" name="Text Box 3"/>
          <p:cNvSpPr txBox="1">
            <a:spLocks noChangeArrowheads="1"/>
          </p:cNvSpPr>
          <p:nvPr/>
        </p:nvSpPr>
        <p:spPr bwMode="auto">
          <a:xfrm>
            <a:off x="381000" y="5334000"/>
            <a:ext cx="184150" cy="457200"/>
          </a:xfrm>
          <a:prstGeom prst="rect">
            <a:avLst/>
          </a:prstGeom>
          <a:noFill/>
          <a:ln w="9525">
            <a:noFill/>
            <a:miter lim="800000"/>
            <a:headEnd/>
            <a:tailEnd/>
          </a:ln>
        </p:spPr>
        <p:txBody>
          <a:bodyPr wrap="none">
            <a:spAutoFit/>
          </a:bodyPr>
          <a:lstStyle/>
          <a:p>
            <a:pPr algn="ctr"/>
            <a:endParaRPr lang="ms-MY" b="0" i="0">
              <a:latin typeface="Tahoma" pitchFamily="34" charset="0"/>
            </a:endParaRPr>
          </a:p>
        </p:txBody>
      </p:sp>
      <p:sp>
        <p:nvSpPr>
          <p:cNvPr id="344071" name="Rectangle 4"/>
          <p:cNvSpPr>
            <a:spLocks noGrp="1" noChangeArrowheads="1"/>
          </p:cNvSpPr>
          <p:nvPr>
            <p:ph idx="1"/>
          </p:nvPr>
        </p:nvSpPr>
        <p:spPr>
          <a:xfrm>
            <a:off x="304800" y="1219200"/>
            <a:ext cx="8458200" cy="533400"/>
          </a:xfrm>
        </p:spPr>
        <p:txBody>
          <a:bodyPr/>
          <a:lstStyle/>
          <a:p>
            <a:pPr eaLnBrk="1" hangingPunct="1"/>
            <a:r>
              <a:rPr lang="en-US" sz="2800" i="1" smtClean="0"/>
              <a:t>Select the Statistics tab… Chi-square</a:t>
            </a:r>
          </a:p>
        </p:txBody>
      </p:sp>
      <p:pic>
        <p:nvPicPr>
          <p:cNvPr id="344072" name="Picture 5"/>
          <p:cNvPicPr>
            <a:picLocks noChangeAspect="1" noChangeArrowheads="1"/>
          </p:cNvPicPr>
          <p:nvPr/>
        </p:nvPicPr>
        <p:blipFill>
          <a:blip r:embed="rId3"/>
          <a:srcRect/>
          <a:stretch>
            <a:fillRect/>
          </a:stretch>
        </p:blipFill>
        <p:spPr bwMode="auto">
          <a:xfrm>
            <a:off x="685800" y="1676400"/>
            <a:ext cx="5867400" cy="4564063"/>
          </a:xfrm>
          <a:prstGeom prst="rect">
            <a:avLst/>
          </a:prstGeom>
          <a:noFill/>
          <a:ln w="9525">
            <a:noFill/>
            <a:miter lim="800000"/>
            <a:headEnd/>
            <a:tailEnd/>
          </a:ln>
        </p:spPr>
      </p:pic>
      <p:sp>
        <p:nvSpPr>
          <p:cNvPr id="344073" name="Text Box 6"/>
          <p:cNvSpPr txBox="1">
            <a:spLocks noChangeArrowheads="1"/>
          </p:cNvSpPr>
          <p:nvPr/>
        </p:nvSpPr>
        <p:spPr bwMode="auto">
          <a:xfrm>
            <a:off x="3810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9.3:  Test of Association</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e Placeholder 3"/>
          <p:cNvSpPr>
            <a:spLocks noGrp="1"/>
          </p:cNvSpPr>
          <p:nvPr>
            <p:ph type="dt" sz="quarter" idx="10"/>
          </p:nvPr>
        </p:nvSpPr>
        <p:spPr>
          <a:noFill/>
        </p:spPr>
        <p:txBody>
          <a:bodyPr/>
          <a:lstStyle/>
          <a:p>
            <a:r>
              <a:rPr lang="en-US"/>
              <a:t>2011</a:t>
            </a:r>
          </a:p>
        </p:txBody>
      </p:sp>
      <p:sp>
        <p:nvSpPr>
          <p:cNvPr id="63491" name="Footer Placeholder 4"/>
          <p:cNvSpPr>
            <a:spLocks noGrp="1"/>
          </p:cNvSpPr>
          <p:nvPr>
            <p:ph type="ftr" sz="quarter" idx="11"/>
          </p:nvPr>
        </p:nvSpPr>
        <p:spPr>
          <a:noFill/>
        </p:spPr>
        <p:txBody>
          <a:bodyPr/>
          <a:lstStyle/>
          <a:p>
            <a:r>
              <a:rPr lang="en-US" smtClean="0"/>
              <a:t>Rasimah Aripin</a:t>
            </a:r>
          </a:p>
        </p:txBody>
      </p:sp>
      <p:sp>
        <p:nvSpPr>
          <p:cNvPr id="63492" name="Slide Number Placeholder 5"/>
          <p:cNvSpPr>
            <a:spLocks noGrp="1"/>
          </p:cNvSpPr>
          <p:nvPr>
            <p:ph type="sldNum" sz="quarter" idx="12"/>
          </p:nvPr>
        </p:nvSpPr>
        <p:spPr>
          <a:noFill/>
        </p:spPr>
        <p:txBody>
          <a:bodyPr/>
          <a:lstStyle/>
          <a:p>
            <a:fld id="{1108F607-4A14-4289-9931-34D440BD28E2}" type="slidenum">
              <a:rPr lang="en-US" smtClean="0"/>
              <a:pPr/>
              <a:t>33</a:t>
            </a:fld>
            <a:endParaRPr lang="en-US" smtClean="0"/>
          </a:p>
        </p:txBody>
      </p:sp>
      <p:sp>
        <p:nvSpPr>
          <p:cNvPr id="63493" name="Rectangle 2"/>
          <p:cNvSpPr>
            <a:spLocks noGrp="1" noChangeArrowheads="1"/>
          </p:cNvSpPr>
          <p:nvPr>
            <p:ph type="title"/>
          </p:nvPr>
        </p:nvSpPr>
        <p:spPr>
          <a:xfrm>
            <a:off x="609600" y="990600"/>
            <a:ext cx="7772400" cy="762000"/>
          </a:xfrm>
          <a:ln w="12700">
            <a:solidFill>
              <a:schemeClr val="tx1"/>
            </a:solidFill>
          </a:ln>
        </p:spPr>
        <p:txBody>
          <a:bodyPr/>
          <a:lstStyle/>
          <a:p>
            <a:pPr eaLnBrk="1" hangingPunct="1"/>
            <a:r>
              <a:rPr lang="en-US" sz="3200" smtClean="0">
                <a:latin typeface="Georgia" pitchFamily="18" charset="0"/>
              </a:rPr>
              <a:t>Labels for Missing Value Codes</a:t>
            </a:r>
          </a:p>
        </p:txBody>
      </p:sp>
      <p:pic>
        <p:nvPicPr>
          <p:cNvPr id="63494" name="Picture 7"/>
          <p:cNvPicPr>
            <a:picLocks noChangeAspect="1" noChangeArrowheads="1"/>
          </p:cNvPicPr>
          <p:nvPr>
            <p:ph type="body" idx="1"/>
          </p:nvPr>
        </p:nvPicPr>
        <p:blipFill>
          <a:blip r:embed="rId3"/>
          <a:srcRect l="4938" t="12813" r="58797" b="61111"/>
          <a:stretch>
            <a:fillRect/>
          </a:stretch>
        </p:blipFill>
        <p:spPr>
          <a:xfrm>
            <a:off x="914400" y="2286000"/>
            <a:ext cx="7162800" cy="3505200"/>
          </a:xfrm>
        </p:spPr>
      </p:pic>
      <p:sp>
        <p:nvSpPr>
          <p:cNvPr id="63495" name="Text Box 8"/>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Date Placeholder 2"/>
          <p:cNvSpPr>
            <a:spLocks noGrp="1"/>
          </p:cNvSpPr>
          <p:nvPr>
            <p:ph type="dt" sz="quarter" idx="10"/>
          </p:nvPr>
        </p:nvSpPr>
        <p:spPr>
          <a:noFill/>
        </p:spPr>
        <p:txBody>
          <a:bodyPr/>
          <a:lstStyle/>
          <a:p>
            <a:r>
              <a:rPr lang="en-US"/>
              <a:t>2011</a:t>
            </a:r>
          </a:p>
        </p:txBody>
      </p:sp>
      <p:sp>
        <p:nvSpPr>
          <p:cNvPr id="345091" name="Footer Placeholder 3"/>
          <p:cNvSpPr>
            <a:spLocks noGrp="1"/>
          </p:cNvSpPr>
          <p:nvPr>
            <p:ph type="ftr" sz="quarter" idx="11"/>
          </p:nvPr>
        </p:nvSpPr>
        <p:spPr>
          <a:noFill/>
        </p:spPr>
        <p:txBody>
          <a:bodyPr/>
          <a:lstStyle/>
          <a:p>
            <a:r>
              <a:rPr lang="en-US" smtClean="0"/>
              <a:t>Rasimah Aripin</a:t>
            </a:r>
          </a:p>
        </p:txBody>
      </p:sp>
      <p:sp>
        <p:nvSpPr>
          <p:cNvPr id="345092" name="Slide Number Placeholder 4"/>
          <p:cNvSpPr>
            <a:spLocks noGrp="1"/>
          </p:cNvSpPr>
          <p:nvPr>
            <p:ph type="sldNum" sz="quarter" idx="12"/>
          </p:nvPr>
        </p:nvSpPr>
        <p:spPr>
          <a:noFill/>
        </p:spPr>
        <p:txBody>
          <a:bodyPr/>
          <a:lstStyle/>
          <a:p>
            <a:fld id="{8A02CDA8-CBB7-48F6-9537-51568751711E}" type="slidenum">
              <a:rPr lang="en-US" smtClean="0"/>
              <a:pPr/>
              <a:t>330</a:t>
            </a:fld>
            <a:endParaRPr lang="en-US" smtClean="0"/>
          </a:p>
        </p:txBody>
      </p:sp>
      <p:sp>
        <p:nvSpPr>
          <p:cNvPr id="345093" name="Text Box 2"/>
          <p:cNvSpPr txBox="1">
            <a:spLocks noChangeArrowheads="1"/>
          </p:cNvSpPr>
          <p:nvPr/>
        </p:nvSpPr>
        <p:spPr bwMode="auto">
          <a:xfrm>
            <a:off x="304800" y="762000"/>
            <a:ext cx="8229600" cy="592138"/>
          </a:xfrm>
          <a:prstGeom prst="rect">
            <a:avLst/>
          </a:prstGeom>
          <a:noFill/>
          <a:ln w="12700">
            <a:solidFill>
              <a:schemeClr val="accent2"/>
            </a:solidFill>
            <a:miter lim="800000"/>
            <a:headEnd type="none" w="sm" len="sm"/>
            <a:tailEnd type="none" w="sm" len="sm"/>
          </a:ln>
        </p:spPr>
        <p:txBody>
          <a:bodyPr anchor="ctr">
            <a:spAutoFit/>
          </a:bodyPr>
          <a:lstStyle/>
          <a:p>
            <a:pPr algn="ctr" eaLnBrk="0" hangingPunct="0">
              <a:spcBef>
                <a:spcPct val="50000"/>
              </a:spcBef>
            </a:pPr>
            <a:r>
              <a:rPr lang="en-US" sz="3200"/>
              <a:t>Illustration: Output</a:t>
            </a:r>
          </a:p>
        </p:txBody>
      </p:sp>
      <p:sp>
        <p:nvSpPr>
          <p:cNvPr id="345094" name="Text Box 2"/>
          <p:cNvSpPr txBox="1">
            <a:spLocks noChangeArrowheads="1"/>
          </p:cNvSpPr>
          <p:nvPr/>
        </p:nvSpPr>
        <p:spPr bwMode="auto">
          <a:xfrm>
            <a:off x="3810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9.3:  Test of Association</a:t>
            </a:r>
          </a:p>
        </p:txBody>
      </p:sp>
      <p:pic>
        <p:nvPicPr>
          <p:cNvPr id="345095" name="Picture 3"/>
          <p:cNvPicPr>
            <a:picLocks noChangeAspect="1" noChangeArrowheads="1"/>
          </p:cNvPicPr>
          <p:nvPr/>
        </p:nvPicPr>
        <p:blipFill>
          <a:blip r:embed="rId3"/>
          <a:srcRect/>
          <a:stretch>
            <a:fillRect/>
          </a:stretch>
        </p:blipFill>
        <p:spPr bwMode="auto">
          <a:xfrm>
            <a:off x="0" y="1371600"/>
            <a:ext cx="5105400" cy="4710113"/>
          </a:xfrm>
          <a:prstGeom prst="rect">
            <a:avLst/>
          </a:prstGeom>
          <a:noFill/>
          <a:ln w="12700">
            <a:solidFill>
              <a:schemeClr val="tx1"/>
            </a:solidFill>
            <a:miter lim="800000"/>
            <a:headEnd/>
            <a:tailEnd/>
          </a:ln>
        </p:spPr>
      </p:pic>
      <p:pic>
        <p:nvPicPr>
          <p:cNvPr id="345096" name="Picture 4"/>
          <p:cNvPicPr>
            <a:picLocks noChangeAspect="1" noChangeArrowheads="1"/>
          </p:cNvPicPr>
          <p:nvPr/>
        </p:nvPicPr>
        <p:blipFill>
          <a:blip r:embed="rId4"/>
          <a:srcRect r="5556" b="7896"/>
          <a:stretch>
            <a:fillRect/>
          </a:stretch>
        </p:blipFill>
        <p:spPr bwMode="auto">
          <a:xfrm>
            <a:off x="4876800" y="1447800"/>
            <a:ext cx="4114800" cy="2097088"/>
          </a:xfrm>
          <a:prstGeom prst="rect">
            <a:avLst/>
          </a:prstGeom>
          <a:noFill/>
          <a:ln w="6350">
            <a:solidFill>
              <a:schemeClr val="tx1"/>
            </a:solidFill>
            <a:miter lim="800000"/>
            <a:headEnd/>
            <a:tailEnd/>
          </a:ln>
        </p:spPr>
      </p:pic>
      <p:sp>
        <p:nvSpPr>
          <p:cNvPr id="345097" name="Text Box 5"/>
          <p:cNvSpPr txBox="1">
            <a:spLocks noChangeArrowheads="1"/>
          </p:cNvSpPr>
          <p:nvPr/>
        </p:nvSpPr>
        <p:spPr bwMode="auto">
          <a:xfrm>
            <a:off x="5257800" y="3657600"/>
            <a:ext cx="3733800" cy="1930400"/>
          </a:xfrm>
          <a:prstGeom prst="rect">
            <a:avLst/>
          </a:prstGeom>
          <a:noFill/>
          <a:ln w="9525">
            <a:solidFill>
              <a:schemeClr val="tx1"/>
            </a:solidFill>
            <a:miter lim="800000"/>
            <a:headEnd/>
            <a:tailEnd/>
          </a:ln>
        </p:spPr>
        <p:txBody>
          <a:bodyPr>
            <a:spAutoFit/>
          </a:bodyPr>
          <a:lstStyle/>
          <a:p>
            <a:pPr>
              <a:spcBef>
                <a:spcPct val="50000"/>
              </a:spcBef>
            </a:pPr>
            <a:r>
              <a:rPr lang="en-US" sz="2000" b="0" i="0"/>
              <a:t>There is a significant difference in the smoking habit between males and females.  Based on the cell percentages, there is a higher proportion of smokers among males than females</a:t>
            </a:r>
          </a:p>
        </p:txBody>
      </p:sp>
    </p:spTree>
  </p:cSld>
  <p:clrMapOvr>
    <a:masterClrMapping/>
  </p:clrMapOvr>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Date Placeholder 2"/>
          <p:cNvSpPr>
            <a:spLocks noGrp="1"/>
          </p:cNvSpPr>
          <p:nvPr>
            <p:ph type="dt" sz="quarter" idx="10"/>
          </p:nvPr>
        </p:nvSpPr>
        <p:spPr>
          <a:noFill/>
        </p:spPr>
        <p:txBody>
          <a:bodyPr/>
          <a:lstStyle/>
          <a:p>
            <a:r>
              <a:rPr lang="en-US"/>
              <a:t>2011</a:t>
            </a:r>
          </a:p>
        </p:txBody>
      </p:sp>
      <p:sp>
        <p:nvSpPr>
          <p:cNvPr id="346115" name="Footer Placeholder 3"/>
          <p:cNvSpPr>
            <a:spLocks noGrp="1"/>
          </p:cNvSpPr>
          <p:nvPr>
            <p:ph type="ftr" sz="quarter" idx="11"/>
          </p:nvPr>
        </p:nvSpPr>
        <p:spPr>
          <a:noFill/>
        </p:spPr>
        <p:txBody>
          <a:bodyPr/>
          <a:lstStyle/>
          <a:p>
            <a:r>
              <a:rPr lang="en-US" smtClean="0"/>
              <a:t>Rasimah Aripin</a:t>
            </a:r>
          </a:p>
        </p:txBody>
      </p:sp>
      <p:sp>
        <p:nvSpPr>
          <p:cNvPr id="346116" name="Slide Number Placeholder 4"/>
          <p:cNvSpPr>
            <a:spLocks noGrp="1"/>
          </p:cNvSpPr>
          <p:nvPr>
            <p:ph type="sldNum" sz="quarter" idx="12"/>
          </p:nvPr>
        </p:nvSpPr>
        <p:spPr>
          <a:noFill/>
        </p:spPr>
        <p:txBody>
          <a:bodyPr/>
          <a:lstStyle/>
          <a:p>
            <a:fld id="{3A31F86C-231D-4EDB-8A32-D94CD40A46FA}" type="slidenum">
              <a:rPr lang="en-US" smtClean="0"/>
              <a:pPr/>
              <a:t>331</a:t>
            </a:fld>
            <a:endParaRPr lang="en-US" smtClean="0"/>
          </a:p>
        </p:txBody>
      </p:sp>
      <p:sp>
        <p:nvSpPr>
          <p:cNvPr id="346117" name="Text Box 2"/>
          <p:cNvSpPr txBox="1">
            <a:spLocks noChangeArrowheads="1"/>
          </p:cNvSpPr>
          <p:nvPr/>
        </p:nvSpPr>
        <p:spPr bwMode="auto">
          <a:xfrm>
            <a:off x="304800" y="762000"/>
            <a:ext cx="8229600" cy="592138"/>
          </a:xfrm>
          <a:prstGeom prst="rect">
            <a:avLst/>
          </a:prstGeom>
          <a:noFill/>
          <a:ln w="12700">
            <a:solidFill>
              <a:schemeClr val="accent2"/>
            </a:solidFill>
            <a:miter lim="800000"/>
            <a:headEnd type="none" w="sm" len="sm"/>
            <a:tailEnd type="none" w="sm" len="sm"/>
          </a:ln>
        </p:spPr>
        <p:txBody>
          <a:bodyPr anchor="ctr">
            <a:spAutoFit/>
          </a:bodyPr>
          <a:lstStyle/>
          <a:p>
            <a:pPr algn="ctr" eaLnBrk="0" hangingPunct="0">
              <a:spcBef>
                <a:spcPct val="50000"/>
              </a:spcBef>
            </a:pPr>
            <a:r>
              <a:rPr lang="en-US" sz="3200"/>
              <a:t>Class Exercise</a:t>
            </a:r>
          </a:p>
        </p:txBody>
      </p:sp>
      <p:sp>
        <p:nvSpPr>
          <p:cNvPr id="346118" name="Text Box 3"/>
          <p:cNvSpPr txBox="1">
            <a:spLocks noChangeArrowheads="1"/>
          </p:cNvSpPr>
          <p:nvPr/>
        </p:nvSpPr>
        <p:spPr bwMode="auto">
          <a:xfrm>
            <a:off x="4572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9.3:  Test of Association</a:t>
            </a:r>
          </a:p>
        </p:txBody>
      </p:sp>
      <p:sp>
        <p:nvSpPr>
          <p:cNvPr id="346119" name="Rectangle 7"/>
          <p:cNvSpPr>
            <a:spLocks noChangeArrowheads="1"/>
          </p:cNvSpPr>
          <p:nvPr/>
        </p:nvSpPr>
        <p:spPr bwMode="auto">
          <a:xfrm>
            <a:off x="304800" y="1371600"/>
            <a:ext cx="8458200" cy="4648200"/>
          </a:xfrm>
          <a:prstGeom prst="rect">
            <a:avLst/>
          </a:prstGeom>
          <a:noFill/>
          <a:ln w="9525">
            <a:noFill/>
            <a:miter lim="800000"/>
            <a:headEnd/>
            <a:tailEnd/>
          </a:ln>
        </p:spPr>
        <p:txBody>
          <a:bodyPr/>
          <a:lstStyle/>
          <a:p>
            <a:pPr marL="465138" indent="-465138">
              <a:spcBef>
                <a:spcPct val="20000"/>
              </a:spcBef>
            </a:pPr>
            <a:r>
              <a:rPr lang="en-US" sz="2800" b="0" i="0"/>
              <a:t>(1) </a:t>
            </a:r>
            <a:r>
              <a:rPr lang="en-US" b="0" i="0"/>
              <a:t>Generate the appropriate output using the </a:t>
            </a:r>
            <a:r>
              <a:rPr lang="en-US">
                <a:solidFill>
                  <a:srgbClr val="990099"/>
                </a:solidFill>
              </a:rPr>
              <a:t>Smoking Habit </a:t>
            </a:r>
            <a:r>
              <a:rPr lang="en-US" b="0" i="0"/>
              <a:t>data set to answer the following research questions:</a:t>
            </a:r>
          </a:p>
          <a:p>
            <a:pPr marL="865188" lvl="1" indent="-285750">
              <a:spcBef>
                <a:spcPct val="20000"/>
              </a:spcBef>
              <a:buFont typeface="Wingdings" pitchFamily="2" charset="2"/>
              <a:buChar char="ü"/>
            </a:pPr>
            <a:r>
              <a:rPr lang="en-US" b="0" i="0"/>
              <a:t>Is there an indication that smokers face more risk of having lung-related problems?</a:t>
            </a:r>
          </a:p>
          <a:p>
            <a:pPr marL="865188" lvl="1" indent="-285750">
              <a:spcBef>
                <a:spcPct val="20000"/>
              </a:spcBef>
              <a:buFont typeface="Wingdings" pitchFamily="2" charset="2"/>
              <a:buChar char="ü"/>
            </a:pPr>
            <a:r>
              <a:rPr lang="en-US" b="0" i="0"/>
              <a:t>Is smoking habit among staff related to the nature of their job (Designation)?</a:t>
            </a:r>
          </a:p>
          <a:p>
            <a:pPr marL="865188" lvl="1" indent="-285750">
              <a:spcBef>
                <a:spcPct val="20000"/>
              </a:spcBef>
              <a:buFont typeface="Wingdings" pitchFamily="2" charset="2"/>
              <a:buChar char="ü"/>
            </a:pPr>
            <a:r>
              <a:rPr lang="en-US" b="0" i="0"/>
              <a:t>Is there a relationship between smoking habit and exercise habit?</a:t>
            </a:r>
          </a:p>
          <a:p>
            <a:pPr marL="465138" indent="-465138">
              <a:spcBef>
                <a:spcPct val="20000"/>
              </a:spcBef>
              <a:buFont typeface="Wingdings" pitchFamily="2" charset="2"/>
              <a:buNone/>
            </a:pPr>
            <a:r>
              <a:rPr lang="en-US" b="0" i="0"/>
              <a:t>(2)  Using the </a:t>
            </a:r>
            <a:r>
              <a:rPr lang="en-US" b="0"/>
              <a:t>Langkawi Visitors</a:t>
            </a:r>
            <a:r>
              <a:rPr lang="en-US" b="0" i="0"/>
              <a:t> data set, is there evidence of differences in terms of purpose of visit between single and married visitors?  </a:t>
            </a:r>
          </a:p>
        </p:txBody>
      </p:sp>
    </p:spTree>
  </p:cSld>
  <p:clrMapOvr>
    <a:masterClrMapping/>
  </p:clrMapOvr>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Date Placeholder 3"/>
          <p:cNvSpPr>
            <a:spLocks noGrp="1"/>
          </p:cNvSpPr>
          <p:nvPr>
            <p:ph type="dt" sz="quarter" idx="10"/>
          </p:nvPr>
        </p:nvSpPr>
        <p:spPr>
          <a:noFill/>
        </p:spPr>
        <p:txBody>
          <a:bodyPr/>
          <a:lstStyle/>
          <a:p>
            <a:r>
              <a:rPr lang="en-US"/>
              <a:t>2011</a:t>
            </a:r>
          </a:p>
        </p:txBody>
      </p:sp>
      <p:sp>
        <p:nvSpPr>
          <p:cNvPr id="347139" name="Footer Placeholder 4"/>
          <p:cNvSpPr>
            <a:spLocks noGrp="1"/>
          </p:cNvSpPr>
          <p:nvPr>
            <p:ph type="ftr" sz="quarter" idx="11"/>
          </p:nvPr>
        </p:nvSpPr>
        <p:spPr>
          <a:noFill/>
        </p:spPr>
        <p:txBody>
          <a:bodyPr/>
          <a:lstStyle/>
          <a:p>
            <a:r>
              <a:rPr lang="en-US" smtClean="0"/>
              <a:t>Rasimah Aripin</a:t>
            </a:r>
          </a:p>
        </p:txBody>
      </p:sp>
      <p:sp>
        <p:nvSpPr>
          <p:cNvPr id="347140" name="Slide Number Placeholder 5"/>
          <p:cNvSpPr>
            <a:spLocks noGrp="1"/>
          </p:cNvSpPr>
          <p:nvPr>
            <p:ph type="sldNum" sz="quarter" idx="12"/>
          </p:nvPr>
        </p:nvSpPr>
        <p:spPr>
          <a:noFill/>
        </p:spPr>
        <p:txBody>
          <a:bodyPr/>
          <a:lstStyle/>
          <a:p>
            <a:fld id="{D45D9700-334C-4A48-9DCC-5B69BB209140}" type="slidenum">
              <a:rPr lang="en-US" smtClean="0"/>
              <a:pPr/>
              <a:t>332</a:t>
            </a:fld>
            <a:endParaRPr lang="en-US" smtClean="0"/>
          </a:p>
        </p:txBody>
      </p:sp>
      <p:sp>
        <p:nvSpPr>
          <p:cNvPr id="347141" name="Rectangle 2"/>
          <p:cNvSpPr>
            <a:spLocks noGrp="1" noChangeArrowheads="1"/>
          </p:cNvSpPr>
          <p:nvPr>
            <p:ph type="ctrTitle"/>
          </p:nvPr>
        </p:nvSpPr>
        <p:spPr>
          <a:xfrm>
            <a:off x="685800" y="1371600"/>
            <a:ext cx="7772400" cy="1143000"/>
          </a:xfrm>
          <a:ln>
            <a:solidFill>
              <a:schemeClr val="tx1"/>
            </a:solidFill>
          </a:ln>
        </p:spPr>
        <p:txBody>
          <a:bodyPr/>
          <a:lstStyle/>
          <a:p>
            <a:pPr eaLnBrk="1" hangingPunct="1"/>
            <a:r>
              <a:rPr lang="en-US" b="1" smtClean="0"/>
              <a:t>10.  Regression Analysis</a:t>
            </a:r>
          </a:p>
        </p:txBody>
      </p:sp>
      <p:sp>
        <p:nvSpPr>
          <p:cNvPr id="347142" name="Rectangle 3"/>
          <p:cNvSpPr>
            <a:spLocks noGrp="1" noChangeArrowheads="1"/>
          </p:cNvSpPr>
          <p:nvPr>
            <p:ph type="subTitle" idx="1"/>
          </p:nvPr>
        </p:nvSpPr>
        <p:spPr>
          <a:xfrm>
            <a:off x="1295400" y="2819400"/>
            <a:ext cx="6553200" cy="1981200"/>
          </a:xfrm>
          <a:ln>
            <a:solidFill>
              <a:schemeClr val="tx1"/>
            </a:solidFill>
          </a:ln>
        </p:spPr>
        <p:txBody>
          <a:bodyPr/>
          <a:lstStyle/>
          <a:p>
            <a:pPr algn="l" eaLnBrk="1" hangingPunct="1"/>
            <a:r>
              <a:rPr lang="en-US" sz="3600" smtClean="0"/>
              <a:t>10.1   Introduction</a:t>
            </a:r>
          </a:p>
          <a:p>
            <a:pPr algn="l" eaLnBrk="1" hangingPunct="1"/>
            <a:r>
              <a:rPr lang="en-US" sz="3600" smtClean="0"/>
              <a:t>10.2   Simple Regression</a:t>
            </a:r>
          </a:p>
          <a:p>
            <a:pPr algn="l" eaLnBrk="1" hangingPunct="1"/>
            <a:r>
              <a:rPr lang="en-US" sz="3600" smtClean="0"/>
              <a:t>10.3    Multiple Regression</a:t>
            </a:r>
          </a:p>
          <a:p>
            <a:pPr eaLnBrk="1" hangingPunct="1"/>
            <a:endParaRPr lang="en-US" sz="3600" smtClean="0"/>
          </a:p>
        </p:txBody>
      </p:sp>
      <p:sp>
        <p:nvSpPr>
          <p:cNvPr id="347143" name="Text Box 4"/>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Date Placeholder 3"/>
          <p:cNvSpPr>
            <a:spLocks noGrp="1"/>
          </p:cNvSpPr>
          <p:nvPr>
            <p:ph type="dt" sz="quarter" idx="10"/>
          </p:nvPr>
        </p:nvSpPr>
        <p:spPr>
          <a:noFill/>
        </p:spPr>
        <p:txBody>
          <a:bodyPr/>
          <a:lstStyle/>
          <a:p>
            <a:r>
              <a:rPr lang="en-US"/>
              <a:t>2011</a:t>
            </a:r>
          </a:p>
        </p:txBody>
      </p:sp>
      <p:sp>
        <p:nvSpPr>
          <p:cNvPr id="348163" name="Footer Placeholder 4"/>
          <p:cNvSpPr>
            <a:spLocks noGrp="1"/>
          </p:cNvSpPr>
          <p:nvPr>
            <p:ph type="ftr" sz="quarter" idx="11"/>
          </p:nvPr>
        </p:nvSpPr>
        <p:spPr>
          <a:noFill/>
        </p:spPr>
        <p:txBody>
          <a:bodyPr/>
          <a:lstStyle/>
          <a:p>
            <a:r>
              <a:rPr lang="en-US" smtClean="0"/>
              <a:t>Rasimah Aripin</a:t>
            </a:r>
          </a:p>
        </p:txBody>
      </p:sp>
      <p:sp>
        <p:nvSpPr>
          <p:cNvPr id="348164" name="Slide Number Placeholder 5"/>
          <p:cNvSpPr>
            <a:spLocks noGrp="1"/>
          </p:cNvSpPr>
          <p:nvPr>
            <p:ph type="sldNum" sz="quarter" idx="12"/>
          </p:nvPr>
        </p:nvSpPr>
        <p:spPr>
          <a:noFill/>
        </p:spPr>
        <p:txBody>
          <a:bodyPr/>
          <a:lstStyle/>
          <a:p>
            <a:fld id="{9CC83773-AD1E-47BE-BF0A-8C17EC611DB2}" type="slidenum">
              <a:rPr lang="en-US" smtClean="0"/>
              <a:pPr/>
              <a:t>333</a:t>
            </a:fld>
            <a:endParaRPr lang="en-US" smtClean="0"/>
          </a:p>
        </p:txBody>
      </p:sp>
      <p:sp>
        <p:nvSpPr>
          <p:cNvPr id="348165" name="Rectangle 2"/>
          <p:cNvSpPr>
            <a:spLocks noGrp="1" noChangeArrowheads="1"/>
          </p:cNvSpPr>
          <p:nvPr>
            <p:ph type="title"/>
          </p:nvPr>
        </p:nvSpPr>
        <p:spPr>
          <a:xfrm>
            <a:off x="685800" y="609600"/>
            <a:ext cx="7772400" cy="762000"/>
          </a:xfrm>
          <a:ln>
            <a:solidFill>
              <a:schemeClr val="tx1"/>
            </a:solidFill>
          </a:ln>
        </p:spPr>
        <p:txBody>
          <a:bodyPr/>
          <a:lstStyle/>
          <a:p>
            <a:pPr eaLnBrk="1" hangingPunct="1"/>
            <a:r>
              <a:rPr lang="en-US" sz="3600" b="1" smtClean="0"/>
              <a:t>10.1   Introduction</a:t>
            </a:r>
          </a:p>
        </p:txBody>
      </p:sp>
      <p:sp>
        <p:nvSpPr>
          <p:cNvPr id="348166" name="Rectangle 3"/>
          <p:cNvSpPr>
            <a:spLocks noGrp="1" noChangeArrowheads="1"/>
          </p:cNvSpPr>
          <p:nvPr>
            <p:ph type="body" idx="1"/>
          </p:nvPr>
        </p:nvSpPr>
        <p:spPr>
          <a:xfrm>
            <a:off x="685800" y="1524000"/>
            <a:ext cx="7772400" cy="4495800"/>
          </a:xfrm>
        </p:spPr>
        <p:txBody>
          <a:bodyPr/>
          <a:lstStyle/>
          <a:p>
            <a:pPr eaLnBrk="1" hangingPunct="1">
              <a:buFontTx/>
              <a:buNone/>
            </a:pPr>
            <a:r>
              <a:rPr lang="en-US" b="1" i="1" smtClean="0">
                <a:solidFill>
                  <a:schemeClr val="accent2"/>
                </a:solidFill>
              </a:rPr>
              <a:t>Purpose</a:t>
            </a:r>
            <a:r>
              <a:rPr lang="en-US" smtClean="0"/>
              <a:t>: </a:t>
            </a:r>
            <a:r>
              <a:rPr lang="en-US" sz="2800" smtClean="0">
                <a:cs typeface="Times New Roman" pitchFamily="18" charset="0"/>
              </a:rPr>
              <a:t>To analyze the relationship between one variable (dependent variable) and a set of other variables (independent variables).  </a:t>
            </a:r>
          </a:p>
          <a:p>
            <a:pPr eaLnBrk="1" hangingPunct="1">
              <a:buClr>
                <a:schemeClr val="tx1"/>
              </a:buClr>
            </a:pPr>
            <a:r>
              <a:rPr lang="en-US" sz="2800" smtClean="0">
                <a:cs typeface="Times New Roman" pitchFamily="18" charset="0"/>
              </a:rPr>
              <a:t>The relationship is expressed as an equation that predicts the dependent variable from a function of the independent variables (regressors) and a set of constants called the parameters.  </a:t>
            </a:r>
          </a:p>
          <a:p>
            <a:pPr eaLnBrk="1" hangingPunct="1">
              <a:buClr>
                <a:schemeClr val="tx1"/>
              </a:buClr>
            </a:pPr>
            <a:r>
              <a:rPr lang="en-US" sz="2800" smtClean="0">
                <a:cs typeface="Times New Roman" pitchFamily="18" charset="0"/>
              </a:rPr>
              <a:t>There are many types of regression models, among them: simple, multiple and logistic</a:t>
            </a:r>
            <a:endParaRPr lang="en-US" sz="2800" smtClean="0"/>
          </a:p>
        </p:txBody>
      </p:sp>
      <p:sp>
        <p:nvSpPr>
          <p:cNvPr id="348167" name="Text Box 5"/>
          <p:cNvSpPr txBox="1">
            <a:spLocks noChangeArrowheads="1"/>
          </p:cNvSpPr>
          <p:nvPr/>
        </p:nvSpPr>
        <p:spPr bwMode="auto">
          <a:xfrm>
            <a:off x="6096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10: Regression Analysis</a:t>
            </a:r>
          </a:p>
        </p:txBody>
      </p:sp>
    </p:spTree>
  </p:cSld>
  <p:clrMapOvr>
    <a:masterClrMapping/>
  </p:clrMapOvr>
  <p:transition advClick="0"/>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Date Placeholder 3"/>
          <p:cNvSpPr>
            <a:spLocks noGrp="1"/>
          </p:cNvSpPr>
          <p:nvPr>
            <p:ph type="dt" sz="quarter" idx="10"/>
          </p:nvPr>
        </p:nvSpPr>
        <p:spPr>
          <a:noFill/>
        </p:spPr>
        <p:txBody>
          <a:bodyPr/>
          <a:lstStyle/>
          <a:p>
            <a:r>
              <a:rPr lang="en-US"/>
              <a:t>2011</a:t>
            </a:r>
          </a:p>
        </p:txBody>
      </p:sp>
      <p:sp>
        <p:nvSpPr>
          <p:cNvPr id="349187" name="Footer Placeholder 4"/>
          <p:cNvSpPr>
            <a:spLocks noGrp="1"/>
          </p:cNvSpPr>
          <p:nvPr>
            <p:ph type="ftr" sz="quarter" idx="11"/>
          </p:nvPr>
        </p:nvSpPr>
        <p:spPr>
          <a:noFill/>
        </p:spPr>
        <p:txBody>
          <a:bodyPr/>
          <a:lstStyle/>
          <a:p>
            <a:r>
              <a:rPr lang="en-US" smtClean="0"/>
              <a:t>Rasimah Aripin</a:t>
            </a:r>
          </a:p>
        </p:txBody>
      </p:sp>
      <p:sp>
        <p:nvSpPr>
          <p:cNvPr id="349188" name="Slide Number Placeholder 5"/>
          <p:cNvSpPr>
            <a:spLocks noGrp="1"/>
          </p:cNvSpPr>
          <p:nvPr>
            <p:ph type="sldNum" sz="quarter" idx="12"/>
          </p:nvPr>
        </p:nvSpPr>
        <p:spPr>
          <a:noFill/>
        </p:spPr>
        <p:txBody>
          <a:bodyPr/>
          <a:lstStyle/>
          <a:p>
            <a:fld id="{CC6F9F56-B4BB-4A41-8A8F-2014A788B0D3}" type="slidenum">
              <a:rPr lang="en-US" smtClean="0"/>
              <a:pPr/>
              <a:t>334</a:t>
            </a:fld>
            <a:endParaRPr lang="en-US" smtClean="0"/>
          </a:p>
        </p:txBody>
      </p:sp>
      <p:sp>
        <p:nvSpPr>
          <p:cNvPr id="349189" name="Rectangle 2"/>
          <p:cNvSpPr>
            <a:spLocks noGrp="1" noChangeArrowheads="1"/>
          </p:cNvSpPr>
          <p:nvPr>
            <p:ph type="body" idx="1"/>
          </p:nvPr>
        </p:nvSpPr>
        <p:spPr>
          <a:xfrm>
            <a:off x="304800" y="1524000"/>
            <a:ext cx="8305800" cy="4724400"/>
          </a:xfrm>
        </p:spPr>
        <p:txBody>
          <a:bodyPr/>
          <a:lstStyle/>
          <a:p>
            <a:pPr eaLnBrk="1" hangingPunct="1">
              <a:lnSpc>
                <a:spcPct val="80000"/>
              </a:lnSpc>
            </a:pPr>
            <a:r>
              <a:rPr lang="en-US" sz="2800" b="1" smtClean="0">
                <a:solidFill>
                  <a:schemeClr val="accent2"/>
                </a:solidFill>
              </a:rPr>
              <a:t>Simple Regression</a:t>
            </a:r>
            <a:r>
              <a:rPr lang="en-US" sz="2400" smtClean="0"/>
              <a:t>:  To predict one quantitative dependent variable based on one quantitative independent variable.  For example, to predict the annual sales based on annual promotional expenses.</a:t>
            </a:r>
          </a:p>
          <a:p>
            <a:pPr eaLnBrk="1" hangingPunct="1">
              <a:lnSpc>
                <a:spcPct val="80000"/>
              </a:lnSpc>
            </a:pPr>
            <a:r>
              <a:rPr lang="en-US" sz="2800" b="1" smtClean="0">
                <a:solidFill>
                  <a:schemeClr val="accent2"/>
                </a:solidFill>
              </a:rPr>
              <a:t>Multiple Regression</a:t>
            </a:r>
            <a:r>
              <a:rPr lang="en-US" sz="2400" smtClean="0"/>
              <a:t>:  To predict one quantitative dependent variable from several independent variables, where at least one must be quantitative.  For example, to predict plant growth based on soil characteristics, type of plant, amount of rainfall, and average daily temperature.</a:t>
            </a:r>
          </a:p>
          <a:p>
            <a:pPr eaLnBrk="1" hangingPunct="1">
              <a:lnSpc>
                <a:spcPct val="80000"/>
              </a:lnSpc>
            </a:pPr>
            <a:r>
              <a:rPr lang="en-US" sz="2800" b="1" smtClean="0">
                <a:solidFill>
                  <a:schemeClr val="accent2"/>
                </a:solidFill>
              </a:rPr>
              <a:t>Logistic Regression</a:t>
            </a:r>
            <a:r>
              <a:rPr lang="en-US" sz="2400" smtClean="0"/>
              <a:t>:  To predict one binary qualitative dependent variable (</a:t>
            </a:r>
            <a:r>
              <a:rPr lang="en-US" sz="2400" i="1" smtClean="0"/>
              <a:t>Yes/No, Success/Failure</a:t>
            </a:r>
            <a:r>
              <a:rPr lang="en-US" sz="2400" smtClean="0"/>
              <a:t>, etc.) from one quantitative independent variable.  For example, to predict the success of a kidney transplant (</a:t>
            </a:r>
            <a:r>
              <a:rPr lang="en-US" sz="2400" b="1" i="1" smtClean="0"/>
              <a:t>survive, do not survive</a:t>
            </a:r>
            <a:r>
              <a:rPr lang="en-US" sz="2400" smtClean="0"/>
              <a:t>) based on the health status index of the patient.</a:t>
            </a:r>
          </a:p>
        </p:txBody>
      </p:sp>
      <p:sp>
        <p:nvSpPr>
          <p:cNvPr id="349190" name="Rectangle 3"/>
          <p:cNvSpPr>
            <a:spLocks noGrp="1" noChangeArrowheads="1"/>
          </p:cNvSpPr>
          <p:nvPr>
            <p:ph type="title"/>
          </p:nvPr>
        </p:nvSpPr>
        <p:spPr>
          <a:xfrm>
            <a:off x="990600" y="685800"/>
            <a:ext cx="7793038" cy="541338"/>
          </a:xfrm>
          <a:ln w="12700">
            <a:solidFill>
              <a:schemeClr val="tx1"/>
            </a:solidFill>
          </a:ln>
        </p:spPr>
        <p:txBody>
          <a:bodyPr/>
          <a:lstStyle/>
          <a:p>
            <a:pPr eaLnBrk="1" hangingPunct="1"/>
            <a:r>
              <a:rPr lang="en-US" sz="4000" smtClean="0"/>
              <a:t>Type of regression Model</a:t>
            </a:r>
          </a:p>
        </p:txBody>
      </p:sp>
      <p:sp>
        <p:nvSpPr>
          <p:cNvPr id="349191" name="Text Box 6"/>
          <p:cNvSpPr txBox="1">
            <a:spLocks noChangeArrowheads="1"/>
          </p:cNvSpPr>
          <p:nvPr/>
        </p:nvSpPr>
        <p:spPr bwMode="auto">
          <a:xfrm>
            <a:off x="381000" y="228600"/>
            <a:ext cx="2057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10.1 Introduction</a:t>
            </a:r>
          </a:p>
        </p:txBody>
      </p:sp>
    </p:spTree>
  </p:cSld>
  <p:clrMapOvr>
    <a:masterClrMapping/>
  </p:clrMapOvr>
  <p:transition advClick="0"/>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Date Placeholder 3"/>
          <p:cNvSpPr>
            <a:spLocks noGrp="1"/>
          </p:cNvSpPr>
          <p:nvPr>
            <p:ph type="dt" sz="quarter" idx="10"/>
          </p:nvPr>
        </p:nvSpPr>
        <p:spPr>
          <a:noFill/>
        </p:spPr>
        <p:txBody>
          <a:bodyPr/>
          <a:lstStyle/>
          <a:p>
            <a:r>
              <a:rPr lang="en-US"/>
              <a:t>2011</a:t>
            </a:r>
          </a:p>
        </p:txBody>
      </p:sp>
      <p:sp>
        <p:nvSpPr>
          <p:cNvPr id="350211" name="Footer Placeholder 4"/>
          <p:cNvSpPr>
            <a:spLocks noGrp="1"/>
          </p:cNvSpPr>
          <p:nvPr>
            <p:ph type="ftr" sz="quarter" idx="11"/>
          </p:nvPr>
        </p:nvSpPr>
        <p:spPr>
          <a:noFill/>
        </p:spPr>
        <p:txBody>
          <a:bodyPr/>
          <a:lstStyle/>
          <a:p>
            <a:r>
              <a:rPr lang="en-US" smtClean="0"/>
              <a:t>Rasimah Aripin</a:t>
            </a:r>
          </a:p>
        </p:txBody>
      </p:sp>
      <p:sp>
        <p:nvSpPr>
          <p:cNvPr id="350212" name="Slide Number Placeholder 5"/>
          <p:cNvSpPr>
            <a:spLocks noGrp="1"/>
          </p:cNvSpPr>
          <p:nvPr>
            <p:ph type="sldNum" sz="quarter" idx="12"/>
          </p:nvPr>
        </p:nvSpPr>
        <p:spPr>
          <a:noFill/>
        </p:spPr>
        <p:txBody>
          <a:bodyPr/>
          <a:lstStyle/>
          <a:p>
            <a:fld id="{AD4600D0-E9B7-4400-A379-1048E2B170FC}" type="slidenum">
              <a:rPr lang="en-US" smtClean="0"/>
              <a:pPr/>
              <a:t>335</a:t>
            </a:fld>
            <a:endParaRPr lang="en-US" smtClean="0"/>
          </a:p>
        </p:txBody>
      </p:sp>
      <p:sp>
        <p:nvSpPr>
          <p:cNvPr id="350213" name="Rectangle 2"/>
          <p:cNvSpPr>
            <a:spLocks noGrp="1" noChangeArrowheads="1"/>
          </p:cNvSpPr>
          <p:nvPr>
            <p:ph type="title"/>
          </p:nvPr>
        </p:nvSpPr>
        <p:spPr>
          <a:xfrm>
            <a:off x="838200" y="762000"/>
            <a:ext cx="7772400" cy="685800"/>
          </a:xfrm>
          <a:ln>
            <a:solidFill>
              <a:schemeClr val="accent2"/>
            </a:solidFill>
          </a:ln>
        </p:spPr>
        <p:txBody>
          <a:bodyPr/>
          <a:lstStyle/>
          <a:p>
            <a:pPr eaLnBrk="1" hangingPunct="1"/>
            <a:r>
              <a:rPr lang="en-US" sz="3600" b="1" smtClean="0"/>
              <a:t>10.2:  Simple Linear Regression Model</a:t>
            </a:r>
          </a:p>
        </p:txBody>
      </p:sp>
      <p:sp>
        <p:nvSpPr>
          <p:cNvPr id="350214" name="Rectangle 3"/>
          <p:cNvSpPr>
            <a:spLocks noGrp="1" noChangeArrowheads="1"/>
          </p:cNvSpPr>
          <p:nvPr>
            <p:ph type="body" idx="1"/>
          </p:nvPr>
        </p:nvSpPr>
        <p:spPr>
          <a:xfrm>
            <a:off x="457200" y="1600200"/>
            <a:ext cx="8153400" cy="4572000"/>
          </a:xfrm>
        </p:spPr>
        <p:txBody>
          <a:bodyPr/>
          <a:lstStyle/>
          <a:p>
            <a:pPr marL="1030288" indent="-347663" eaLnBrk="1" hangingPunct="1">
              <a:lnSpc>
                <a:spcPct val="80000"/>
              </a:lnSpc>
              <a:buFontTx/>
              <a:buNone/>
            </a:pPr>
            <a:r>
              <a:rPr lang="en-US" sz="2800" smtClean="0"/>
              <a:t>The model is</a:t>
            </a:r>
            <a:r>
              <a:rPr lang="en-US" sz="2400" smtClean="0"/>
              <a:t> </a:t>
            </a:r>
          </a:p>
          <a:p>
            <a:pPr marL="1030288" indent="-347663" eaLnBrk="1" hangingPunct="1">
              <a:lnSpc>
                <a:spcPct val="80000"/>
              </a:lnSpc>
              <a:buFontTx/>
              <a:buNone/>
            </a:pPr>
            <a:r>
              <a:rPr lang="en-US" sz="2400" smtClean="0"/>
              <a:t>		</a:t>
            </a:r>
            <a:r>
              <a:rPr lang="en-US" sz="2400" i="1" smtClean="0"/>
              <a:t>Y  =  </a:t>
            </a:r>
            <a:r>
              <a:rPr lang="en-US" sz="2400" i="1" smtClean="0">
                <a:sym typeface="Symbol" pitchFamily="18" charset="2"/>
              </a:rPr>
              <a:t></a:t>
            </a:r>
            <a:r>
              <a:rPr lang="en-US" sz="2400" i="1" baseline="-25000" smtClean="0"/>
              <a:t>o</a:t>
            </a:r>
            <a:r>
              <a:rPr lang="en-US" sz="2400" i="1" smtClean="0"/>
              <a:t>  +  </a:t>
            </a:r>
            <a:r>
              <a:rPr lang="en-US" sz="2400" i="1" smtClean="0">
                <a:sym typeface="Symbol" pitchFamily="18" charset="2"/>
              </a:rPr>
              <a:t></a:t>
            </a:r>
            <a:r>
              <a:rPr lang="en-US" sz="2400" i="1" baseline="-25000" smtClean="0"/>
              <a:t>1</a:t>
            </a:r>
            <a:r>
              <a:rPr lang="en-US" sz="2400" i="1" smtClean="0"/>
              <a:t>X +  </a:t>
            </a:r>
            <a:r>
              <a:rPr lang="en-US" sz="2400" i="1" smtClean="0">
                <a:sym typeface="Symbol" pitchFamily="18" charset="2"/>
              </a:rPr>
              <a:t></a:t>
            </a:r>
            <a:endParaRPr lang="en-US" sz="2400" i="1" baseline="-25000" smtClean="0"/>
          </a:p>
          <a:p>
            <a:pPr marL="1030288" indent="-347663" eaLnBrk="1" hangingPunct="1">
              <a:lnSpc>
                <a:spcPct val="80000"/>
              </a:lnSpc>
              <a:buFontTx/>
              <a:buNone/>
            </a:pPr>
            <a:r>
              <a:rPr lang="en-US" sz="2600" smtClean="0"/>
              <a:t>where </a:t>
            </a:r>
          </a:p>
          <a:p>
            <a:pPr marL="1030288" indent="-347663" eaLnBrk="1" hangingPunct="1">
              <a:lnSpc>
                <a:spcPct val="80000"/>
              </a:lnSpc>
              <a:buClr>
                <a:schemeClr val="tx1"/>
              </a:buClr>
            </a:pPr>
            <a:r>
              <a:rPr lang="en-US" sz="2600" i="1" smtClean="0"/>
              <a:t>Y</a:t>
            </a:r>
            <a:r>
              <a:rPr lang="en-US" sz="2600" smtClean="0"/>
              <a:t> is the response/dependent variable</a:t>
            </a:r>
          </a:p>
          <a:p>
            <a:pPr marL="1030288" indent="-347663" eaLnBrk="1" hangingPunct="1">
              <a:lnSpc>
                <a:spcPct val="80000"/>
              </a:lnSpc>
              <a:buClr>
                <a:schemeClr val="tx1"/>
              </a:buClr>
            </a:pPr>
            <a:r>
              <a:rPr lang="en-US" sz="2600" i="1" smtClean="0"/>
              <a:t>X</a:t>
            </a:r>
            <a:r>
              <a:rPr lang="en-US" sz="2600" smtClean="0"/>
              <a:t> is the independent variable</a:t>
            </a:r>
          </a:p>
          <a:p>
            <a:pPr marL="1030288" indent="-347663" eaLnBrk="1" hangingPunct="1">
              <a:lnSpc>
                <a:spcPct val="80000"/>
              </a:lnSpc>
              <a:buClr>
                <a:schemeClr val="tx1"/>
              </a:buClr>
            </a:pPr>
            <a:r>
              <a:rPr lang="en-US" sz="2600" smtClean="0">
                <a:sym typeface="Symbol" pitchFamily="18" charset="2"/>
              </a:rPr>
              <a:t></a:t>
            </a:r>
            <a:r>
              <a:rPr lang="en-US" sz="2600" baseline="-25000" smtClean="0"/>
              <a:t>o</a:t>
            </a:r>
            <a:r>
              <a:rPr lang="en-US" sz="2600" smtClean="0"/>
              <a:t> and </a:t>
            </a:r>
            <a:r>
              <a:rPr lang="en-US" sz="2600" smtClean="0">
                <a:sym typeface="Symbol" pitchFamily="18" charset="2"/>
              </a:rPr>
              <a:t></a:t>
            </a:r>
            <a:r>
              <a:rPr lang="en-US" sz="2600" baseline="-25000" smtClean="0"/>
              <a:t>1</a:t>
            </a:r>
            <a:r>
              <a:rPr lang="en-US" sz="2600" smtClean="0"/>
              <a:t>   are unknown parameters (constant) to be estimated from the data</a:t>
            </a:r>
          </a:p>
          <a:p>
            <a:pPr marL="1030288" indent="-347663" eaLnBrk="1" hangingPunct="1">
              <a:lnSpc>
                <a:spcPct val="80000"/>
              </a:lnSpc>
              <a:buClr>
                <a:schemeClr val="tx1"/>
              </a:buClr>
            </a:pPr>
            <a:r>
              <a:rPr lang="en-US" sz="2600" i="1" smtClean="0">
                <a:sym typeface="Symbol" pitchFamily="18" charset="2"/>
              </a:rPr>
              <a:t></a:t>
            </a:r>
            <a:r>
              <a:rPr lang="en-US" sz="2600" i="1" baseline="-25000" smtClean="0"/>
              <a:t>o </a:t>
            </a:r>
            <a:r>
              <a:rPr lang="en-US" sz="2600" smtClean="0"/>
              <a:t>is the value of </a:t>
            </a:r>
            <a:r>
              <a:rPr lang="en-US" sz="2600" i="1" smtClean="0"/>
              <a:t>Y </a:t>
            </a:r>
            <a:r>
              <a:rPr lang="en-US" sz="2600" smtClean="0"/>
              <a:t>when </a:t>
            </a:r>
            <a:r>
              <a:rPr lang="en-US" sz="2600" i="1" smtClean="0"/>
              <a:t>X=0</a:t>
            </a:r>
          </a:p>
          <a:p>
            <a:pPr marL="1030288" indent="-347663" eaLnBrk="1" hangingPunct="1">
              <a:lnSpc>
                <a:spcPct val="80000"/>
              </a:lnSpc>
              <a:buClr>
                <a:schemeClr val="tx1"/>
              </a:buClr>
            </a:pPr>
            <a:r>
              <a:rPr lang="en-US" sz="2600" i="1" smtClean="0">
                <a:sym typeface="Symbol" pitchFamily="18" charset="2"/>
              </a:rPr>
              <a:t></a:t>
            </a:r>
            <a:r>
              <a:rPr lang="en-US" sz="2600" i="1" baseline="-25000" smtClean="0"/>
              <a:t>1 </a:t>
            </a:r>
            <a:r>
              <a:rPr lang="en-US" sz="2600" smtClean="0"/>
              <a:t>is the change in the value of </a:t>
            </a:r>
            <a:r>
              <a:rPr lang="en-US" sz="2600" i="1" smtClean="0"/>
              <a:t>Y </a:t>
            </a:r>
            <a:r>
              <a:rPr lang="en-US" sz="2600" smtClean="0"/>
              <a:t>when </a:t>
            </a:r>
            <a:r>
              <a:rPr lang="en-US" sz="2600" i="1" smtClean="0"/>
              <a:t>X </a:t>
            </a:r>
            <a:r>
              <a:rPr lang="en-US" sz="2600" smtClean="0"/>
              <a:t>increases by 1 unit; or the impact on the dependent variable when the independent variable changes by one unit</a:t>
            </a:r>
          </a:p>
          <a:p>
            <a:pPr marL="1030288" indent="-347663" eaLnBrk="1" hangingPunct="1">
              <a:lnSpc>
                <a:spcPct val="80000"/>
              </a:lnSpc>
              <a:buClr>
                <a:schemeClr val="tx1"/>
              </a:buClr>
            </a:pPr>
            <a:r>
              <a:rPr lang="en-US" sz="2600" smtClean="0">
                <a:sym typeface="Symbol" pitchFamily="18" charset="2"/>
              </a:rPr>
              <a:t></a:t>
            </a:r>
            <a:r>
              <a:rPr lang="en-US" sz="2600" smtClean="0"/>
              <a:t> is an error term.</a:t>
            </a:r>
          </a:p>
          <a:p>
            <a:pPr marL="1030288" indent="-347663" eaLnBrk="1" hangingPunct="1">
              <a:lnSpc>
                <a:spcPct val="80000"/>
              </a:lnSpc>
              <a:buFontTx/>
              <a:buNone/>
            </a:pPr>
            <a:endParaRPr lang="en-US" sz="2400" b="1" smtClean="0"/>
          </a:p>
        </p:txBody>
      </p:sp>
      <p:sp>
        <p:nvSpPr>
          <p:cNvPr id="350215" name="Text Box 5"/>
          <p:cNvSpPr txBox="1">
            <a:spLocks noChangeArrowheads="1"/>
          </p:cNvSpPr>
          <p:nvPr/>
        </p:nvSpPr>
        <p:spPr bwMode="auto">
          <a:xfrm>
            <a:off x="609600" y="228600"/>
            <a:ext cx="51816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10: Regression Analysis</a:t>
            </a:r>
          </a:p>
        </p:txBody>
      </p:sp>
    </p:spTree>
  </p:cSld>
  <p:clrMapOvr>
    <a:masterClrMapping/>
  </p:clrMapOvr>
  <p:transition advClick="0"/>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Date Placeholder 3"/>
          <p:cNvSpPr>
            <a:spLocks noGrp="1"/>
          </p:cNvSpPr>
          <p:nvPr>
            <p:ph type="dt" sz="quarter" idx="10"/>
          </p:nvPr>
        </p:nvSpPr>
        <p:spPr>
          <a:noFill/>
        </p:spPr>
        <p:txBody>
          <a:bodyPr/>
          <a:lstStyle/>
          <a:p>
            <a:r>
              <a:rPr lang="en-US"/>
              <a:t>2011</a:t>
            </a:r>
          </a:p>
        </p:txBody>
      </p:sp>
      <p:sp>
        <p:nvSpPr>
          <p:cNvPr id="351235" name="Footer Placeholder 4"/>
          <p:cNvSpPr>
            <a:spLocks noGrp="1"/>
          </p:cNvSpPr>
          <p:nvPr>
            <p:ph type="ftr" sz="quarter" idx="11"/>
          </p:nvPr>
        </p:nvSpPr>
        <p:spPr>
          <a:noFill/>
        </p:spPr>
        <p:txBody>
          <a:bodyPr/>
          <a:lstStyle/>
          <a:p>
            <a:r>
              <a:rPr lang="en-US" smtClean="0"/>
              <a:t>Rasimah Aripin</a:t>
            </a:r>
          </a:p>
        </p:txBody>
      </p:sp>
      <p:sp>
        <p:nvSpPr>
          <p:cNvPr id="351236" name="Slide Number Placeholder 5"/>
          <p:cNvSpPr>
            <a:spLocks noGrp="1"/>
          </p:cNvSpPr>
          <p:nvPr>
            <p:ph type="sldNum" sz="quarter" idx="12"/>
          </p:nvPr>
        </p:nvSpPr>
        <p:spPr>
          <a:noFill/>
        </p:spPr>
        <p:txBody>
          <a:bodyPr/>
          <a:lstStyle/>
          <a:p>
            <a:fld id="{7046F138-D966-4FC1-8E21-325C41425082}" type="slidenum">
              <a:rPr lang="en-US" smtClean="0"/>
              <a:pPr/>
              <a:t>336</a:t>
            </a:fld>
            <a:endParaRPr lang="en-US" smtClean="0"/>
          </a:p>
        </p:txBody>
      </p:sp>
      <p:sp>
        <p:nvSpPr>
          <p:cNvPr id="351237" name="Rectangle 2"/>
          <p:cNvSpPr>
            <a:spLocks noGrp="1" noChangeArrowheads="1"/>
          </p:cNvSpPr>
          <p:nvPr>
            <p:ph type="title"/>
          </p:nvPr>
        </p:nvSpPr>
        <p:spPr>
          <a:xfrm>
            <a:off x="762000" y="838200"/>
            <a:ext cx="7772400" cy="533400"/>
          </a:xfrm>
          <a:ln>
            <a:solidFill>
              <a:schemeClr val="accent2"/>
            </a:solidFill>
          </a:ln>
        </p:spPr>
        <p:txBody>
          <a:bodyPr/>
          <a:lstStyle/>
          <a:p>
            <a:pPr eaLnBrk="1" hangingPunct="1"/>
            <a:r>
              <a:rPr lang="en-US" sz="3600" smtClean="0"/>
              <a:t>Assumptions</a:t>
            </a:r>
          </a:p>
        </p:txBody>
      </p:sp>
      <p:sp>
        <p:nvSpPr>
          <p:cNvPr id="351238" name="Rectangle 3"/>
          <p:cNvSpPr>
            <a:spLocks noGrp="1" noChangeArrowheads="1"/>
          </p:cNvSpPr>
          <p:nvPr>
            <p:ph type="body" idx="1"/>
          </p:nvPr>
        </p:nvSpPr>
        <p:spPr>
          <a:xfrm>
            <a:off x="762000" y="1524000"/>
            <a:ext cx="7696200" cy="4495800"/>
          </a:xfrm>
        </p:spPr>
        <p:txBody>
          <a:bodyPr/>
          <a:lstStyle/>
          <a:p>
            <a:pPr marL="465138" indent="-465138" eaLnBrk="1" hangingPunct="1">
              <a:lnSpc>
                <a:spcPct val="80000"/>
              </a:lnSpc>
              <a:buFontTx/>
              <a:buNone/>
            </a:pPr>
            <a:r>
              <a:rPr lang="en-US" sz="2400" smtClean="0"/>
              <a:t>1.   </a:t>
            </a:r>
            <a:r>
              <a:rPr lang="en-US" sz="2800" smtClean="0"/>
              <a:t>The error terms are independent, identically normally distributed with mean 0  and a constant variance, </a:t>
            </a:r>
            <a:r>
              <a:rPr lang="en-US" sz="2800" smtClean="0">
                <a:sym typeface="Symbol" pitchFamily="18" charset="2"/>
              </a:rPr>
              <a:t></a:t>
            </a:r>
            <a:r>
              <a:rPr lang="en-US" sz="2800" baseline="30000" smtClean="0"/>
              <a:t>2</a:t>
            </a:r>
            <a:r>
              <a:rPr lang="en-US" sz="2800" smtClean="0"/>
              <a:t>.</a:t>
            </a:r>
          </a:p>
          <a:p>
            <a:pPr marL="465138" indent="-465138" eaLnBrk="1" hangingPunct="1">
              <a:lnSpc>
                <a:spcPct val="80000"/>
              </a:lnSpc>
              <a:buFontTx/>
              <a:buNone/>
            </a:pPr>
            <a:r>
              <a:rPr lang="en-US" sz="2800" smtClean="0"/>
              <a:t>2.  There is a straight line (linear) relationship between the </a:t>
            </a:r>
            <a:r>
              <a:rPr lang="en-US" sz="2800" i="1" smtClean="0"/>
              <a:t>Y</a:t>
            </a:r>
            <a:r>
              <a:rPr lang="en-US" sz="2800" smtClean="0"/>
              <a:t> means and the </a:t>
            </a:r>
            <a:r>
              <a:rPr lang="en-US" sz="2800" i="1" smtClean="0"/>
              <a:t>X</a:t>
            </a:r>
            <a:r>
              <a:rPr lang="en-US" sz="2800" smtClean="0"/>
              <a:t> values.</a:t>
            </a:r>
          </a:p>
          <a:p>
            <a:pPr marL="465138" indent="-465138" eaLnBrk="1" hangingPunct="1">
              <a:lnSpc>
                <a:spcPct val="80000"/>
              </a:lnSpc>
              <a:buFontTx/>
              <a:buNone/>
            </a:pPr>
            <a:r>
              <a:rPr lang="en-US" sz="2800" smtClean="0"/>
              <a:t>3.  Each population of </a:t>
            </a:r>
            <a:r>
              <a:rPr lang="en-US" sz="2800" i="1" smtClean="0"/>
              <a:t>Y</a:t>
            </a:r>
            <a:r>
              <a:rPr lang="en-US" sz="2800" smtClean="0"/>
              <a:t>’s  has the same variance, </a:t>
            </a:r>
            <a:r>
              <a:rPr lang="en-US" sz="2800" smtClean="0">
                <a:sym typeface="Symbol" pitchFamily="18" charset="2"/>
              </a:rPr>
              <a:t></a:t>
            </a:r>
            <a:r>
              <a:rPr lang="en-US" sz="2800" baseline="30000" smtClean="0"/>
              <a:t>2</a:t>
            </a:r>
            <a:r>
              <a:rPr lang="en-US" sz="2800" smtClean="0"/>
              <a:t> and is distributed normally.</a:t>
            </a:r>
          </a:p>
          <a:p>
            <a:pPr marL="465138" indent="-465138" eaLnBrk="1" hangingPunct="1">
              <a:lnSpc>
                <a:spcPct val="80000"/>
              </a:lnSpc>
              <a:buFontTx/>
              <a:buNone/>
            </a:pPr>
            <a:endParaRPr lang="en-US" sz="2800" smtClean="0"/>
          </a:p>
          <a:p>
            <a:pPr marL="465138" indent="-465138" eaLnBrk="1" hangingPunct="1">
              <a:lnSpc>
                <a:spcPct val="80000"/>
              </a:lnSpc>
              <a:buFontTx/>
              <a:buNone/>
            </a:pPr>
            <a:r>
              <a:rPr lang="en-US" sz="2800" smtClean="0"/>
              <a:t>     The above assumptions must be proven to be valid before regression analysis can be carried out.</a:t>
            </a:r>
          </a:p>
        </p:txBody>
      </p:sp>
      <p:sp>
        <p:nvSpPr>
          <p:cNvPr id="351239" name="Text Box 6"/>
          <p:cNvSpPr txBox="1">
            <a:spLocks noChangeArrowheads="1"/>
          </p:cNvSpPr>
          <p:nvPr/>
        </p:nvSpPr>
        <p:spPr bwMode="auto">
          <a:xfrm>
            <a:off x="3048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Date Placeholder 3"/>
          <p:cNvSpPr>
            <a:spLocks noGrp="1"/>
          </p:cNvSpPr>
          <p:nvPr>
            <p:ph type="dt" sz="quarter" idx="10"/>
          </p:nvPr>
        </p:nvSpPr>
        <p:spPr>
          <a:noFill/>
        </p:spPr>
        <p:txBody>
          <a:bodyPr/>
          <a:lstStyle/>
          <a:p>
            <a:r>
              <a:rPr lang="en-US"/>
              <a:t>2011</a:t>
            </a:r>
          </a:p>
        </p:txBody>
      </p:sp>
      <p:sp>
        <p:nvSpPr>
          <p:cNvPr id="352259" name="Footer Placeholder 4"/>
          <p:cNvSpPr>
            <a:spLocks noGrp="1"/>
          </p:cNvSpPr>
          <p:nvPr>
            <p:ph type="ftr" sz="quarter" idx="11"/>
          </p:nvPr>
        </p:nvSpPr>
        <p:spPr>
          <a:noFill/>
        </p:spPr>
        <p:txBody>
          <a:bodyPr/>
          <a:lstStyle/>
          <a:p>
            <a:r>
              <a:rPr lang="en-US" smtClean="0"/>
              <a:t>Rasimah Aripin</a:t>
            </a:r>
          </a:p>
        </p:txBody>
      </p:sp>
      <p:sp>
        <p:nvSpPr>
          <p:cNvPr id="352260" name="Slide Number Placeholder 5"/>
          <p:cNvSpPr>
            <a:spLocks noGrp="1"/>
          </p:cNvSpPr>
          <p:nvPr>
            <p:ph type="sldNum" sz="quarter" idx="12"/>
          </p:nvPr>
        </p:nvSpPr>
        <p:spPr>
          <a:noFill/>
        </p:spPr>
        <p:txBody>
          <a:bodyPr/>
          <a:lstStyle/>
          <a:p>
            <a:fld id="{0560D58C-03BB-43B3-9F2F-2197028E91AB}" type="slidenum">
              <a:rPr lang="en-US" smtClean="0"/>
              <a:pPr/>
              <a:t>337</a:t>
            </a:fld>
            <a:endParaRPr lang="en-US" smtClean="0"/>
          </a:p>
        </p:txBody>
      </p:sp>
      <p:sp>
        <p:nvSpPr>
          <p:cNvPr id="352261" name="Rectangle 2"/>
          <p:cNvSpPr>
            <a:spLocks noGrp="1" noChangeArrowheads="1"/>
          </p:cNvSpPr>
          <p:nvPr>
            <p:ph type="title"/>
          </p:nvPr>
        </p:nvSpPr>
        <p:spPr>
          <a:xfrm>
            <a:off x="609600" y="762000"/>
            <a:ext cx="7772400" cy="685800"/>
          </a:xfrm>
          <a:ln>
            <a:solidFill>
              <a:schemeClr val="accent2"/>
            </a:solidFill>
          </a:ln>
        </p:spPr>
        <p:txBody>
          <a:bodyPr/>
          <a:lstStyle/>
          <a:p>
            <a:pPr eaLnBrk="1" hangingPunct="1"/>
            <a:r>
              <a:rPr lang="en-US" sz="3200" b="1" smtClean="0"/>
              <a:t>Steps in Regression Analysis: Preliminary</a:t>
            </a:r>
          </a:p>
        </p:txBody>
      </p:sp>
      <p:sp>
        <p:nvSpPr>
          <p:cNvPr id="352262" name="Rectangle 3"/>
          <p:cNvSpPr>
            <a:spLocks noGrp="1" noChangeArrowheads="1"/>
          </p:cNvSpPr>
          <p:nvPr>
            <p:ph type="body" idx="1"/>
          </p:nvPr>
        </p:nvSpPr>
        <p:spPr>
          <a:xfrm>
            <a:off x="685800" y="1676400"/>
            <a:ext cx="7772400" cy="4114800"/>
          </a:xfrm>
        </p:spPr>
        <p:txBody>
          <a:bodyPr/>
          <a:lstStyle/>
          <a:p>
            <a:pPr marL="609600" indent="-609600" eaLnBrk="1" hangingPunct="1">
              <a:lnSpc>
                <a:spcPct val="90000"/>
              </a:lnSpc>
              <a:buFontTx/>
              <a:buAutoNum type="arabicPeriod"/>
            </a:pPr>
            <a:r>
              <a:rPr lang="en-US" sz="2800" smtClean="0"/>
              <a:t>Plot the dependent variable against the independent variable to visualize the nature of relationship – </a:t>
            </a:r>
            <a:r>
              <a:rPr lang="en-US" sz="2800" b="1" smtClean="0">
                <a:solidFill>
                  <a:srgbClr val="660066"/>
                </a:solidFill>
              </a:rPr>
              <a:t>scatter plot.</a:t>
            </a:r>
          </a:p>
          <a:p>
            <a:pPr marL="609600" indent="-609600" eaLnBrk="1" hangingPunct="1">
              <a:lnSpc>
                <a:spcPct val="90000"/>
              </a:lnSpc>
              <a:buFontTx/>
              <a:buAutoNum type="arabicPeriod"/>
            </a:pPr>
            <a:r>
              <a:rPr lang="en-US" sz="2800" smtClean="0"/>
              <a:t>Estimate </a:t>
            </a:r>
            <a:r>
              <a:rPr lang="en-US" sz="2800" b="1" smtClean="0">
                <a:solidFill>
                  <a:srgbClr val="660066"/>
                </a:solidFill>
              </a:rPr>
              <a:t>the coefficient of correlation</a:t>
            </a:r>
            <a:r>
              <a:rPr lang="en-US" sz="2800" smtClean="0"/>
              <a:t> to measure the strength and to confirm the nature of relationship observed from the scatter plot.</a:t>
            </a:r>
          </a:p>
          <a:p>
            <a:pPr marL="609600" indent="-609600" eaLnBrk="1" hangingPunct="1">
              <a:lnSpc>
                <a:spcPct val="90000"/>
              </a:lnSpc>
              <a:buFontTx/>
              <a:buAutoNum type="arabicPeriod"/>
            </a:pPr>
            <a:r>
              <a:rPr lang="en-US" sz="2800" smtClean="0"/>
              <a:t>Investigate the distribution of the sample values to ensure the </a:t>
            </a:r>
            <a:r>
              <a:rPr lang="en-US" sz="2800" b="1" smtClean="0">
                <a:solidFill>
                  <a:srgbClr val="660066"/>
                </a:solidFill>
              </a:rPr>
              <a:t>normality assumption</a:t>
            </a:r>
            <a:r>
              <a:rPr lang="en-US" sz="2800" smtClean="0"/>
              <a:t> is valid.</a:t>
            </a:r>
          </a:p>
        </p:txBody>
      </p:sp>
      <p:sp>
        <p:nvSpPr>
          <p:cNvPr id="352263" name="Text Box 7"/>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Date Placeholder 3"/>
          <p:cNvSpPr>
            <a:spLocks noGrp="1"/>
          </p:cNvSpPr>
          <p:nvPr>
            <p:ph type="dt" sz="quarter" idx="10"/>
          </p:nvPr>
        </p:nvSpPr>
        <p:spPr>
          <a:noFill/>
        </p:spPr>
        <p:txBody>
          <a:bodyPr/>
          <a:lstStyle/>
          <a:p>
            <a:r>
              <a:rPr lang="en-US"/>
              <a:t>2011</a:t>
            </a:r>
          </a:p>
        </p:txBody>
      </p:sp>
      <p:sp>
        <p:nvSpPr>
          <p:cNvPr id="353283" name="Footer Placeholder 4"/>
          <p:cNvSpPr>
            <a:spLocks noGrp="1"/>
          </p:cNvSpPr>
          <p:nvPr>
            <p:ph type="ftr" sz="quarter" idx="11"/>
          </p:nvPr>
        </p:nvSpPr>
        <p:spPr>
          <a:noFill/>
        </p:spPr>
        <p:txBody>
          <a:bodyPr/>
          <a:lstStyle/>
          <a:p>
            <a:r>
              <a:rPr lang="en-US" smtClean="0"/>
              <a:t>Rasimah Aripin</a:t>
            </a:r>
          </a:p>
        </p:txBody>
      </p:sp>
      <p:sp>
        <p:nvSpPr>
          <p:cNvPr id="353284" name="Slide Number Placeholder 5"/>
          <p:cNvSpPr>
            <a:spLocks noGrp="1"/>
          </p:cNvSpPr>
          <p:nvPr>
            <p:ph type="sldNum" sz="quarter" idx="12"/>
          </p:nvPr>
        </p:nvSpPr>
        <p:spPr>
          <a:noFill/>
        </p:spPr>
        <p:txBody>
          <a:bodyPr/>
          <a:lstStyle/>
          <a:p>
            <a:fld id="{FFEB126A-1F14-4627-BCEC-F5F2F8CB1776}" type="slidenum">
              <a:rPr lang="en-US" smtClean="0"/>
              <a:pPr/>
              <a:t>338</a:t>
            </a:fld>
            <a:endParaRPr lang="en-US" smtClean="0"/>
          </a:p>
        </p:txBody>
      </p:sp>
      <p:sp>
        <p:nvSpPr>
          <p:cNvPr id="353285" name="Rectangle 2"/>
          <p:cNvSpPr>
            <a:spLocks noGrp="1" noChangeArrowheads="1"/>
          </p:cNvSpPr>
          <p:nvPr>
            <p:ph type="title"/>
          </p:nvPr>
        </p:nvSpPr>
        <p:spPr>
          <a:xfrm>
            <a:off x="609600" y="762000"/>
            <a:ext cx="7772400" cy="685800"/>
          </a:xfrm>
          <a:ln>
            <a:solidFill>
              <a:schemeClr val="accent2"/>
            </a:solidFill>
          </a:ln>
        </p:spPr>
        <p:txBody>
          <a:bodyPr/>
          <a:lstStyle/>
          <a:p>
            <a:pPr eaLnBrk="1" hangingPunct="1"/>
            <a:r>
              <a:rPr lang="en-US" sz="3600" b="1" smtClean="0"/>
              <a:t>Steps in Regression Analysis…….</a:t>
            </a:r>
          </a:p>
        </p:txBody>
      </p:sp>
      <p:sp>
        <p:nvSpPr>
          <p:cNvPr id="353286" name="Rectangle 3"/>
          <p:cNvSpPr>
            <a:spLocks noGrp="1" noChangeArrowheads="1"/>
          </p:cNvSpPr>
          <p:nvPr>
            <p:ph type="body" idx="1"/>
          </p:nvPr>
        </p:nvSpPr>
        <p:spPr>
          <a:xfrm>
            <a:off x="685800" y="1828800"/>
            <a:ext cx="7772400" cy="4114800"/>
          </a:xfrm>
        </p:spPr>
        <p:txBody>
          <a:bodyPr/>
          <a:lstStyle/>
          <a:p>
            <a:pPr marL="609600" indent="-609600" eaLnBrk="1" hangingPunct="1">
              <a:lnSpc>
                <a:spcPct val="90000"/>
              </a:lnSpc>
              <a:buFontTx/>
              <a:buAutoNum type="arabicPeriod"/>
            </a:pPr>
            <a:r>
              <a:rPr lang="en-US" sz="2800" smtClean="0"/>
              <a:t>Estimate the regression model identified. Use the statistics to test for model fit and the significance of individual predictors</a:t>
            </a:r>
          </a:p>
          <a:p>
            <a:pPr marL="609600" indent="-609600" eaLnBrk="1" hangingPunct="1">
              <a:lnSpc>
                <a:spcPct val="90000"/>
              </a:lnSpc>
              <a:buFontTx/>
              <a:buAutoNum type="arabicPeriod"/>
            </a:pPr>
            <a:r>
              <a:rPr lang="en-US" sz="2800" smtClean="0"/>
              <a:t>Test the assumptions using residual analysis</a:t>
            </a:r>
          </a:p>
          <a:p>
            <a:pPr marL="609600" indent="-609600" eaLnBrk="1" hangingPunct="1">
              <a:lnSpc>
                <a:spcPct val="90000"/>
              </a:lnSpc>
              <a:buFontTx/>
              <a:buAutoNum type="arabicPeriod"/>
            </a:pPr>
            <a:r>
              <a:rPr lang="en-US" sz="2800" smtClean="0"/>
              <a:t>Improve the model if necessary</a:t>
            </a:r>
          </a:p>
          <a:p>
            <a:pPr marL="609600" indent="-609600" eaLnBrk="1" hangingPunct="1">
              <a:lnSpc>
                <a:spcPct val="90000"/>
              </a:lnSpc>
              <a:buFontTx/>
              <a:buAutoNum type="arabicPeriod"/>
            </a:pPr>
            <a:r>
              <a:rPr lang="en-US" sz="2800" smtClean="0"/>
              <a:t>Interpret the coefficient of determination and the regression coefficients</a:t>
            </a:r>
          </a:p>
          <a:p>
            <a:pPr marL="609600" indent="-609600" eaLnBrk="1" hangingPunct="1">
              <a:lnSpc>
                <a:spcPct val="90000"/>
              </a:lnSpc>
              <a:buFontTx/>
              <a:buAutoNum type="arabicPeriod"/>
            </a:pPr>
            <a:r>
              <a:rPr lang="en-US" sz="2800" smtClean="0"/>
              <a:t>Validate the model using a validation sample</a:t>
            </a:r>
          </a:p>
          <a:p>
            <a:pPr marL="609600" indent="-609600" eaLnBrk="1" hangingPunct="1">
              <a:lnSpc>
                <a:spcPct val="90000"/>
              </a:lnSpc>
              <a:buFontTx/>
              <a:buAutoNum type="arabicPeriod"/>
            </a:pPr>
            <a:r>
              <a:rPr lang="en-US" sz="2800" smtClean="0"/>
              <a:t>Use the model for prediction</a:t>
            </a:r>
          </a:p>
        </p:txBody>
      </p:sp>
      <p:sp>
        <p:nvSpPr>
          <p:cNvPr id="353287" name="Text Box 4"/>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Date Placeholder 3"/>
          <p:cNvSpPr>
            <a:spLocks noGrp="1"/>
          </p:cNvSpPr>
          <p:nvPr>
            <p:ph type="dt" sz="quarter" idx="10"/>
          </p:nvPr>
        </p:nvSpPr>
        <p:spPr>
          <a:noFill/>
        </p:spPr>
        <p:txBody>
          <a:bodyPr/>
          <a:lstStyle/>
          <a:p>
            <a:r>
              <a:rPr lang="en-US"/>
              <a:t>2011</a:t>
            </a:r>
          </a:p>
        </p:txBody>
      </p:sp>
      <p:sp>
        <p:nvSpPr>
          <p:cNvPr id="354307" name="Footer Placeholder 4"/>
          <p:cNvSpPr>
            <a:spLocks noGrp="1"/>
          </p:cNvSpPr>
          <p:nvPr>
            <p:ph type="ftr" sz="quarter" idx="11"/>
          </p:nvPr>
        </p:nvSpPr>
        <p:spPr>
          <a:noFill/>
        </p:spPr>
        <p:txBody>
          <a:bodyPr/>
          <a:lstStyle/>
          <a:p>
            <a:r>
              <a:rPr lang="en-US" smtClean="0"/>
              <a:t>Rasimah Aripin</a:t>
            </a:r>
          </a:p>
        </p:txBody>
      </p:sp>
      <p:sp>
        <p:nvSpPr>
          <p:cNvPr id="354308" name="Slide Number Placeholder 5"/>
          <p:cNvSpPr>
            <a:spLocks noGrp="1"/>
          </p:cNvSpPr>
          <p:nvPr>
            <p:ph type="sldNum" sz="quarter" idx="12"/>
          </p:nvPr>
        </p:nvSpPr>
        <p:spPr>
          <a:noFill/>
        </p:spPr>
        <p:txBody>
          <a:bodyPr/>
          <a:lstStyle/>
          <a:p>
            <a:fld id="{E9009AAD-0F50-49BC-BA4C-7D5B95F2F8DF}" type="slidenum">
              <a:rPr lang="en-US" smtClean="0"/>
              <a:pPr/>
              <a:t>339</a:t>
            </a:fld>
            <a:endParaRPr lang="en-US" smtClean="0"/>
          </a:p>
        </p:txBody>
      </p:sp>
      <p:sp>
        <p:nvSpPr>
          <p:cNvPr id="354309" name="Rectangle 2"/>
          <p:cNvSpPr>
            <a:spLocks noGrp="1" noChangeArrowheads="1"/>
          </p:cNvSpPr>
          <p:nvPr>
            <p:ph type="title"/>
          </p:nvPr>
        </p:nvSpPr>
        <p:spPr>
          <a:xfrm>
            <a:off x="914400" y="762000"/>
            <a:ext cx="7772400" cy="457200"/>
          </a:xfrm>
          <a:ln>
            <a:solidFill>
              <a:schemeClr val="accent2"/>
            </a:solidFill>
          </a:ln>
        </p:spPr>
        <p:txBody>
          <a:bodyPr/>
          <a:lstStyle/>
          <a:p>
            <a:pPr eaLnBrk="1" hangingPunct="1"/>
            <a:r>
              <a:rPr lang="en-US" sz="2800" b="1" smtClean="0"/>
              <a:t>Illustration Using SPSS</a:t>
            </a:r>
            <a:endParaRPr lang="en-US" sz="4000" smtClean="0"/>
          </a:p>
        </p:txBody>
      </p:sp>
      <p:sp>
        <p:nvSpPr>
          <p:cNvPr id="354310" name="Rectangle 3"/>
          <p:cNvSpPr>
            <a:spLocks noGrp="1" noChangeArrowheads="1"/>
          </p:cNvSpPr>
          <p:nvPr>
            <p:ph type="body" idx="1"/>
          </p:nvPr>
        </p:nvSpPr>
        <p:spPr>
          <a:xfrm>
            <a:off x="152400" y="1447800"/>
            <a:ext cx="8382000" cy="1828800"/>
          </a:xfrm>
        </p:spPr>
        <p:txBody>
          <a:bodyPr/>
          <a:lstStyle/>
          <a:p>
            <a:pPr marL="0" indent="0" eaLnBrk="1" hangingPunct="1">
              <a:lnSpc>
                <a:spcPct val="90000"/>
              </a:lnSpc>
              <a:buFontTx/>
              <a:buNone/>
            </a:pPr>
            <a:r>
              <a:rPr lang="en-US" sz="2400" b="1" smtClean="0"/>
              <a:t>Description of the data</a:t>
            </a:r>
            <a:r>
              <a:rPr lang="en-US" sz="2400" smtClean="0"/>
              <a:t>:  The data set </a:t>
            </a:r>
            <a:r>
              <a:rPr lang="en-US" sz="2400" b="1" i="1" smtClean="0"/>
              <a:t>Profit.sav</a:t>
            </a:r>
            <a:r>
              <a:rPr lang="en-US" sz="2400" smtClean="0"/>
              <a:t> contains information on the annual sales volume and profit before tax (PBT) for a random sample of 30 pharmacies.  First, generate a scatter plot as follows:</a:t>
            </a:r>
          </a:p>
          <a:p>
            <a:pPr marL="0" indent="0" algn="ctr" eaLnBrk="1" hangingPunct="1">
              <a:lnSpc>
                <a:spcPct val="90000"/>
              </a:lnSpc>
              <a:buFontTx/>
              <a:buNone/>
            </a:pPr>
            <a:r>
              <a:rPr lang="en-US" sz="2400" b="1" smtClean="0"/>
              <a:t>Scatter Plot</a:t>
            </a:r>
            <a:r>
              <a:rPr lang="en-US" sz="2400" smtClean="0"/>
              <a:t>:    </a:t>
            </a:r>
            <a:r>
              <a:rPr lang="en-US" sz="2400" b="1" i="1" smtClean="0">
                <a:solidFill>
                  <a:srgbClr val="660066"/>
                </a:solidFill>
              </a:rPr>
              <a:t>Graph &gt;&gt;&gt; Scatter…&gt;&gt;&gt; Define</a:t>
            </a:r>
          </a:p>
        </p:txBody>
      </p:sp>
      <p:pic>
        <p:nvPicPr>
          <p:cNvPr id="354311" name="Picture 4"/>
          <p:cNvPicPr>
            <a:picLocks noChangeAspect="1" noChangeArrowheads="1"/>
          </p:cNvPicPr>
          <p:nvPr/>
        </p:nvPicPr>
        <p:blipFill>
          <a:blip r:embed="rId3"/>
          <a:srcRect/>
          <a:stretch>
            <a:fillRect/>
          </a:stretch>
        </p:blipFill>
        <p:spPr bwMode="auto">
          <a:xfrm>
            <a:off x="2057400" y="3429000"/>
            <a:ext cx="4648200" cy="2597150"/>
          </a:xfrm>
          <a:prstGeom prst="rect">
            <a:avLst/>
          </a:prstGeom>
          <a:noFill/>
          <a:ln w="9525">
            <a:noFill/>
            <a:miter lim="800000"/>
            <a:headEnd/>
            <a:tailEnd/>
          </a:ln>
        </p:spPr>
      </p:pic>
      <p:sp>
        <p:nvSpPr>
          <p:cNvPr id="354312" name="Text Box 8"/>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Date Placeholder 4"/>
          <p:cNvSpPr>
            <a:spLocks noGrp="1"/>
          </p:cNvSpPr>
          <p:nvPr>
            <p:ph type="dt" sz="quarter" idx="10"/>
          </p:nvPr>
        </p:nvSpPr>
        <p:spPr>
          <a:noFill/>
        </p:spPr>
        <p:txBody>
          <a:bodyPr/>
          <a:lstStyle/>
          <a:p>
            <a:r>
              <a:rPr lang="en-US"/>
              <a:t>2011</a:t>
            </a:r>
          </a:p>
        </p:txBody>
      </p:sp>
      <p:sp>
        <p:nvSpPr>
          <p:cNvPr id="64515" name="Footer Placeholder 5"/>
          <p:cNvSpPr>
            <a:spLocks noGrp="1"/>
          </p:cNvSpPr>
          <p:nvPr>
            <p:ph type="ftr" sz="quarter" idx="11"/>
          </p:nvPr>
        </p:nvSpPr>
        <p:spPr>
          <a:noFill/>
        </p:spPr>
        <p:txBody>
          <a:bodyPr/>
          <a:lstStyle/>
          <a:p>
            <a:r>
              <a:rPr lang="en-US" smtClean="0"/>
              <a:t>Rasimah Aripin</a:t>
            </a:r>
          </a:p>
        </p:txBody>
      </p:sp>
      <p:sp>
        <p:nvSpPr>
          <p:cNvPr id="64516" name="Slide Number Placeholder 6"/>
          <p:cNvSpPr>
            <a:spLocks noGrp="1"/>
          </p:cNvSpPr>
          <p:nvPr>
            <p:ph type="sldNum" sz="quarter" idx="12"/>
          </p:nvPr>
        </p:nvSpPr>
        <p:spPr>
          <a:noFill/>
        </p:spPr>
        <p:txBody>
          <a:bodyPr/>
          <a:lstStyle/>
          <a:p>
            <a:fld id="{E2B9D683-A67E-4198-AD2A-5E75F0DACB78}" type="slidenum">
              <a:rPr lang="en-US" smtClean="0"/>
              <a:pPr/>
              <a:t>34</a:t>
            </a:fld>
            <a:endParaRPr lang="en-US" smtClean="0"/>
          </a:p>
        </p:txBody>
      </p:sp>
      <p:sp>
        <p:nvSpPr>
          <p:cNvPr id="64517" name="Rectangle 2"/>
          <p:cNvSpPr>
            <a:spLocks noGrp="1" noChangeArrowheads="1"/>
          </p:cNvSpPr>
          <p:nvPr>
            <p:ph type="title"/>
          </p:nvPr>
        </p:nvSpPr>
        <p:spPr>
          <a:xfrm>
            <a:off x="838200" y="838200"/>
            <a:ext cx="7696200" cy="609600"/>
          </a:xfrm>
          <a:ln>
            <a:solidFill>
              <a:schemeClr val="accent2"/>
            </a:solidFill>
          </a:ln>
        </p:spPr>
        <p:txBody>
          <a:bodyPr/>
          <a:lstStyle/>
          <a:p>
            <a:pPr eaLnBrk="1" hangingPunct="1"/>
            <a:r>
              <a:rPr lang="en-US" sz="3200" smtClean="0"/>
              <a:t>Variable Value: Column (Column 8)</a:t>
            </a:r>
          </a:p>
        </p:txBody>
      </p:sp>
      <p:sp>
        <p:nvSpPr>
          <p:cNvPr id="64518" name="Rectangle 11"/>
          <p:cNvSpPr>
            <a:spLocks noGrp="1" noChangeArrowheads="1"/>
          </p:cNvSpPr>
          <p:nvPr>
            <p:ph type="body" sz="half" idx="1"/>
          </p:nvPr>
        </p:nvSpPr>
        <p:spPr>
          <a:xfrm>
            <a:off x="533400" y="1447800"/>
            <a:ext cx="8229600" cy="2057400"/>
          </a:xfrm>
        </p:spPr>
        <p:txBody>
          <a:bodyPr/>
          <a:lstStyle/>
          <a:p>
            <a:pPr eaLnBrk="1" hangingPunct="1">
              <a:lnSpc>
                <a:spcPct val="90000"/>
              </a:lnSpc>
              <a:buFontTx/>
              <a:buNone/>
            </a:pPr>
            <a:r>
              <a:rPr lang="en-US" sz="2400" smtClean="0"/>
              <a:t>Purpose:   To set the number of columns for viewing	</a:t>
            </a:r>
          </a:p>
          <a:p>
            <a:pPr eaLnBrk="1" hangingPunct="1">
              <a:lnSpc>
                <a:spcPct val="90000"/>
              </a:lnSpc>
            </a:pPr>
            <a:r>
              <a:rPr lang="en-US" sz="2400" smtClean="0"/>
              <a:t>The number of columns can be more than the width </a:t>
            </a:r>
          </a:p>
          <a:p>
            <a:pPr eaLnBrk="1" hangingPunct="1">
              <a:lnSpc>
                <a:spcPct val="90000"/>
              </a:lnSpc>
            </a:pPr>
            <a:r>
              <a:rPr lang="en-US" sz="2400" smtClean="0"/>
              <a:t>The width can be changed by changing the number of columns or changing the column margins on the data editor by pulling the respective right margin to the right.</a:t>
            </a:r>
          </a:p>
        </p:txBody>
      </p:sp>
      <p:sp>
        <p:nvSpPr>
          <p:cNvPr id="64519" name="Text Box 4"/>
          <p:cNvSpPr txBox="1">
            <a:spLocks noChangeArrowheads="1"/>
          </p:cNvSpPr>
          <p:nvPr/>
        </p:nvSpPr>
        <p:spPr bwMode="auto">
          <a:xfrm>
            <a:off x="6629400" y="1524000"/>
            <a:ext cx="1524000" cy="457200"/>
          </a:xfrm>
          <a:prstGeom prst="rect">
            <a:avLst/>
          </a:prstGeom>
          <a:noFill/>
          <a:ln w="9525">
            <a:noFill/>
            <a:miter lim="800000"/>
            <a:headEnd/>
            <a:tailEnd/>
          </a:ln>
        </p:spPr>
        <p:txBody>
          <a:bodyPr>
            <a:spAutoFit/>
          </a:bodyPr>
          <a:lstStyle/>
          <a:p>
            <a:pPr>
              <a:spcBef>
                <a:spcPct val="50000"/>
              </a:spcBef>
            </a:pPr>
            <a:endParaRPr lang="ms-MY" b="0" i="0"/>
          </a:p>
        </p:txBody>
      </p:sp>
      <p:sp>
        <p:nvSpPr>
          <p:cNvPr id="64520" name="Text Box 14"/>
          <p:cNvSpPr txBox="1">
            <a:spLocks noChangeArrowheads="1"/>
          </p:cNvSpPr>
          <p:nvPr/>
        </p:nvSpPr>
        <p:spPr bwMode="auto">
          <a:xfrm>
            <a:off x="6248400" y="3429000"/>
            <a:ext cx="2667000" cy="2292350"/>
          </a:xfrm>
          <a:prstGeom prst="rect">
            <a:avLst/>
          </a:prstGeom>
          <a:noFill/>
          <a:ln w="9525">
            <a:solidFill>
              <a:schemeClr val="tx1"/>
            </a:solidFill>
            <a:miter lim="800000"/>
            <a:headEnd/>
            <a:tailEnd/>
          </a:ln>
        </p:spPr>
        <p:txBody>
          <a:bodyPr>
            <a:spAutoFit/>
          </a:bodyPr>
          <a:lstStyle/>
          <a:p>
            <a:pPr>
              <a:spcBef>
                <a:spcPct val="50000"/>
              </a:spcBef>
            </a:pPr>
            <a:r>
              <a:rPr lang="en-US" b="0" i="0"/>
              <a:t>Increase the margin by holding the right-hand button of the mouse and drag the right margin to the right </a:t>
            </a:r>
          </a:p>
        </p:txBody>
      </p:sp>
      <p:sp>
        <p:nvSpPr>
          <p:cNvPr id="64521" name="Text Box 1029"/>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pic>
        <p:nvPicPr>
          <p:cNvPr id="64522" name="Picture 1035"/>
          <p:cNvPicPr>
            <a:picLocks noChangeAspect="1" noChangeArrowheads="1"/>
          </p:cNvPicPr>
          <p:nvPr/>
        </p:nvPicPr>
        <p:blipFill>
          <a:blip r:embed="rId3"/>
          <a:srcRect t="15625" r="60156" b="52083"/>
          <a:stretch>
            <a:fillRect/>
          </a:stretch>
        </p:blipFill>
        <p:spPr bwMode="auto">
          <a:xfrm>
            <a:off x="838200" y="3354388"/>
            <a:ext cx="5334000" cy="2701925"/>
          </a:xfrm>
          <a:prstGeom prst="rect">
            <a:avLst/>
          </a:prstGeom>
          <a:noFill/>
          <a:ln w="12700">
            <a:solidFill>
              <a:schemeClr val="tx1"/>
            </a:solidFill>
            <a:miter lim="800000"/>
            <a:headEnd/>
            <a:tailEnd/>
          </a:ln>
        </p:spPr>
      </p:pic>
      <p:sp>
        <p:nvSpPr>
          <p:cNvPr id="64523" name="Line 15"/>
          <p:cNvSpPr>
            <a:spLocks noChangeShapeType="1"/>
          </p:cNvSpPr>
          <p:nvPr/>
        </p:nvSpPr>
        <p:spPr bwMode="auto">
          <a:xfrm flipH="1" flipV="1">
            <a:off x="4953000" y="3505200"/>
            <a:ext cx="1752600" cy="990600"/>
          </a:xfrm>
          <a:prstGeom prst="line">
            <a:avLst/>
          </a:prstGeom>
          <a:noFill/>
          <a:ln w="25400">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Date Placeholder 3"/>
          <p:cNvSpPr>
            <a:spLocks noGrp="1"/>
          </p:cNvSpPr>
          <p:nvPr>
            <p:ph type="dt" sz="quarter" idx="10"/>
          </p:nvPr>
        </p:nvSpPr>
        <p:spPr>
          <a:noFill/>
        </p:spPr>
        <p:txBody>
          <a:bodyPr/>
          <a:lstStyle/>
          <a:p>
            <a:r>
              <a:rPr lang="en-US"/>
              <a:t>2011</a:t>
            </a:r>
          </a:p>
        </p:txBody>
      </p:sp>
      <p:sp>
        <p:nvSpPr>
          <p:cNvPr id="355331" name="Footer Placeholder 4"/>
          <p:cNvSpPr>
            <a:spLocks noGrp="1"/>
          </p:cNvSpPr>
          <p:nvPr>
            <p:ph type="ftr" sz="quarter" idx="11"/>
          </p:nvPr>
        </p:nvSpPr>
        <p:spPr>
          <a:noFill/>
        </p:spPr>
        <p:txBody>
          <a:bodyPr/>
          <a:lstStyle/>
          <a:p>
            <a:r>
              <a:rPr lang="en-US" smtClean="0"/>
              <a:t>Rasimah Aripin</a:t>
            </a:r>
          </a:p>
        </p:txBody>
      </p:sp>
      <p:sp>
        <p:nvSpPr>
          <p:cNvPr id="355332" name="Slide Number Placeholder 5"/>
          <p:cNvSpPr>
            <a:spLocks noGrp="1"/>
          </p:cNvSpPr>
          <p:nvPr>
            <p:ph type="sldNum" sz="quarter" idx="12"/>
          </p:nvPr>
        </p:nvSpPr>
        <p:spPr>
          <a:noFill/>
        </p:spPr>
        <p:txBody>
          <a:bodyPr/>
          <a:lstStyle/>
          <a:p>
            <a:fld id="{4EB18A1E-93CE-416F-A8C8-8BA8F090295B}" type="slidenum">
              <a:rPr lang="en-US" smtClean="0"/>
              <a:pPr/>
              <a:t>340</a:t>
            </a:fld>
            <a:endParaRPr lang="en-US" smtClean="0"/>
          </a:p>
        </p:txBody>
      </p:sp>
      <p:sp>
        <p:nvSpPr>
          <p:cNvPr id="355333" name="Rectangle 2"/>
          <p:cNvSpPr>
            <a:spLocks noGrp="1" noChangeArrowheads="1"/>
          </p:cNvSpPr>
          <p:nvPr>
            <p:ph type="title"/>
          </p:nvPr>
        </p:nvSpPr>
        <p:spPr>
          <a:xfrm>
            <a:off x="685800" y="838200"/>
            <a:ext cx="7543800" cy="533400"/>
          </a:xfrm>
          <a:ln>
            <a:solidFill>
              <a:schemeClr val="accent2"/>
            </a:solidFill>
          </a:ln>
        </p:spPr>
        <p:txBody>
          <a:bodyPr/>
          <a:lstStyle/>
          <a:p>
            <a:pPr eaLnBrk="1" hangingPunct="1"/>
            <a:r>
              <a:rPr lang="en-US" sz="3200" b="1" smtClean="0"/>
              <a:t>Using SPSS </a:t>
            </a:r>
            <a:r>
              <a:rPr lang="en-US" sz="2800" b="1" smtClean="0"/>
              <a:t>(Cont…)</a:t>
            </a:r>
            <a:endParaRPr lang="en-US" sz="2800" smtClean="0"/>
          </a:p>
        </p:txBody>
      </p:sp>
      <p:grpSp>
        <p:nvGrpSpPr>
          <p:cNvPr id="355334" name="Group 14"/>
          <p:cNvGrpSpPr>
            <a:grpSpLocks/>
          </p:cNvGrpSpPr>
          <p:nvPr/>
        </p:nvGrpSpPr>
        <p:grpSpPr bwMode="auto">
          <a:xfrm>
            <a:off x="838200" y="1524000"/>
            <a:ext cx="8001000" cy="4422775"/>
            <a:chOff x="528" y="960"/>
            <a:chExt cx="5040" cy="2786"/>
          </a:xfrm>
        </p:grpSpPr>
        <p:pic>
          <p:nvPicPr>
            <p:cNvPr id="355336" name="Picture 13"/>
            <p:cNvPicPr>
              <a:picLocks noChangeAspect="1" noChangeArrowheads="1"/>
            </p:cNvPicPr>
            <p:nvPr/>
          </p:nvPicPr>
          <p:blipFill>
            <a:blip r:embed="rId3"/>
            <a:srcRect/>
            <a:stretch>
              <a:fillRect/>
            </a:stretch>
          </p:blipFill>
          <p:spPr bwMode="auto">
            <a:xfrm>
              <a:off x="528" y="960"/>
              <a:ext cx="3312" cy="2786"/>
            </a:xfrm>
            <a:prstGeom prst="rect">
              <a:avLst/>
            </a:prstGeom>
            <a:noFill/>
            <a:ln w="9525">
              <a:noFill/>
              <a:miter lim="800000"/>
              <a:headEnd/>
              <a:tailEnd/>
            </a:ln>
          </p:spPr>
        </p:pic>
        <p:sp>
          <p:nvSpPr>
            <p:cNvPr id="355337" name="Text Box 4"/>
            <p:cNvSpPr txBox="1">
              <a:spLocks noChangeArrowheads="1"/>
            </p:cNvSpPr>
            <p:nvPr/>
          </p:nvSpPr>
          <p:spPr bwMode="auto">
            <a:xfrm>
              <a:off x="4427" y="1098"/>
              <a:ext cx="1093" cy="524"/>
            </a:xfrm>
            <a:prstGeom prst="rect">
              <a:avLst/>
            </a:prstGeom>
            <a:noFill/>
            <a:ln w="9525">
              <a:solidFill>
                <a:schemeClr val="accent2"/>
              </a:solidFill>
              <a:miter lim="800000"/>
              <a:headEnd/>
              <a:tailEnd/>
            </a:ln>
          </p:spPr>
          <p:txBody>
            <a:bodyPr>
              <a:spAutoFit/>
            </a:bodyPr>
            <a:lstStyle/>
            <a:p>
              <a:pPr algn="ctr">
                <a:spcBef>
                  <a:spcPct val="50000"/>
                </a:spcBef>
              </a:pPr>
              <a:r>
                <a:rPr lang="en-US" b="0" i="0"/>
                <a:t>Dependent Variable</a:t>
              </a:r>
            </a:p>
          </p:txBody>
        </p:sp>
        <p:sp>
          <p:nvSpPr>
            <p:cNvPr id="355338" name="Line 5"/>
            <p:cNvSpPr>
              <a:spLocks noChangeShapeType="1"/>
            </p:cNvSpPr>
            <p:nvPr/>
          </p:nvSpPr>
          <p:spPr bwMode="auto">
            <a:xfrm flipH="1">
              <a:off x="3286" y="1377"/>
              <a:ext cx="1189" cy="140"/>
            </a:xfrm>
            <a:prstGeom prst="line">
              <a:avLst/>
            </a:prstGeom>
            <a:noFill/>
            <a:ln w="38100">
              <a:solidFill>
                <a:schemeClr val="tx1"/>
              </a:solidFill>
              <a:round/>
              <a:headEnd/>
              <a:tailEnd type="triangle" w="med" len="med"/>
            </a:ln>
          </p:spPr>
          <p:txBody>
            <a:bodyPr/>
            <a:lstStyle/>
            <a:p>
              <a:endParaRPr lang="en-US"/>
            </a:p>
          </p:txBody>
        </p:sp>
        <p:sp>
          <p:nvSpPr>
            <p:cNvPr id="355339" name="Text Box 6"/>
            <p:cNvSpPr txBox="1">
              <a:spLocks noChangeArrowheads="1"/>
            </p:cNvSpPr>
            <p:nvPr/>
          </p:nvSpPr>
          <p:spPr bwMode="auto">
            <a:xfrm>
              <a:off x="4475" y="1982"/>
              <a:ext cx="1093" cy="524"/>
            </a:xfrm>
            <a:prstGeom prst="rect">
              <a:avLst/>
            </a:prstGeom>
            <a:noFill/>
            <a:ln w="9525">
              <a:solidFill>
                <a:schemeClr val="accent2"/>
              </a:solidFill>
              <a:miter lim="800000"/>
              <a:headEnd/>
              <a:tailEnd/>
            </a:ln>
          </p:spPr>
          <p:txBody>
            <a:bodyPr>
              <a:spAutoFit/>
            </a:bodyPr>
            <a:lstStyle/>
            <a:p>
              <a:pPr algn="ctr">
                <a:spcBef>
                  <a:spcPct val="50000"/>
                </a:spcBef>
              </a:pPr>
              <a:r>
                <a:rPr lang="en-US" b="0" i="0"/>
                <a:t>Independent Variable</a:t>
              </a:r>
            </a:p>
          </p:txBody>
        </p:sp>
        <p:sp>
          <p:nvSpPr>
            <p:cNvPr id="355340" name="Line 7"/>
            <p:cNvSpPr>
              <a:spLocks noChangeShapeType="1"/>
            </p:cNvSpPr>
            <p:nvPr/>
          </p:nvSpPr>
          <p:spPr bwMode="auto">
            <a:xfrm flipH="1" flipV="1">
              <a:off x="3001" y="1935"/>
              <a:ext cx="1426" cy="186"/>
            </a:xfrm>
            <a:prstGeom prst="line">
              <a:avLst/>
            </a:prstGeom>
            <a:noFill/>
            <a:ln w="34925">
              <a:solidFill>
                <a:schemeClr val="tx1"/>
              </a:solidFill>
              <a:round/>
              <a:headEnd/>
              <a:tailEnd type="triangle" w="med" len="med"/>
            </a:ln>
          </p:spPr>
          <p:txBody>
            <a:bodyPr/>
            <a:lstStyle/>
            <a:p>
              <a:endParaRPr lang="en-US"/>
            </a:p>
          </p:txBody>
        </p:sp>
      </p:grpSp>
      <p:sp>
        <p:nvSpPr>
          <p:cNvPr id="355335" name="Text Box 12"/>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Date Placeholder 4"/>
          <p:cNvSpPr>
            <a:spLocks noGrp="1"/>
          </p:cNvSpPr>
          <p:nvPr>
            <p:ph type="dt" sz="quarter" idx="10"/>
          </p:nvPr>
        </p:nvSpPr>
        <p:spPr>
          <a:noFill/>
        </p:spPr>
        <p:txBody>
          <a:bodyPr/>
          <a:lstStyle/>
          <a:p>
            <a:r>
              <a:rPr lang="en-US"/>
              <a:t>2011</a:t>
            </a:r>
          </a:p>
        </p:txBody>
      </p:sp>
      <p:sp>
        <p:nvSpPr>
          <p:cNvPr id="356355" name="Footer Placeholder 5"/>
          <p:cNvSpPr>
            <a:spLocks noGrp="1"/>
          </p:cNvSpPr>
          <p:nvPr>
            <p:ph type="ftr" sz="quarter" idx="11"/>
          </p:nvPr>
        </p:nvSpPr>
        <p:spPr>
          <a:noFill/>
        </p:spPr>
        <p:txBody>
          <a:bodyPr/>
          <a:lstStyle/>
          <a:p>
            <a:r>
              <a:rPr lang="en-US" smtClean="0"/>
              <a:t>Rasimah Aripin</a:t>
            </a:r>
          </a:p>
        </p:txBody>
      </p:sp>
      <p:sp>
        <p:nvSpPr>
          <p:cNvPr id="356356" name="Slide Number Placeholder 6"/>
          <p:cNvSpPr>
            <a:spLocks noGrp="1"/>
          </p:cNvSpPr>
          <p:nvPr>
            <p:ph type="sldNum" sz="quarter" idx="12"/>
          </p:nvPr>
        </p:nvSpPr>
        <p:spPr>
          <a:noFill/>
        </p:spPr>
        <p:txBody>
          <a:bodyPr/>
          <a:lstStyle/>
          <a:p>
            <a:fld id="{BDFED414-4A19-433E-8C76-65E40FCFA7D6}" type="slidenum">
              <a:rPr lang="en-US" smtClean="0"/>
              <a:pPr/>
              <a:t>341</a:t>
            </a:fld>
            <a:endParaRPr lang="en-US" smtClean="0"/>
          </a:p>
        </p:txBody>
      </p:sp>
      <p:sp>
        <p:nvSpPr>
          <p:cNvPr id="356357" name="Rectangle 2"/>
          <p:cNvSpPr>
            <a:spLocks noGrp="1" noChangeArrowheads="1"/>
          </p:cNvSpPr>
          <p:nvPr>
            <p:ph type="title"/>
          </p:nvPr>
        </p:nvSpPr>
        <p:spPr>
          <a:xfrm>
            <a:off x="685800" y="609600"/>
            <a:ext cx="7772400" cy="457200"/>
          </a:xfrm>
          <a:ln>
            <a:solidFill>
              <a:schemeClr val="accent2"/>
            </a:solidFill>
          </a:ln>
        </p:spPr>
        <p:txBody>
          <a:bodyPr/>
          <a:lstStyle/>
          <a:p>
            <a:pPr eaLnBrk="1" hangingPunct="1"/>
            <a:r>
              <a:rPr lang="en-US" sz="3200" b="1" smtClean="0"/>
              <a:t>Using SPSS </a:t>
            </a:r>
            <a:r>
              <a:rPr lang="en-US" sz="2800" b="1" smtClean="0"/>
              <a:t>(Cont…)</a:t>
            </a:r>
            <a:endParaRPr lang="en-US" sz="2800" smtClean="0"/>
          </a:p>
        </p:txBody>
      </p:sp>
      <p:sp>
        <p:nvSpPr>
          <p:cNvPr id="356358" name="Text Box 4"/>
          <p:cNvSpPr txBox="1">
            <a:spLocks noChangeArrowheads="1"/>
          </p:cNvSpPr>
          <p:nvPr/>
        </p:nvSpPr>
        <p:spPr bwMode="auto">
          <a:xfrm>
            <a:off x="5638800" y="1447800"/>
            <a:ext cx="3200400" cy="4511675"/>
          </a:xfrm>
          <a:prstGeom prst="rect">
            <a:avLst/>
          </a:prstGeom>
          <a:noFill/>
          <a:ln w="9525">
            <a:noFill/>
            <a:miter lim="800000"/>
            <a:headEnd/>
            <a:tailEnd/>
          </a:ln>
        </p:spPr>
        <p:txBody>
          <a:bodyPr>
            <a:spAutoFit/>
          </a:bodyPr>
          <a:lstStyle/>
          <a:p>
            <a:pPr>
              <a:spcBef>
                <a:spcPct val="50000"/>
              </a:spcBef>
              <a:buFont typeface="Wingdings" pitchFamily="2" charset="2"/>
              <a:buChar char="§"/>
            </a:pPr>
            <a:r>
              <a:rPr lang="en-US" sz="2000" b="0" i="0"/>
              <a:t>The profit before tax (PBT) is positively, linearly related to sales</a:t>
            </a:r>
          </a:p>
          <a:p>
            <a:pPr>
              <a:spcBef>
                <a:spcPct val="50000"/>
              </a:spcBef>
              <a:buFont typeface="Wingdings" pitchFamily="2" charset="2"/>
              <a:buChar char="§"/>
            </a:pPr>
            <a:r>
              <a:rPr lang="en-US" sz="2000" b="0" i="0"/>
              <a:t>As sales increases, PBT also increases</a:t>
            </a:r>
          </a:p>
          <a:p>
            <a:pPr>
              <a:spcBef>
                <a:spcPct val="50000"/>
              </a:spcBef>
              <a:buFont typeface="Wingdings" pitchFamily="2" charset="2"/>
              <a:buChar char="§"/>
            </a:pPr>
            <a:r>
              <a:rPr lang="en-US" sz="2000" b="0" i="0"/>
              <a:t> To estimate the magnitude of the effect of sales on profit, a linear regression function between the two variables need to be estimated.</a:t>
            </a:r>
          </a:p>
          <a:p>
            <a:pPr>
              <a:spcBef>
                <a:spcPct val="50000"/>
              </a:spcBef>
              <a:buFont typeface="Wingdings" pitchFamily="2" charset="2"/>
              <a:buChar char="§"/>
            </a:pPr>
            <a:r>
              <a:rPr lang="en-US" sz="2000" b="0" i="0"/>
              <a:t>See the next slide for the procedure and results.</a:t>
            </a:r>
          </a:p>
        </p:txBody>
      </p:sp>
      <p:sp>
        <p:nvSpPr>
          <p:cNvPr id="356359" name="Text Box 8"/>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pic>
        <p:nvPicPr>
          <p:cNvPr id="356360" name="Picture 24"/>
          <p:cNvPicPr>
            <a:picLocks noChangeAspect="1" noChangeArrowheads="1"/>
          </p:cNvPicPr>
          <p:nvPr/>
        </p:nvPicPr>
        <p:blipFill>
          <a:blip r:embed="rId3"/>
          <a:srcRect/>
          <a:stretch>
            <a:fillRect/>
          </a:stretch>
        </p:blipFill>
        <p:spPr bwMode="auto">
          <a:xfrm>
            <a:off x="0" y="1219200"/>
            <a:ext cx="5334000" cy="490537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Date Placeholder 4"/>
          <p:cNvSpPr>
            <a:spLocks noGrp="1"/>
          </p:cNvSpPr>
          <p:nvPr>
            <p:ph type="dt" sz="quarter" idx="10"/>
          </p:nvPr>
        </p:nvSpPr>
        <p:spPr>
          <a:noFill/>
        </p:spPr>
        <p:txBody>
          <a:bodyPr/>
          <a:lstStyle/>
          <a:p>
            <a:r>
              <a:rPr lang="en-US"/>
              <a:t>2011</a:t>
            </a:r>
          </a:p>
        </p:txBody>
      </p:sp>
      <p:sp>
        <p:nvSpPr>
          <p:cNvPr id="23556" name="Footer Placeholder 5"/>
          <p:cNvSpPr>
            <a:spLocks noGrp="1"/>
          </p:cNvSpPr>
          <p:nvPr>
            <p:ph type="ftr" sz="quarter" idx="11"/>
          </p:nvPr>
        </p:nvSpPr>
        <p:spPr>
          <a:noFill/>
        </p:spPr>
        <p:txBody>
          <a:bodyPr/>
          <a:lstStyle/>
          <a:p>
            <a:r>
              <a:rPr lang="en-US" smtClean="0"/>
              <a:t>Rasimah Aripin</a:t>
            </a:r>
          </a:p>
        </p:txBody>
      </p:sp>
      <p:sp>
        <p:nvSpPr>
          <p:cNvPr id="23557" name="Slide Number Placeholder 6"/>
          <p:cNvSpPr>
            <a:spLocks noGrp="1"/>
          </p:cNvSpPr>
          <p:nvPr>
            <p:ph type="sldNum" sz="quarter" idx="12"/>
          </p:nvPr>
        </p:nvSpPr>
        <p:spPr>
          <a:noFill/>
        </p:spPr>
        <p:txBody>
          <a:bodyPr/>
          <a:lstStyle/>
          <a:p>
            <a:fld id="{EF0F8756-4356-46F3-9E64-A8BA340E0393}" type="slidenum">
              <a:rPr lang="en-US" smtClean="0"/>
              <a:pPr/>
              <a:t>342</a:t>
            </a:fld>
            <a:endParaRPr lang="en-US" smtClean="0"/>
          </a:p>
        </p:txBody>
      </p:sp>
      <p:sp>
        <p:nvSpPr>
          <p:cNvPr id="23558" name="Rectangle 2"/>
          <p:cNvSpPr>
            <a:spLocks noGrp="1" noChangeArrowheads="1"/>
          </p:cNvSpPr>
          <p:nvPr>
            <p:ph type="title"/>
          </p:nvPr>
        </p:nvSpPr>
        <p:spPr>
          <a:xfrm>
            <a:off x="609600" y="762000"/>
            <a:ext cx="8153400" cy="617538"/>
          </a:xfrm>
          <a:ln>
            <a:solidFill>
              <a:schemeClr val="accent2"/>
            </a:solidFill>
          </a:ln>
        </p:spPr>
        <p:txBody>
          <a:bodyPr/>
          <a:lstStyle/>
          <a:p>
            <a:pPr eaLnBrk="1" hangingPunct="1"/>
            <a:r>
              <a:rPr lang="en-US" sz="3200" b="1" smtClean="0"/>
              <a:t>Using SPSS </a:t>
            </a:r>
            <a:r>
              <a:rPr lang="en-US" sz="2800" b="1" smtClean="0"/>
              <a:t>(Cont…)</a:t>
            </a:r>
            <a:endParaRPr lang="en-US" sz="2800" smtClean="0"/>
          </a:p>
        </p:txBody>
      </p:sp>
      <p:sp>
        <p:nvSpPr>
          <p:cNvPr id="23559" name="Rectangle 3"/>
          <p:cNvSpPr>
            <a:spLocks noGrp="1" noChangeArrowheads="1"/>
          </p:cNvSpPr>
          <p:nvPr>
            <p:ph type="body" sz="half" idx="1"/>
          </p:nvPr>
        </p:nvSpPr>
        <p:spPr>
          <a:xfrm>
            <a:off x="457200" y="1524000"/>
            <a:ext cx="8229600" cy="4114800"/>
          </a:xfrm>
        </p:spPr>
        <p:txBody>
          <a:bodyPr/>
          <a:lstStyle/>
          <a:p>
            <a:pPr eaLnBrk="1" hangingPunct="1">
              <a:buFontTx/>
              <a:buNone/>
            </a:pPr>
            <a:r>
              <a:rPr lang="en-US" sz="2400" b="1" smtClean="0"/>
              <a:t>Aim of a regression analysis</a:t>
            </a:r>
            <a:r>
              <a:rPr lang="en-US" sz="2400" smtClean="0"/>
              <a:t>:  To estimate the linear function which best fits the data – the </a:t>
            </a:r>
            <a:r>
              <a:rPr lang="en-US" sz="2400" b="1" smtClean="0">
                <a:solidFill>
                  <a:srgbClr val="660066"/>
                </a:solidFill>
              </a:rPr>
              <a:t>estimated regression line </a:t>
            </a:r>
            <a:r>
              <a:rPr lang="en-US" sz="2400" b="1" smtClean="0"/>
              <a:t>or</a:t>
            </a:r>
            <a:r>
              <a:rPr lang="en-US" sz="2400" b="1" smtClean="0">
                <a:solidFill>
                  <a:srgbClr val="660066"/>
                </a:solidFill>
              </a:rPr>
              <a:t> the line of best fits</a:t>
            </a:r>
          </a:p>
          <a:p>
            <a:pPr eaLnBrk="1" hangingPunct="1">
              <a:buFontTx/>
              <a:buNone/>
            </a:pPr>
            <a:endParaRPr lang="en-US" sz="2400" b="1" smtClean="0"/>
          </a:p>
          <a:p>
            <a:pPr eaLnBrk="1" hangingPunct="1">
              <a:buFontTx/>
              <a:buNone/>
            </a:pPr>
            <a:r>
              <a:rPr lang="en-US" sz="2400" b="1" smtClean="0"/>
              <a:t>The Equation of the estimated regression line: </a:t>
            </a:r>
          </a:p>
          <a:p>
            <a:pPr eaLnBrk="1" hangingPunct="1">
              <a:buFontTx/>
              <a:buNone/>
            </a:pPr>
            <a:endParaRPr lang="en-US" sz="2400" b="1" smtClean="0"/>
          </a:p>
          <a:p>
            <a:pPr eaLnBrk="1" hangingPunct="1">
              <a:buFontTx/>
              <a:buNone/>
            </a:pPr>
            <a:endParaRPr lang="en-US" sz="2400" b="1" smtClean="0"/>
          </a:p>
          <a:p>
            <a:pPr eaLnBrk="1" hangingPunct="1">
              <a:buFontTx/>
              <a:buNone/>
            </a:pPr>
            <a:r>
              <a:rPr lang="en-US" sz="2400" b="1" smtClean="0"/>
              <a:t>Using SPSS: Analyze&gt;&gt;&gt;Regression&gt;&gt;&gt;Linear… (see next slide for the dialog box)</a:t>
            </a:r>
          </a:p>
        </p:txBody>
      </p:sp>
      <p:graphicFrame>
        <p:nvGraphicFramePr>
          <p:cNvPr id="23554" name="Object 4"/>
          <p:cNvGraphicFramePr>
            <a:graphicFrameLocks noChangeAspect="1"/>
          </p:cNvGraphicFramePr>
          <p:nvPr>
            <p:ph sz="half" idx="2"/>
          </p:nvPr>
        </p:nvGraphicFramePr>
        <p:xfrm>
          <a:off x="2438400" y="3733800"/>
          <a:ext cx="2057400" cy="663575"/>
        </p:xfrm>
        <a:graphic>
          <a:graphicData uri="http://schemas.openxmlformats.org/presentationml/2006/ole">
            <p:oleObj spid="_x0000_s23554" name="Equation" r:id="rId4" imgW="787320" imgH="253800" progId="Equation.3">
              <p:embed/>
            </p:oleObj>
          </a:graphicData>
        </a:graphic>
      </p:graphicFrame>
      <p:sp>
        <p:nvSpPr>
          <p:cNvPr id="23560" name="Text Box 8"/>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Date Placeholder 3"/>
          <p:cNvSpPr>
            <a:spLocks noGrp="1"/>
          </p:cNvSpPr>
          <p:nvPr>
            <p:ph type="dt" sz="quarter" idx="10"/>
          </p:nvPr>
        </p:nvSpPr>
        <p:spPr>
          <a:noFill/>
        </p:spPr>
        <p:txBody>
          <a:bodyPr/>
          <a:lstStyle/>
          <a:p>
            <a:r>
              <a:rPr lang="en-US"/>
              <a:t>2011</a:t>
            </a:r>
          </a:p>
        </p:txBody>
      </p:sp>
      <p:sp>
        <p:nvSpPr>
          <p:cNvPr id="357379" name="Footer Placeholder 4"/>
          <p:cNvSpPr>
            <a:spLocks noGrp="1"/>
          </p:cNvSpPr>
          <p:nvPr>
            <p:ph type="ftr" sz="quarter" idx="11"/>
          </p:nvPr>
        </p:nvSpPr>
        <p:spPr>
          <a:noFill/>
        </p:spPr>
        <p:txBody>
          <a:bodyPr/>
          <a:lstStyle/>
          <a:p>
            <a:r>
              <a:rPr lang="en-US" smtClean="0"/>
              <a:t>Rasimah Aripin</a:t>
            </a:r>
          </a:p>
        </p:txBody>
      </p:sp>
      <p:sp>
        <p:nvSpPr>
          <p:cNvPr id="357380" name="Slide Number Placeholder 5"/>
          <p:cNvSpPr>
            <a:spLocks noGrp="1"/>
          </p:cNvSpPr>
          <p:nvPr>
            <p:ph type="sldNum" sz="quarter" idx="12"/>
          </p:nvPr>
        </p:nvSpPr>
        <p:spPr>
          <a:noFill/>
        </p:spPr>
        <p:txBody>
          <a:bodyPr/>
          <a:lstStyle/>
          <a:p>
            <a:fld id="{E0691918-2F52-48A5-B367-34DBFB074363}" type="slidenum">
              <a:rPr lang="en-US" smtClean="0"/>
              <a:pPr/>
              <a:t>343</a:t>
            </a:fld>
            <a:endParaRPr lang="en-US" smtClean="0"/>
          </a:p>
        </p:txBody>
      </p:sp>
      <p:sp>
        <p:nvSpPr>
          <p:cNvPr id="357381" name="Rectangle 2"/>
          <p:cNvSpPr>
            <a:spLocks noGrp="1" noChangeArrowheads="1"/>
          </p:cNvSpPr>
          <p:nvPr>
            <p:ph type="title"/>
          </p:nvPr>
        </p:nvSpPr>
        <p:spPr>
          <a:xfrm>
            <a:off x="228600" y="762000"/>
            <a:ext cx="8686800" cy="617538"/>
          </a:xfrm>
          <a:noFill/>
          <a:ln>
            <a:solidFill>
              <a:schemeClr val="accent2"/>
            </a:solidFill>
          </a:ln>
        </p:spPr>
        <p:txBody>
          <a:bodyPr/>
          <a:lstStyle/>
          <a:p>
            <a:pPr eaLnBrk="1" hangingPunct="1"/>
            <a:r>
              <a:rPr lang="en-US" sz="3200" b="1" smtClean="0"/>
              <a:t>Using SPSS (Cont…)</a:t>
            </a:r>
          </a:p>
        </p:txBody>
      </p:sp>
      <p:sp>
        <p:nvSpPr>
          <p:cNvPr id="357382" name="Text Box 4"/>
          <p:cNvSpPr txBox="1">
            <a:spLocks noChangeArrowheads="1"/>
          </p:cNvSpPr>
          <p:nvPr/>
        </p:nvSpPr>
        <p:spPr bwMode="auto">
          <a:xfrm>
            <a:off x="2286000" y="1524000"/>
            <a:ext cx="4078288" cy="466725"/>
          </a:xfrm>
          <a:prstGeom prst="rect">
            <a:avLst/>
          </a:prstGeom>
          <a:noFill/>
          <a:ln w="9525">
            <a:solidFill>
              <a:schemeClr val="tx1"/>
            </a:solidFill>
            <a:miter lim="800000"/>
            <a:headEnd/>
            <a:tailEnd/>
          </a:ln>
        </p:spPr>
        <p:txBody>
          <a:bodyPr wrap="none">
            <a:spAutoFit/>
          </a:bodyPr>
          <a:lstStyle/>
          <a:p>
            <a:pPr algn="ctr"/>
            <a:r>
              <a:rPr lang="en-US" i="0"/>
              <a:t>Linear Regression Dialog Box</a:t>
            </a:r>
          </a:p>
        </p:txBody>
      </p:sp>
      <p:sp>
        <p:nvSpPr>
          <p:cNvPr id="357383" name="Text Box 8"/>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pic>
        <p:nvPicPr>
          <p:cNvPr id="357384" name="Picture 9"/>
          <p:cNvPicPr>
            <a:picLocks noChangeAspect="1" noChangeArrowheads="1"/>
          </p:cNvPicPr>
          <p:nvPr>
            <p:ph type="body" idx="1"/>
          </p:nvPr>
        </p:nvPicPr>
        <p:blipFill>
          <a:blip r:embed="rId3"/>
          <a:srcRect/>
          <a:stretch>
            <a:fillRect/>
          </a:stretch>
        </p:blipFill>
        <p:spPr>
          <a:xfrm>
            <a:off x="990600" y="2133600"/>
            <a:ext cx="6553200" cy="3733800"/>
          </a:xfrm>
        </p:spPr>
      </p:pic>
    </p:spTree>
  </p:cSld>
  <p:clrMapOvr>
    <a:masterClrMapping/>
  </p:clrMapOvr>
  <p:transition advClick="0"/>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Date Placeholder 3"/>
          <p:cNvSpPr>
            <a:spLocks noGrp="1"/>
          </p:cNvSpPr>
          <p:nvPr>
            <p:ph type="dt" sz="quarter" idx="10"/>
          </p:nvPr>
        </p:nvSpPr>
        <p:spPr>
          <a:noFill/>
        </p:spPr>
        <p:txBody>
          <a:bodyPr/>
          <a:lstStyle/>
          <a:p>
            <a:r>
              <a:rPr lang="en-US"/>
              <a:t>2011</a:t>
            </a:r>
          </a:p>
        </p:txBody>
      </p:sp>
      <p:sp>
        <p:nvSpPr>
          <p:cNvPr id="358403" name="Footer Placeholder 4"/>
          <p:cNvSpPr>
            <a:spLocks noGrp="1"/>
          </p:cNvSpPr>
          <p:nvPr>
            <p:ph type="ftr" sz="quarter" idx="11"/>
          </p:nvPr>
        </p:nvSpPr>
        <p:spPr>
          <a:noFill/>
        </p:spPr>
        <p:txBody>
          <a:bodyPr/>
          <a:lstStyle/>
          <a:p>
            <a:r>
              <a:rPr lang="en-US" smtClean="0"/>
              <a:t>Rasimah Aripin</a:t>
            </a:r>
          </a:p>
        </p:txBody>
      </p:sp>
      <p:sp>
        <p:nvSpPr>
          <p:cNvPr id="358404" name="Slide Number Placeholder 5"/>
          <p:cNvSpPr>
            <a:spLocks noGrp="1"/>
          </p:cNvSpPr>
          <p:nvPr>
            <p:ph type="sldNum" sz="quarter" idx="12"/>
          </p:nvPr>
        </p:nvSpPr>
        <p:spPr>
          <a:noFill/>
        </p:spPr>
        <p:txBody>
          <a:bodyPr/>
          <a:lstStyle/>
          <a:p>
            <a:fld id="{08832367-D50A-46F5-B491-0260C26AD1EF}" type="slidenum">
              <a:rPr lang="en-US" smtClean="0"/>
              <a:pPr/>
              <a:t>344</a:t>
            </a:fld>
            <a:endParaRPr lang="en-US" smtClean="0"/>
          </a:p>
        </p:txBody>
      </p:sp>
      <p:sp>
        <p:nvSpPr>
          <p:cNvPr id="358405" name="Rectangle 2"/>
          <p:cNvSpPr>
            <a:spLocks noGrp="1" noChangeArrowheads="1"/>
          </p:cNvSpPr>
          <p:nvPr>
            <p:ph type="title"/>
          </p:nvPr>
        </p:nvSpPr>
        <p:spPr>
          <a:xfrm>
            <a:off x="838200" y="838200"/>
            <a:ext cx="7772400" cy="533400"/>
          </a:xfrm>
          <a:noFill/>
          <a:ln>
            <a:solidFill>
              <a:schemeClr val="accent2"/>
            </a:solidFill>
          </a:ln>
        </p:spPr>
        <p:txBody>
          <a:bodyPr/>
          <a:lstStyle/>
          <a:p>
            <a:pPr eaLnBrk="1" hangingPunct="1"/>
            <a:r>
              <a:rPr lang="en-US" sz="3200" b="1" smtClean="0"/>
              <a:t>Regression Analysis Output</a:t>
            </a:r>
          </a:p>
        </p:txBody>
      </p:sp>
      <p:sp>
        <p:nvSpPr>
          <p:cNvPr id="358406" name="Text Box 4"/>
          <p:cNvSpPr txBox="1">
            <a:spLocks noChangeArrowheads="1"/>
          </p:cNvSpPr>
          <p:nvPr/>
        </p:nvSpPr>
        <p:spPr bwMode="auto">
          <a:xfrm>
            <a:off x="304800" y="3505200"/>
            <a:ext cx="8534400" cy="2540000"/>
          </a:xfrm>
          <a:prstGeom prst="rect">
            <a:avLst/>
          </a:prstGeom>
          <a:solidFill>
            <a:schemeClr val="bg1"/>
          </a:solidFill>
          <a:ln w="9525">
            <a:solidFill>
              <a:schemeClr val="tx1"/>
            </a:solidFill>
            <a:miter lim="800000"/>
            <a:headEnd/>
            <a:tailEnd/>
          </a:ln>
        </p:spPr>
        <p:txBody>
          <a:bodyPr>
            <a:spAutoFit/>
          </a:bodyPr>
          <a:lstStyle/>
          <a:p>
            <a:pPr>
              <a:buFont typeface="Wingdings" pitchFamily="2" charset="2"/>
              <a:buChar char="Ø"/>
            </a:pPr>
            <a:r>
              <a:rPr lang="en-US" sz="2000" b="0" i="0"/>
              <a:t>The Model Summary table contains  the coefficient of determination, R</a:t>
            </a:r>
            <a:r>
              <a:rPr lang="en-US" sz="2000" b="0" i="0" baseline="30000"/>
              <a:t>2</a:t>
            </a:r>
            <a:r>
              <a:rPr lang="en-US" sz="2000" b="0" i="0"/>
              <a:t>.   It measures the degree of predictive accuracy of the regression model in explaining the variations in the dependent variable.  </a:t>
            </a:r>
          </a:p>
          <a:p>
            <a:pPr>
              <a:buFont typeface="Wingdings" pitchFamily="2" charset="2"/>
              <a:buChar char="Ø"/>
            </a:pPr>
            <a:r>
              <a:rPr lang="en-US" sz="2000" b="0" i="0"/>
              <a:t>For the above example, 65.9% of the variations in the PBT is explained by the regression model using annual sales as a predictor.  The remainder, 34.1% (100% - 65.9%) remains unexplained.  </a:t>
            </a:r>
          </a:p>
          <a:p>
            <a:pPr>
              <a:buFont typeface="Wingdings" pitchFamily="2" charset="2"/>
              <a:buChar char="Ø"/>
            </a:pPr>
            <a:r>
              <a:rPr lang="en-US" sz="2000" b="0" i="0"/>
              <a:t>That means, there are other factors which are the determinants of profit before tax for pharmacies</a:t>
            </a:r>
          </a:p>
        </p:txBody>
      </p:sp>
      <p:sp>
        <p:nvSpPr>
          <p:cNvPr id="358407" name="Text Box 8"/>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pic>
        <p:nvPicPr>
          <p:cNvPr id="358408" name="Picture 10"/>
          <p:cNvPicPr>
            <a:picLocks noChangeAspect="1" noChangeArrowheads="1"/>
          </p:cNvPicPr>
          <p:nvPr/>
        </p:nvPicPr>
        <p:blipFill>
          <a:blip r:embed="rId3"/>
          <a:srcRect/>
          <a:stretch>
            <a:fillRect/>
          </a:stretch>
        </p:blipFill>
        <p:spPr bwMode="auto">
          <a:xfrm>
            <a:off x="990600" y="1447800"/>
            <a:ext cx="6400800" cy="198278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Date Placeholder 3"/>
          <p:cNvSpPr>
            <a:spLocks noGrp="1"/>
          </p:cNvSpPr>
          <p:nvPr>
            <p:ph type="dt" sz="quarter" idx="10"/>
          </p:nvPr>
        </p:nvSpPr>
        <p:spPr>
          <a:noFill/>
        </p:spPr>
        <p:txBody>
          <a:bodyPr/>
          <a:lstStyle/>
          <a:p>
            <a:r>
              <a:rPr lang="en-US"/>
              <a:t>2011</a:t>
            </a:r>
          </a:p>
        </p:txBody>
      </p:sp>
      <p:sp>
        <p:nvSpPr>
          <p:cNvPr id="359427" name="Footer Placeholder 4"/>
          <p:cNvSpPr>
            <a:spLocks noGrp="1"/>
          </p:cNvSpPr>
          <p:nvPr>
            <p:ph type="ftr" sz="quarter" idx="11"/>
          </p:nvPr>
        </p:nvSpPr>
        <p:spPr>
          <a:noFill/>
        </p:spPr>
        <p:txBody>
          <a:bodyPr/>
          <a:lstStyle/>
          <a:p>
            <a:r>
              <a:rPr lang="en-US" smtClean="0"/>
              <a:t>Rasimah Aripin</a:t>
            </a:r>
          </a:p>
        </p:txBody>
      </p:sp>
      <p:sp>
        <p:nvSpPr>
          <p:cNvPr id="359428" name="Slide Number Placeholder 5"/>
          <p:cNvSpPr>
            <a:spLocks noGrp="1"/>
          </p:cNvSpPr>
          <p:nvPr>
            <p:ph type="sldNum" sz="quarter" idx="12"/>
          </p:nvPr>
        </p:nvSpPr>
        <p:spPr>
          <a:noFill/>
        </p:spPr>
        <p:txBody>
          <a:bodyPr/>
          <a:lstStyle/>
          <a:p>
            <a:fld id="{E55605D0-6D15-45EF-AE7C-0C1BA2428E44}" type="slidenum">
              <a:rPr lang="en-US" smtClean="0"/>
              <a:pPr/>
              <a:t>345</a:t>
            </a:fld>
            <a:endParaRPr lang="en-US" smtClean="0"/>
          </a:p>
        </p:txBody>
      </p:sp>
      <p:sp>
        <p:nvSpPr>
          <p:cNvPr id="359429" name="Rectangle 2"/>
          <p:cNvSpPr>
            <a:spLocks noGrp="1" noChangeArrowheads="1"/>
          </p:cNvSpPr>
          <p:nvPr>
            <p:ph type="title"/>
          </p:nvPr>
        </p:nvSpPr>
        <p:spPr>
          <a:xfrm>
            <a:off x="685800" y="838200"/>
            <a:ext cx="7772400" cy="457200"/>
          </a:xfrm>
          <a:noFill/>
          <a:ln>
            <a:solidFill>
              <a:schemeClr val="accent2"/>
            </a:solidFill>
          </a:ln>
        </p:spPr>
        <p:txBody>
          <a:bodyPr/>
          <a:lstStyle/>
          <a:p>
            <a:pPr eaLnBrk="1" hangingPunct="1"/>
            <a:r>
              <a:rPr lang="en-US" sz="3200" b="1" smtClean="0"/>
              <a:t>Regression Analysis Output (Cont…)</a:t>
            </a:r>
          </a:p>
        </p:txBody>
      </p:sp>
      <p:sp>
        <p:nvSpPr>
          <p:cNvPr id="359430" name="Text Box 3"/>
          <p:cNvSpPr txBox="1">
            <a:spLocks noChangeArrowheads="1"/>
          </p:cNvSpPr>
          <p:nvPr/>
        </p:nvSpPr>
        <p:spPr bwMode="auto">
          <a:xfrm>
            <a:off x="228600" y="3810000"/>
            <a:ext cx="8686800" cy="1927225"/>
          </a:xfrm>
          <a:prstGeom prst="rect">
            <a:avLst/>
          </a:prstGeom>
          <a:solidFill>
            <a:schemeClr val="bg1"/>
          </a:solidFill>
          <a:ln w="9525">
            <a:solidFill>
              <a:schemeClr val="tx1"/>
            </a:solidFill>
            <a:miter lim="800000"/>
            <a:headEnd/>
            <a:tailEnd/>
          </a:ln>
        </p:spPr>
        <p:txBody>
          <a:bodyPr>
            <a:spAutoFit/>
          </a:bodyPr>
          <a:lstStyle/>
          <a:p>
            <a:pPr marL="465138" indent="-465138"/>
            <a:r>
              <a:rPr lang="en-US" b="0" i="0"/>
              <a:t>The ANOVA table contains statistics needed to test the following hypothesis:</a:t>
            </a:r>
          </a:p>
          <a:p>
            <a:pPr marL="465138" indent="-465138"/>
            <a:r>
              <a:rPr lang="en-US" b="0"/>
              <a:t>H</a:t>
            </a:r>
            <a:r>
              <a:rPr lang="en-US" b="0" i="0" baseline="-25000"/>
              <a:t>o</a:t>
            </a:r>
            <a:r>
              <a:rPr lang="en-US" b="0" i="0"/>
              <a:t>: Annual sales (X) has no effect on  profit before tax (Y);   </a:t>
            </a:r>
          </a:p>
          <a:p>
            <a:pPr marL="465138" indent="-465138"/>
            <a:r>
              <a:rPr lang="en-US" b="0" i="0"/>
              <a:t>	or </a:t>
            </a:r>
            <a:r>
              <a:rPr lang="en-US" b="0">
                <a:sym typeface="Symbol" pitchFamily="18" charset="2"/>
              </a:rPr>
              <a:t></a:t>
            </a:r>
            <a:r>
              <a:rPr lang="en-US" b="0" baseline="-25000">
                <a:sym typeface="Symbol" pitchFamily="18" charset="2"/>
              </a:rPr>
              <a:t>1</a:t>
            </a:r>
            <a:r>
              <a:rPr lang="en-US" b="0">
                <a:sym typeface="Symbol" pitchFamily="18" charset="2"/>
              </a:rPr>
              <a:t> =0</a:t>
            </a:r>
          </a:p>
          <a:p>
            <a:pPr marL="465138" indent="-465138"/>
            <a:r>
              <a:rPr lang="en-US" b="0"/>
              <a:t>H</a:t>
            </a:r>
            <a:r>
              <a:rPr lang="en-US" b="0" i="0" baseline="-25000"/>
              <a:t>1</a:t>
            </a:r>
            <a:r>
              <a:rPr lang="en-US" b="0" i="0"/>
              <a:t>: </a:t>
            </a:r>
            <a:r>
              <a:rPr lang="en-US" b="0"/>
              <a:t>Annual sales has an effect on profit before tax</a:t>
            </a:r>
            <a:r>
              <a:rPr lang="en-US" b="0" i="0"/>
              <a:t>;    or </a:t>
            </a:r>
            <a:r>
              <a:rPr lang="en-US" b="0">
                <a:sym typeface="Symbol" pitchFamily="18" charset="2"/>
              </a:rPr>
              <a:t></a:t>
            </a:r>
            <a:r>
              <a:rPr lang="en-US" b="0" baseline="-25000">
                <a:sym typeface="Symbol" pitchFamily="18" charset="2"/>
              </a:rPr>
              <a:t>1 </a:t>
            </a:r>
            <a:r>
              <a:rPr lang="en-US" b="0">
                <a:sym typeface="Symbol" pitchFamily="18" charset="2"/>
              </a:rPr>
              <a:t> 0</a:t>
            </a:r>
            <a:endParaRPr lang="en-US" b="0" i="0"/>
          </a:p>
        </p:txBody>
      </p:sp>
      <p:sp>
        <p:nvSpPr>
          <p:cNvPr id="359431" name="Text Box 6"/>
          <p:cNvSpPr txBox="1">
            <a:spLocks noChangeArrowheads="1"/>
          </p:cNvSpPr>
          <p:nvPr/>
        </p:nvSpPr>
        <p:spPr bwMode="auto">
          <a:xfrm>
            <a:off x="4572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pic>
        <p:nvPicPr>
          <p:cNvPr id="359432" name="Picture 10"/>
          <p:cNvPicPr>
            <a:picLocks noChangeAspect="1" noChangeArrowheads="1"/>
          </p:cNvPicPr>
          <p:nvPr/>
        </p:nvPicPr>
        <p:blipFill>
          <a:blip r:embed="rId3"/>
          <a:srcRect/>
          <a:stretch>
            <a:fillRect/>
          </a:stretch>
        </p:blipFill>
        <p:spPr bwMode="auto">
          <a:xfrm>
            <a:off x="914400" y="1447800"/>
            <a:ext cx="6858000" cy="224472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Date Placeholder 3"/>
          <p:cNvSpPr>
            <a:spLocks noGrp="1"/>
          </p:cNvSpPr>
          <p:nvPr>
            <p:ph type="dt" sz="quarter" idx="10"/>
          </p:nvPr>
        </p:nvSpPr>
        <p:spPr>
          <a:noFill/>
        </p:spPr>
        <p:txBody>
          <a:bodyPr/>
          <a:lstStyle/>
          <a:p>
            <a:r>
              <a:rPr lang="en-US"/>
              <a:t>2011</a:t>
            </a:r>
          </a:p>
        </p:txBody>
      </p:sp>
      <p:sp>
        <p:nvSpPr>
          <p:cNvPr id="360451" name="Footer Placeholder 4"/>
          <p:cNvSpPr>
            <a:spLocks noGrp="1"/>
          </p:cNvSpPr>
          <p:nvPr>
            <p:ph type="ftr" sz="quarter" idx="11"/>
          </p:nvPr>
        </p:nvSpPr>
        <p:spPr>
          <a:noFill/>
        </p:spPr>
        <p:txBody>
          <a:bodyPr/>
          <a:lstStyle/>
          <a:p>
            <a:r>
              <a:rPr lang="en-US" smtClean="0"/>
              <a:t>Rasimah Aripin</a:t>
            </a:r>
          </a:p>
        </p:txBody>
      </p:sp>
      <p:sp>
        <p:nvSpPr>
          <p:cNvPr id="360452" name="Slide Number Placeholder 5"/>
          <p:cNvSpPr>
            <a:spLocks noGrp="1"/>
          </p:cNvSpPr>
          <p:nvPr>
            <p:ph type="sldNum" sz="quarter" idx="12"/>
          </p:nvPr>
        </p:nvSpPr>
        <p:spPr>
          <a:noFill/>
        </p:spPr>
        <p:txBody>
          <a:bodyPr/>
          <a:lstStyle/>
          <a:p>
            <a:fld id="{83310615-4309-453A-817A-CB72DA5D71DC}" type="slidenum">
              <a:rPr lang="en-US" smtClean="0"/>
              <a:pPr/>
              <a:t>346</a:t>
            </a:fld>
            <a:endParaRPr lang="en-US" smtClean="0"/>
          </a:p>
        </p:txBody>
      </p:sp>
      <p:sp>
        <p:nvSpPr>
          <p:cNvPr id="360453" name="Rectangle 2"/>
          <p:cNvSpPr>
            <a:spLocks noGrp="1" noChangeArrowheads="1"/>
          </p:cNvSpPr>
          <p:nvPr>
            <p:ph type="title"/>
          </p:nvPr>
        </p:nvSpPr>
        <p:spPr>
          <a:xfrm>
            <a:off x="685800" y="838200"/>
            <a:ext cx="7772400" cy="457200"/>
          </a:xfrm>
          <a:noFill/>
          <a:ln>
            <a:solidFill>
              <a:schemeClr val="accent2"/>
            </a:solidFill>
          </a:ln>
        </p:spPr>
        <p:txBody>
          <a:bodyPr/>
          <a:lstStyle/>
          <a:p>
            <a:pPr eaLnBrk="1" hangingPunct="1"/>
            <a:r>
              <a:rPr lang="en-US" sz="3200" b="1" smtClean="0"/>
              <a:t>Regression Analysis Output (Cont…)</a:t>
            </a:r>
          </a:p>
        </p:txBody>
      </p:sp>
      <p:sp>
        <p:nvSpPr>
          <p:cNvPr id="360454" name="Text Box 3"/>
          <p:cNvSpPr txBox="1">
            <a:spLocks noChangeArrowheads="1"/>
          </p:cNvSpPr>
          <p:nvPr/>
        </p:nvSpPr>
        <p:spPr bwMode="auto">
          <a:xfrm>
            <a:off x="304800" y="1524000"/>
            <a:ext cx="8534400" cy="4545013"/>
          </a:xfrm>
          <a:prstGeom prst="rect">
            <a:avLst/>
          </a:prstGeom>
          <a:solidFill>
            <a:schemeClr val="bg1"/>
          </a:solidFill>
          <a:ln w="9525">
            <a:solidFill>
              <a:schemeClr val="tx1"/>
            </a:solidFill>
            <a:miter lim="800000"/>
            <a:headEnd/>
            <a:tailEnd/>
          </a:ln>
        </p:spPr>
        <p:txBody>
          <a:bodyPr>
            <a:spAutoFit/>
          </a:bodyPr>
          <a:lstStyle/>
          <a:p>
            <a:pPr marL="347663" indent="-347663"/>
            <a:r>
              <a:rPr lang="en-US" sz="2800" b="0" i="0"/>
              <a:t>Based on the F-statistics, we can conclude as follows:</a:t>
            </a:r>
          </a:p>
          <a:p>
            <a:pPr marL="347663" indent="-347663"/>
            <a:r>
              <a:rPr lang="en-US" b="0" i="0"/>
              <a:t>Since the </a:t>
            </a:r>
            <a:r>
              <a:rPr lang="en-US" b="0"/>
              <a:t>significance value</a:t>
            </a:r>
            <a:r>
              <a:rPr lang="en-US" b="0" i="0"/>
              <a:t> (</a:t>
            </a:r>
            <a:r>
              <a:rPr lang="en-US" i="0"/>
              <a:t>Sig</a:t>
            </a:r>
            <a:r>
              <a:rPr lang="en-US" b="0" i="0"/>
              <a:t>.) or the </a:t>
            </a:r>
            <a:r>
              <a:rPr lang="en-US" b="0"/>
              <a:t>probability  value</a:t>
            </a:r>
            <a:r>
              <a:rPr lang="en-US" b="0" i="0"/>
              <a:t> &lt;0.01 (the level of significance), there is enough evidence to reject the null hypothesis.</a:t>
            </a:r>
          </a:p>
          <a:p>
            <a:pPr marL="347663" indent="-347663">
              <a:buFont typeface="Wingdings" pitchFamily="2" charset="2"/>
              <a:buChar char="ü"/>
            </a:pPr>
            <a:r>
              <a:rPr lang="en-US" b="0" i="0"/>
              <a:t>Thus, we conclude that annual sales has a significant effect on profit before tax.</a:t>
            </a:r>
          </a:p>
          <a:p>
            <a:pPr marL="347663" indent="-347663">
              <a:buFont typeface="Wingdings" pitchFamily="2" charset="2"/>
              <a:buChar char="ü"/>
            </a:pPr>
            <a:r>
              <a:rPr lang="en-US" b="0" i="0"/>
              <a:t>The next step is to look at the parameter estimates to determine the magnitude of the effect of the independent variable on the dependent variable.</a:t>
            </a:r>
          </a:p>
          <a:p>
            <a:pPr marL="347663" indent="-347663">
              <a:buFont typeface="Wingdings" pitchFamily="2" charset="2"/>
              <a:buChar char="ü"/>
            </a:pPr>
            <a:r>
              <a:rPr lang="en-US" b="0" i="0"/>
              <a:t>The coefficients table on the next slide shows that as expected, the effect of annual sales is positive, which means that profit increases as annual sales increases.</a:t>
            </a:r>
          </a:p>
        </p:txBody>
      </p:sp>
      <p:sp>
        <p:nvSpPr>
          <p:cNvPr id="360455" name="Text Box 8"/>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Date Placeholder 3"/>
          <p:cNvSpPr>
            <a:spLocks noGrp="1"/>
          </p:cNvSpPr>
          <p:nvPr>
            <p:ph type="dt" sz="quarter" idx="10"/>
          </p:nvPr>
        </p:nvSpPr>
        <p:spPr>
          <a:noFill/>
        </p:spPr>
        <p:txBody>
          <a:bodyPr/>
          <a:lstStyle/>
          <a:p>
            <a:r>
              <a:rPr lang="en-US"/>
              <a:t>2011</a:t>
            </a:r>
          </a:p>
        </p:txBody>
      </p:sp>
      <p:sp>
        <p:nvSpPr>
          <p:cNvPr id="24580" name="Footer Placeholder 4"/>
          <p:cNvSpPr>
            <a:spLocks noGrp="1"/>
          </p:cNvSpPr>
          <p:nvPr>
            <p:ph type="ftr" sz="quarter" idx="11"/>
          </p:nvPr>
        </p:nvSpPr>
        <p:spPr>
          <a:noFill/>
        </p:spPr>
        <p:txBody>
          <a:bodyPr/>
          <a:lstStyle/>
          <a:p>
            <a:r>
              <a:rPr lang="en-US" smtClean="0"/>
              <a:t>Rasimah Aripin</a:t>
            </a:r>
          </a:p>
        </p:txBody>
      </p:sp>
      <p:sp>
        <p:nvSpPr>
          <p:cNvPr id="24581" name="Slide Number Placeholder 5"/>
          <p:cNvSpPr>
            <a:spLocks noGrp="1"/>
          </p:cNvSpPr>
          <p:nvPr>
            <p:ph type="sldNum" sz="quarter" idx="12"/>
          </p:nvPr>
        </p:nvSpPr>
        <p:spPr>
          <a:noFill/>
        </p:spPr>
        <p:txBody>
          <a:bodyPr/>
          <a:lstStyle/>
          <a:p>
            <a:fld id="{D03A8122-A548-4F98-84BD-5A00EBC4A803}" type="slidenum">
              <a:rPr lang="en-US" smtClean="0"/>
              <a:pPr/>
              <a:t>347</a:t>
            </a:fld>
            <a:endParaRPr lang="en-US" smtClean="0"/>
          </a:p>
        </p:txBody>
      </p:sp>
      <p:sp>
        <p:nvSpPr>
          <p:cNvPr id="24582" name="Rectangle 2"/>
          <p:cNvSpPr>
            <a:spLocks noGrp="1" noChangeArrowheads="1"/>
          </p:cNvSpPr>
          <p:nvPr>
            <p:ph type="title"/>
          </p:nvPr>
        </p:nvSpPr>
        <p:spPr>
          <a:xfrm>
            <a:off x="838200" y="762000"/>
            <a:ext cx="7772400" cy="685800"/>
          </a:xfrm>
          <a:noFill/>
          <a:ln>
            <a:solidFill>
              <a:schemeClr val="accent2"/>
            </a:solidFill>
          </a:ln>
        </p:spPr>
        <p:txBody>
          <a:bodyPr/>
          <a:lstStyle/>
          <a:p>
            <a:pPr eaLnBrk="1" hangingPunct="1"/>
            <a:r>
              <a:rPr lang="en-US" sz="3200" b="1" smtClean="0"/>
              <a:t>Regression Analysis Output (Cont…)</a:t>
            </a:r>
          </a:p>
        </p:txBody>
      </p:sp>
      <p:sp>
        <p:nvSpPr>
          <p:cNvPr id="24583" name="Text Box 4"/>
          <p:cNvSpPr txBox="1">
            <a:spLocks noChangeArrowheads="1"/>
          </p:cNvSpPr>
          <p:nvPr/>
        </p:nvSpPr>
        <p:spPr bwMode="auto">
          <a:xfrm>
            <a:off x="457200" y="3733800"/>
            <a:ext cx="7696200" cy="457200"/>
          </a:xfrm>
          <a:prstGeom prst="rect">
            <a:avLst/>
          </a:prstGeom>
          <a:noFill/>
          <a:ln w="9525">
            <a:noFill/>
            <a:miter lim="800000"/>
            <a:headEnd/>
            <a:tailEnd/>
          </a:ln>
        </p:spPr>
        <p:txBody>
          <a:bodyPr>
            <a:spAutoFit/>
          </a:bodyPr>
          <a:lstStyle/>
          <a:p>
            <a:pPr>
              <a:spcBef>
                <a:spcPct val="50000"/>
              </a:spcBef>
            </a:pPr>
            <a:endParaRPr lang="ms-MY" b="0" i="0"/>
          </a:p>
        </p:txBody>
      </p:sp>
      <p:sp>
        <p:nvSpPr>
          <p:cNvPr id="24584" name="Text Box 5"/>
          <p:cNvSpPr txBox="1">
            <a:spLocks noChangeArrowheads="1"/>
          </p:cNvSpPr>
          <p:nvPr/>
        </p:nvSpPr>
        <p:spPr bwMode="auto">
          <a:xfrm>
            <a:off x="304800" y="4191000"/>
            <a:ext cx="8382000" cy="1562100"/>
          </a:xfrm>
          <a:prstGeom prst="rect">
            <a:avLst/>
          </a:prstGeom>
          <a:noFill/>
          <a:ln w="9525">
            <a:solidFill>
              <a:schemeClr val="tx1"/>
            </a:solidFill>
            <a:miter lim="800000"/>
            <a:headEnd/>
            <a:tailEnd/>
          </a:ln>
        </p:spPr>
        <p:txBody>
          <a:bodyPr>
            <a:spAutoFit/>
          </a:bodyPr>
          <a:lstStyle/>
          <a:p>
            <a:r>
              <a:rPr lang="en-US" b="0" i="0"/>
              <a:t>From the above table, the estimated regression equation can be written as (using the </a:t>
            </a:r>
            <a:r>
              <a:rPr lang="en-US" b="0"/>
              <a:t>unstandardized coefficients</a:t>
            </a:r>
            <a:r>
              <a:rPr lang="en-US" b="0" i="0"/>
              <a:t>):</a:t>
            </a:r>
          </a:p>
          <a:p>
            <a:endParaRPr lang="en-US" b="0" i="0"/>
          </a:p>
          <a:p>
            <a:endParaRPr lang="en-US" b="0" i="0"/>
          </a:p>
        </p:txBody>
      </p:sp>
      <p:graphicFrame>
        <p:nvGraphicFramePr>
          <p:cNvPr id="24578" name="Object 6"/>
          <p:cNvGraphicFramePr>
            <a:graphicFrameLocks noChangeAspect="1"/>
          </p:cNvGraphicFramePr>
          <p:nvPr>
            <p:ph idx="1"/>
          </p:nvPr>
        </p:nvGraphicFramePr>
        <p:xfrm>
          <a:off x="2255838" y="5184775"/>
          <a:ext cx="4478337" cy="461963"/>
        </p:xfrm>
        <a:graphic>
          <a:graphicData uri="http://schemas.openxmlformats.org/presentationml/2006/ole">
            <p:oleObj spid="_x0000_s24578" name="Equation" r:id="rId4" imgW="1968480" imgH="203040" progId="Equation.3">
              <p:embed/>
            </p:oleObj>
          </a:graphicData>
        </a:graphic>
      </p:graphicFrame>
      <p:sp>
        <p:nvSpPr>
          <p:cNvPr id="24585" name="Text Box 10"/>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pic>
        <p:nvPicPr>
          <p:cNvPr id="24586" name="Picture 13"/>
          <p:cNvPicPr>
            <a:picLocks noChangeAspect="1" noChangeArrowheads="1"/>
          </p:cNvPicPr>
          <p:nvPr/>
        </p:nvPicPr>
        <p:blipFill>
          <a:blip r:embed="rId5"/>
          <a:srcRect/>
          <a:stretch>
            <a:fillRect/>
          </a:stretch>
        </p:blipFill>
        <p:spPr bwMode="auto">
          <a:xfrm>
            <a:off x="762000" y="1600200"/>
            <a:ext cx="7772400" cy="224948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Date Placeholder 3"/>
          <p:cNvSpPr>
            <a:spLocks noGrp="1"/>
          </p:cNvSpPr>
          <p:nvPr>
            <p:ph type="dt" sz="quarter" idx="10"/>
          </p:nvPr>
        </p:nvSpPr>
        <p:spPr>
          <a:noFill/>
        </p:spPr>
        <p:txBody>
          <a:bodyPr/>
          <a:lstStyle/>
          <a:p>
            <a:r>
              <a:rPr lang="en-US"/>
              <a:t>2011</a:t>
            </a:r>
          </a:p>
        </p:txBody>
      </p:sp>
      <p:sp>
        <p:nvSpPr>
          <p:cNvPr id="361475" name="Footer Placeholder 4"/>
          <p:cNvSpPr>
            <a:spLocks noGrp="1"/>
          </p:cNvSpPr>
          <p:nvPr>
            <p:ph type="ftr" sz="quarter" idx="11"/>
          </p:nvPr>
        </p:nvSpPr>
        <p:spPr>
          <a:noFill/>
        </p:spPr>
        <p:txBody>
          <a:bodyPr/>
          <a:lstStyle/>
          <a:p>
            <a:r>
              <a:rPr lang="en-US" smtClean="0"/>
              <a:t>Rasimah Aripin</a:t>
            </a:r>
          </a:p>
        </p:txBody>
      </p:sp>
      <p:sp>
        <p:nvSpPr>
          <p:cNvPr id="361476" name="Slide Number Placeholder 5"/>
          <p:cNvSpPr>
            <a:spLocks noGrp="1"/>
          </p:cNvSpPr>
          <p:nvPr>
            <p:ph type="sldNum" sz="quarter" idx="12"/>
          </p:nvPr>
        </p:nvSpPr>
        <p:spPr>
          <a:noFill/>
        </p:spPr>
        <p:txBody>
          <a:bodyPr/>
          <a:lstStyle/>
          <a:p>
            <a:fld id="{366006AB-1530-4B5E-B5AD-4B95E4764F9E}" type="slidenum">
              <a:rPr lang="en-US" smtClean="0"/>
              <a:pPr/>
              <a:t>348</a:t>
            </a:fld>
            <a:endParaRPr lang="en-US" smtClean="0"/>
          </a:p>
        </p:txBody>
      </p:sp>
      <p:sp>
        <p:nvSpPr>
          <p:cNvPr id="361477" name="Rectangle 2"/>
          <p:cNvSpPr>
            <a:spLocks noGrp="1" noChangeArrowheads="1"/>
          </p:cNvSpPr>
          <p:nvPr>
            <p:ph type="title"/>
          </p:nvPr>
        </p:nvSpPr>
        <p:spPr>
          <a:xfrm>
            <a:off x="762000" y="838200"/>
            <a:ext cx="7772400" cy="685800"/>
          </a:xfrm>
          <a:noFill/>
          <a:ln>
            <a:solidFill>
              <a:schemeClr val="accent2"/>
            </a:solidFill>
          </a:ln>
        </p:spPr>
        <p:txBody>
          <a:bodyPr/>
          <a:lstStyle/>
          <a:p>
            <a:pPr eaLnBrk="1" hangingPunct="1"/>
            <a:r>
              <a:rPr lang="en-US" sz="3200" b="1" smtClean="0"/>
              <a:t>Regression Analysis Output (Cont…)</a:t>
            </a:r>
          </a:p>
        </p:txBody>
      </p:sp>
      <p:sp>
        <p:nvSpPr>
          <p:cNvPr id="361478" name="Text Box 3"/>
          <p:cNvSpPr txBox="1">
            <a:spLocks noChangeArrowheads="1"/>
          </p:cNvSpPr>
          <p:nvPr/>
        </p:nvSpPr>
        <p:spPr bwMode="auto">
          <a:xfrm>
            <a:off x="457200" y="3733800"/>
            <a:ext cx="7696200" cy="457200"/>
          </a:xfrm>
          <a:prstGeom prst="rect">
            <a:avLst/>
          </a:prstGeom>
          <a:noFill/>
          <a:ln w="9525">
            <a:noFill/>
            <a:miter lim="800000"/>
            <a:headEnd/>
            <a:tailEnd/>
          </a:ln>
        </p:spPr>
        <p:txBody>
          <a:bodyPr>
            <a:spAutoFit/>
          </a:bodyPr>
          <a:lstStyle/>
          <a:p>
            <a:pPr>
              <a:spcBef>
                <a:spcPct val="50000"/>
              </a:spcBef>
            </a:pPr>
            <a:endParaRPr lang="ms-MY" b="0" i="0"/>
          </a:p>
        </p:txBody>
      </p:sp>
      <p:sp>
        <p:nvSpPr>
          <p:cNvPr id="361479" name="Text Box 4"/>
          <p:cNvSpPr txBox="1">
            <a:spLocks noChangeArrowheads="1"/>
          </p:cNvSpPr>
          <p:nvPr/>
        </p:nvSpPr>
        <p:spPr bwMode="auto">
          <a:xfrm>
            <a:off x="381000" y="1676400"/>
            <a:ext cx="8382000" cy="3876675"/>
          </a:xfrm>
          <a:prstGeom prst="rect">
            <a:avLst/>
          </a:prstGeom>
          <a:noFill/>
          <a:ln w="9525">
            <a:solidFill>
              <a:schemeClr val="tx1"/>
            </a:solidFill>
            <a:miter lim="800000"/>
            <a:headEnd/>
            <a:tailEnd/>
          </a:ln>
        </p:spPr>
        <p:txBody>
          <a:bodyPr>
            <a:spAutoFit/>
          </a:bodyPr>
          <a:lstStyle/>
          <a:p>
            <a:pPr algn="ctr"/>
            <a:r>
              <a:rPr lang="en-US" sz="2800" i="0"/>
              <a:t>Interpretation of the Regression Parameters Estimates</a:t>
            </a:r>
          </a:p>
          <a:p>
            <a:pPr>
              <a:buFont typeface="Wingdings" pitchFamily="2" charset="2"/>
              <a:buChar char="ü"/>
            </a:pPr>
            <a:r>
              <a:rPr lang="en-US" b="0" i="0"/>
              <a:t>b</a:t>
            </a:r>
            <a:r>
              <a:rPr lang="en-US" b="0" i="0" baseline="-25000"/>
              <a:t>0</a:t>
            </a:r>
            <a:r>
              <a:rPr lang="en-US" b="0" i="0"/>
              <a:t> = 21.607 is the value of PBT when sales=0.  Since this is not possible, thus, it merely represents the y-intercept of the estimated regression line.</a:t>
            </a:r>
          </a:p>
          <a:p>
            <a:pPr>
              <a:buFont typeface="Wingdings" pitchFamily="2" charset="2"/>
              <a:buChar char="ü"/>
            </a:pPr>
            <a:r>
              <a:rPr lang="en-US" b="0" i="0"/>
              <a:t>b</a:t>
            </a:r>
            <a:r>
              <a:rPr lang="en-US" b="0" i="0" baseline="-25000"/>
              <a:t>1</a:t>
            </a:r>
            <a:r>
              <a:rPr lang="en-US" b="0" i="0"/>
              <a:t> = 0.146 means that PBT is estimated to increase by RM146 for every RM1000 increase in sales (0.146 x RM1000).</a:t>
            </a:r>
          </a:p>
          <a:p>
            <a:pPr>
              <a:buFont typeface="Wingdings" pitchFamily="2" charset="2"/>
              <a:buChar char="ü"/>
            </a:pPr>
            <a:r>
              <a:rPr lang="en-US" b="0" i="0"/>
              <a:t>The standardized coefficients (Beta) is only useful in multiple regression where the value indicates relative importance of each independent variable in predicting the dependent variable. </a:t>
            </a:r>
          </a:p>
        </p:txBody>
      </p:sp>
      <p:sp>
        <p:nvSpPr>
          <p:cNvPr id="361480" name="Text Box 7"/>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Date Placeholder 4"/>
          <p:cNvSpPr>
            <a:spLocks noGrp="1"/>
          </p:cNvSpPr>
          <p:nvPr>
            <p:ph type="dt" sz="quarter" idx="10"/>
          </p:nvPr>
        </p:nvSpPr>
        <p:spPr>
          <a:noFill/>
        </p:spPr>
        <p:txBody>
          <a:bodyPr/>
          <a:lstStyle/>
          <a:p>
            <a:r>
              <a:rPr lang="en-US"/>
              <a:t>2011</a:t>
            </a:r>
          </a:p>
        </p:txBody>
      </p:sp>
      <p:sp>
        <p:nvSpPr>
          <p:cNvPr id="25605" name="Footer Placeholder 5"/>
          <p:cNvSpPr>
            <a:spLocks noGrp="1"/>
          </p:cNvSpPr>
          <p:nvPr>
            <p:ph type="ftr" sz="quarter" idx="11"/>
          </p:nvPr>
        </p:nvSpPr>
        <p:spPr>
          <a:noFill/>
        </p:spPr>
        <p:txBody>
          <a:bodyPr/>
          <a:lstStyle/>
          <a:p>
            <a:r>
              <a:rPr lang="en-US" smtClean="0"/>
              <a:t>Rasimah Aripin</a:t>
            </a:r>
          </a:p>
        </p:txBody>
      </p:sp>
      <p:sp>
        <p:nvSpPr>
          <p:cNvPr id="25606" name="Slide Number Placeholder 6"/>
          <p:cNvSpPr>
            <a:spLocks noGrp="1"/>
          </p:cNvSpPr>
          <p:nvPr>
            <p:ph type="sldNum" sz="quarter" idx="12"/>
          </p:nvPr>
        </p:nvSpPr>
        <p:spPr>
          <a:noFill/>
        </p:spPr>
        <p:txBody>
          <a:bodyPr/>
          <a:lstStyle/>
          <a:p>
            <a:fld id="{BCFA55FA-74A9-4568-B19C-FF2DF8986F69}" type="slidenum">
              <a:rPr lang="en-US" smtClean="0"/>
              <a:pPr/>
              <a:t>349</a:t>
            </a:fld>
            <a:endParaRPr lang="en-US" smtClean="0"/>
          </a:p>
        </p:txBody>
      </p:sp>
      <p:sp>
        <p:nvSpPr>
          <p:cNvPr id="25607" name="Rectangle 2"/>
          <p:cNvSpPr>
            <a:spLocks noGrp="1" noChangeArrowheads="1"/>
          </p:cNvSpPr>
          <p:nvPr>
            <p:ph type="title"/>
          </p:nvPr>
        </p:nvSpPr>
        <p:spPr>
          <a:noFill/>
          <a:ln>
            <a:solidFill>
              <a:schemeClr val="accent2"/>
            </a:solidFill>
          </a:ln>
        </p:spPr>
        <p:txBody>
          <a:bodyPr/>
          <a:lstStyle/>
          <a:p>
            <a:pPr eaLnBrk="1" hangingPunct="1"/>
            <a:r>
              <a:rPr lang="en-US" sz="3200" b="1" smtClean="0"/>
              <a:t>Regression Analysis: Prediction</a:t>
            </a:r>
          </a:p>
        </p:txBody>
      </p:sp>
      <p:graphicFrame>
        <p:nvGraphicFramePr>
          <p:cNvPr id="25602" name="Object 5"/>
          <p:cNvGraphicFramePr>
            <a:graphicFrameLocks noChangeAspect="1"/>
          </p:cNvGraphicFramePr>
          <p:nvPr>
            <p:ph sz="half" idx="1"/>
          </p:nvPr>
        </p:nvGraphicFramePr>
        <p:xfrm>
          <a:off x="2533650" y="3930650"/>
          <a:ext cx="114300" cy="215900"/>
        </p:xfrm>
        <a:graphic>
          <a:graphicData uri="http://schemas.openxmlformats.org/presentationml/2006/ole">
            <p:oleObj spid="_x0000_s25602" name="Equation" r:id="rId4" imgW="114120" imgH="215640" progId="Equation.3">
              <p:embed/>
            </p:oleObj>
          </a:graphicData>
        </a:graphic>
      </p:graphicFrame>
      <p:sp>
        <p:nvSpPr>
          <p:cNvPr id="25608" name="Text Box 3"/>
          <p:cNvSpPr txBox="1">
            <a:spLocks noChangeArrowheads="1"/>
          </p:cNvSpPr>
          <p:nvPr/>
        </p:nvSpPr>
        <p:spPr bwMode="auto">
          <a:xfrm>
            <a:off x="457200" y="3733800"/>
            <a:ext cx="7696200" cy="457200"/>
          </a:xfrm>
          <a:prstGeom prst="rect">
            <a:avLst/>
          </a:prstGeom>
          <a:noFill/>
          <a:ln w="9525">
            <a:noFill/>
            <a:miter lim="800000"/>
            <a:headEnd/>
            <a:tailEnd/>
          </a:ln>
        </p:spPr>
        <p:txBody>
          <a:bodyPr>
            <a:spAutoFit/>
          </a:bodyPr>
          <a:lstStyle/>
          <a:p>
            <a:pPr>
              <a:spcBef>
                <a:spcPct val="50000"/>
              </a:spcBef>
            </a:pPr>
            <a:endParaRPr lang="ms-MY" b="0" i="0"/>
          </a:p>
        </p:txBody>
      </p:sp>
      <p:sp>
        <p:nvSpPr>
          <p:cNvPr id="25609" name="Text Box 4"/>
          <p:cNvSpPr txBox="1">
            <a:spLocks noChangeArrowheads="1"/>
          </p:cNvSpPr>
          <p:nvPr/>
        </p:nvSpPr>
        <p:spPr bwMode="auto">
          <a:xfrm>
            <a:off x="304800" y="1905000"/>
            <a:ext cx="8382000" cy="3743325"/>
          </a:xfrm>
          <a:prstGeom prst="rect">
            <a:avLst/>
          </a:prstGeom>
          <a:noFill/>
          <a:ln w="9525">
            <a:noFill/>
            <a:miter lim="800000"/>
            <a:headEnd/>
            <a:tailEnd/>
          </a:ln>
        </p:spPr>
        <p:txBody>
          <a:bodyPr>
            <a:spAutoFit/>
          </a:bodyPr>
          <a:lstStyle/>
          <a:p>
            <a:pPr marL="228600" indent="-228600">
              <a:buFont typeface="Wingdings" pitchFamily="2" charset="2"/>
              <a:buChar char="ü"/>
            </a:pPr>
            <a:r>
              <a:rPr lang="en-US" b="0" i="0"/>
              <a:t>Based on the estimated regression equation, PBT can be predicted from annual sales quite accurately</a:t>
            </a:r>
          </a:p>
          <a:p>
            <a:pPr marL="228600" indent="-228600">
              <a:buFont typeface="Wingdings" pitchFamily="2" charset="2"/>
              <a:buChar char="ü"/>
            </a:pPr>
            <a:endParaRPr lang="en-US" b="0" i="0"/>
          </a:p>
          <a:p>
            <a:pPr marL="228600" indent="-228600">
              <a:buFont typeface="Wingdings" pitchFamily="2" charset="2"/>
              <a:buChar char="ü"/>
            </a:pPr>
            <a:r>
              <a:rPr lang="en-US" b="0" i="0"/>
              <a:t>For example, to predict the PBT for a pharmacy with an annual sales of  RM1 million, substitute 1000  into the equation below:</a:t>
            </a:r>
          </a:p>
          <a:p>
            <a:pPr marL="228600" indent="-228600">
              <a:buFont typeface="Wingdings" pitchFamily="2" charset="2"/>
              <a:buChar char="ü"/>
            </a:pPr>
            <a:endParaRPr lang="en-US" b="0" i="0"/>
          </a:p>
          <a:p>
            <a:pPr marL="228600" indent="-228600">
              <a:buFont typeface="Wingdings" pitchFamily="2" charset="2"/>
              <a:buNone/>
            </a:pPr>
            <a:r>
              <a:rPr lang="en-US" b="0" i="0"/>
              <a:t>			               </a:t>
            </a:r>
          </a:p>
          <a:p>
            <a:pPr marL="228600" indent="-228600">
              <a:buFont typeface="Wingdings" pitchFamily="2" charset="2"/>
              <a:buNone/>
            </a:pPr>
            <a:endParaRPr lang="en-US" b="0" i="0"/>
          </a:p>
          <a:p>
            <a:pPr marL="228600" indent="-228600">
              <a:buFont typeface="Wingdings" pitchFamily="2" charset="2"/>
              <a:buChar char="ü"/>
            </a:pPr>
            <a:r>
              <a:rPr lang="en-US" b="0" i="0"/>
              <a:t>It means that if the annual sales for a pharmacy is RM1 million, it is predicted that the profit before tax is RM167,607.00</a:t>
            </a:r>
          </a:p>
        </p:txBody>
      </p:sp>
      <p:sp>
        <p:nvSpPr>
          <p:cNvPr id="25610" name="Text Box 7"/>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graphicFrame>
        <p:nvGraphicFramePr>
          <p:cNvPr id="25603" name="Object 8"/>
          <p:cNvGraphicFramePr>
            <a:graphicFrameLocks noChangeAspect="1"/>
          </p:cNvGraphicFramePr>
          <p:nvPr>
            <p:ph sz="half" idx="2"/>
          </p:nvPr>
        </p:nvGraphicFramePr>
        <p:xfrm>
          <a:off x="838200" y="4038600"/>
          <a:ext cx="7315200" cy="420688"/>
        </p:xfrm>
        <a:graphic>
          <a:graphicData uri="http://schemas.openxmlformats.org/presentationml/2006/ole">
            <p:oleObj spid="_x0000_s25603" name="Equation" r:id="rId5" imgW="3530520" imgH="203040" progId="Equation.3">
              <p:embed/>
            </p:oleObj>
          </a:graphicData>
        </a:graphic>
      </p:graphicFrame>
    </p:spTree>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4"/>
          <p:cNvSpPr>
            <a:spLocks noGrp="1"/>
          </p:cNvSpPr>
          <p:nvPr>
            <p:ph type="dt" sz="quarter" idx="10"/>
          </p:nvPr>
        </p:nvSpPr>
        <p:spPr>
          <a:noFill/>
        </p:spPr>
        <p:txBody>
          <a:bodyPr/>
          <a:lstStyle/>
          <a:p>
            <a:r>
              <a:rPr lang="en-US"/>
              <a:t>2011</a:t>
            </a:r>
          </a:p>
        </p:txBody>
      </p:sp>
      <p:sp>
        <p:nvSpPr>
          <p:cNvPr id="65539" name="Footer Placeholder 5"/>
          <p:cNvSpPr>
            <a:spLocks noGrp="1"/>
          </p:cNvSpPr>
          <p:nvPr>
            <p:ph type="ftr" sz="quarter" idx="11"/>
          </p:nvPr>
        </p:nvSpPr>
        <p:spPr>
          <a:noFill/>
        </p:spPr>
        <p:txBody>
          <a:bodyPr/>
          <a:lstStyle/>
          <a:p>
            <a:r>
              <a:rPr lang="en-US" smtClean="0"/>
              <a:t>Rasimah Aripin</a:t>
            </a:r>
          </a:p>
        </p:txBody>
      </p:sp>
      <p:sp>
        <p:nvSpPr>
          <p:cNvPr id="65540" name="Slide Number Placeholder 6"/>
          <p:cNvSpPr>
            <a:spLocks noGrp="1"/>
          </p:cNvSpPr>
          <p:nvPr>
            <p:ph type="sldNum" sz="quarter" idx="12"/>
          </p:nvPr>
        </p:nvSpPr>
        <p:spPr>
          <a:noFill/>
        </p:spPr>
        <p:txBody>
          <a:bodyPr/>
          <a:lstStyle/>
          <a:p>
            <a:fld id="{0B6E81B5-DD46-4CCA-A958-FB8E78B81B94}" type="slidenum">
              <a:rPr lang="en-US" smtClean="0"/>
              <a:pPr/>
              <a:t>35</a:t>
            </a:fld>
            <a:endParaRPr lang="en-US" smtClean="0"/>
          </a:p>
        </p:txBody>
      </p:sp>
      <p:sp>
        <p:nvSpPr>
          <p:cNvPr id="65541" name="Rectangle 2"/>
          <p:cNvSpPr>
            <a:spLocks noGrp="1" noChangeArrowheads="1"/>
          </p:cNvSpPr>
          <p:nvPr>
            <p:ph type="title"/>
          </p:nvPr>
        </p:nvSpPr>
        <p:spPr>
          <a:xfrm>
            <a:off x="838200" y="762000"/>
            <a:ext cx="7772400" cy="685800"/>
          </a:xfrm>
          <a:ln>
            <a:solidFill>
              <a:schemeClr val="accent2"/>
            </a:solidFill>
          </a:ln>
        </p:spPr>
        <p:txBody>
          <a:bodyPr/>
          <a:lstStyle/>
          <a:p>
            <a:pPr eaLnBrk="1" hangingPunct="1"/>
            <a:r>
              <a:rPr lang="en-US" sz="3200" smtClean="0"/>
              <a:t>Saving a data set after editing</a:t>
            </a:r>
          </a:p>
        </p:txBody>
      </p:sp>
      <p:sp>
        <p:nvSpPr>
          <p:cNvPr id="65542" name="Rectangle 3"/>
          <p:cNvSpPr>
            <a:spLocks noGrp="1" noChangeArrowheads="1"/>
          </p:cNvSpPr>
          <p:nvPr>
            <p:ph type="body" sz="half" idx="1"/>
          </p:nvPr>
        </p:nvSpPr>
        <p:spPr>
          <a:xfrm>
            <a:off x="457200" y="1524000"/>
            <a:ext cx="3733800" cy="4267200"/>
          </a:xfrm>
        </p:spPr>
        <p:txBody>
          <a:bodyPr/>
          <a:lstStyle/>
          <a:p>
            <a:pPr eaLnBrk="1" hangingPunct="1">
              <a:lnSpc>
                <a:spcPct val="80000"/>
              </a:lnSpc>
              <a:buFontTx/>
              <a:buNone/>
            </a:pPr>
            <a:r>
              <a:rPr lang="en-US" sz="2400" smtClean="0"/>
              <a:t>To save </a:t>
            </a:r>
          </a:p>
          <a:p>
            <a:pPr eaLnBrk="1" hangingPunct="1">
              <a:lnSpc>
                <a:spcPct val="80000"/>
              </a:lnSpc>
              <a:spcAft>
                <a:spcPct val="10000"/>
              </a:spcAft>
            </a:pPr>
            <a:r>
              <a:rPr lang="en-US" sz="2400" b="1" smtClean="0">
                <a:solidFill>
                  <a:srgbClr val="000066"/>
                </a:solidFill>
              </a:rPr>
              <a:t>File &gt;&gt;&gt; Save</a:t>
            </a:r>
            <a:r>
              <a:rPr lang="en-US" sz="2400" smtClean="0"/>
              <a:t>  to overwrite the old file</a:t>
            </a:r>
          </a:p>
          <a:p>
            <a:pPr eaLnBrk="1" hangingPunct="1">
              <a:lnSpc>
                <a:spcPct val="80000"/>
              </a:lnSpc>
              <a:spcAft>
                <a:spcPct val="10000"/>
              </a:spcAft>
            </a:pPr>
            <a:r>
              <a:rPr lang="en-US" sz="2400" b="1" smtClean="0">
                <a:solidFill>
                  <a:srgbClr val="000066"/>
                </a:solidFill>
              </a:rPr>
              <a:t>File &gt;&gt;&gt; Save Data As</a:t>
            </a:r>
            <a:r>
              <a:rPr lang="en-US" sz="2400" smtClean="0"/>
              <a:t> to save as another file or to save for the first time</a:t>
            </a:r>
          </a:p>
          <a:p>
            <a:pPr eaLnBrk="1" hangingPunct="1">
              <a:lnSpc>
                <a:spcPct val="80000"/>
              </a:lnSpc>
              <a:spcAft>
                <a:spcPct val="10000"/>
              </a:spcAft>
            </a:pPr>
            <a:r>
              <a:rPr lang="en-US" sz="2400" smtClean="0"/>
              <a:t>For example, to save the edited smoking data set as </a:t>
            </a:r>
            <a:r>
              <a:rPr lang="en-US" sz="2400" b="1" smtClean="0">
                <a:solidFill>
                  <a:srgbClr val="000066"/>
                </a:solidFill>
              </a:rPr>
              <a:t>Smoking Habit Edited</a:t>
            </a:r>
            <a:r>
              <a:rPr lang="en-US" sz="2400" smtClean="0">
                <a:solidFill>
                  <a:schemeClr val="accent2"/>
                </a:solidFill>
              </a:rPr>
              <a:t> </a:t>
            </a:r>
            <a:r>
              <a:rPr lang="en-US" sz="2400" smtClean="0"/>
              <a:t>in your</a:t>
            </a:r>
            <a:r>
              <a:rPr lang="en-US" sz="2400" smtClean="0">
                <a:solidFill>
                  <a:schemeClr val="accent2"/>
                </a:solidFill>
              </a:rPr>
              <a:t> </a:t>
            </a:r>
            <a:r>
              <a:rPr lang="en-US" sz="2400" smtClean="0"/>
              <a:t>selected folder, refer to the </a:t>
            </a:r>
            <a:r>
              <a:rPr lang="en-US" sz="2400" b="1" smtClean="0">
                <a:solidFill>
                  <a:srgbClr val="990099"/>
                </a:solidFill>
              </a:rPr>
              <a:t>Save Data</a:t>
            </a:r>
            <a:r>
              <a:rPr lang="en-US" sz="2400" smtClean="0"/>
              <a:t> </a:t>
            </a:r>
            <a:r>
              <a:rPr lang="en-US" sz="2400" b="1" smtClean="0">
                <a:solidFill>
                  <a:srgbClr val="990099"/>
                </a:solidFill>
              </a:rPr>
              <a:t>As</a:t>
            </a:r>
            <a:r>
              <a:rPr lang="en-US" sz="2400" smtClean="0">
                <a:solidFill>
                  <a:srgbClr val="990099"/>
                </a:solidFill>
              </a:rPr>
              <a:t> </a:t>
            </a:r>
            <a:r>
              <a:rPr lang="en-US" sz="2400" smtClean="0"/>
              <a:t>dialog box shown.</a:t>
            </a:r>
          </a:p>
          <a:p>
            <a:pPr eaLnBrk="1" hangingPunct="1">
              <a:lnSpc>
                <a:spcPct val="80000"/>
              </a:lnSpc>
              <a:spcAft>
                <a:spcPct val="10000"/>
              </a:spcAft>
            </a:pPr>
            <a:endParaRPr lang="en-US" sz="2400" smtClean="0"/>
          </a:p>
        </p:txBody>
      </p:sp>
      <p:grpSp>
        <p:nvGrpSpPr>
          <p:cNvPr id="65543" name="Group 1033"/>
          <p:cNvGrpSpPr>
            <a:grpSpLocks/>
          </p:cNvGrpSpPr>
          <p:nvPr/>
        </p:nvGrpSpPr>
        <p:grpSpPr bwMode="auto">
          <a:xfrm>
            <a:off x="2743200" y="1447800"/>
            <a:ext cx="6096000" cy="4581525"/>
            <a:chOff x="1632" y="1056"/>
            <a:chExt cx="3840" cy="2886"/>
          </a:xfrm>
        </p:grpSpPr>
        <p:sp>
          <p:nvSpPr>
            <p:cNvPr id="65545" name="Text Box 6"/>
            <p:cNvSpPr txBox="1">
              <a:spLocks noChangeArrowheads="1"/>
            </p:cNvSpPr>
            <p:nvPr/>
          </p:nvSpPr>
          <p:spPr bwMode="auto">
            <a:xfrm>
              <a:off x="3984" y="3648"/>
              <a:ext cx="1440" cy="294"/>
            </a:xfrm>
            <a:prstGeom prst="rect">
              <a:avLst/>
            </a:prstGeom>
            <a:noFill/>
            <a:ln w="9525">
              <a:solidFill>
                <a:schemeClr val="tx1"/>
              </a:solidFill>
              <a:miter lim="800000"/>
              <a:headEnd/>
              <a:tailEnd/>
            </a:ln>
          </p:spPr>
          <p:txBody>
            <a:bodyPr>
              <a:spAutoFit/>
            </a:bodyPr>
            <a:lstStyle/>
            <a:p>
              <a:pPr algn="ctr">
                <a:spcBef>
                  <a:spcPct val="50000"/>
                </a:spcBef>
              </a:pPr>
              <a:r>
                <a:rPr lang="en-US" i="0"/>
                <a:t>Click Save</a:t>
              </a:r>
            </a:p>
          </p:txBody>
        </p:sp>
        <p:pic>
          <p:nvPicPr>
            <p:cNvPr id="65546" name="Picture 1030"/>
            <p:cNvPicPr>
              <a:picLocks noChangeAspect="1" noChangeArrowheads="1"/>
            </p:cNvPicPr>
            <p:nvPr/>
          </p:nvPicPr>
          <p:blipFill>
            <a:blip r:embed="rId3"/>
            <a:srcRect l="28906" t="22917" r="28906" b="27083"/>
            <a:stretch>
              <a:fillRect/>
            </a:stretch>
          </p:blipFill>
          <p:spPr bwMode="auto">
            <a:xfrm>
              <a:off x="2592" y="1056"/>
              <a:ext cx="2880" cy="2656"/>
            </a:xfrm>
            <a:prstGeom prst="rect">
              <a:avLst/>
            </a:prstGeom>
            <a:noFill/>
            <a:ln w="9525">
              <a:noFill/>
              <a:miter lim="800000"/>
              <a:headEnd/>
              <a:tailEnd/>
            </a:ln>
          </p:spPr>
        </p:pic>
        <p:sp>
          <p:nvSpPr>
            <p:cNvPr id="65547" name="Line 8"/>
            <p:cNvSpPr>
              <a:spLocks noChangeShapeType="1"/>
            </p:cNvSpPr>
            <p:nvPr/>
          </p:nvSpPr>
          <p:spPr bwMode="auto">
            <a:xfrm flipV="1">
              <a:off x="1632" y="2784"/>
              <a:ext cx="1776" cy="48"/>
            </a:xfrm>
            <a:prstGeom prst="line">
              <a:avLst/>
            </a:prstGeom>
            <a:noFill/>
            <a:ln w="22225">
              <a:solidFill>
                <a:srgbClr val="FF3300"/>
              </a:solidFill>
              <a:round/>
              <a:headEnd/>
              <a:tailEnd type="triangle" w="med" len="med"/>
            </a:ln>
          </p:spPr>
          <p:txBody>
            <a:bodyPr/>
            <a:lstStyle/>
            <a:p>
              <a:endParaRPr lang="en-US"/>
            </a:p>
          </p:txBody>
        </p:sp>
        <p:sp>
          <p:nvSpPr>
            <p:cNvPr id="65548" name="Line 1031"/>
            <p:cNvSpPr>
              <a:spLocks noChangeShapeType="1"/>
            </p:cNvSpPr>
            <p:nvPr/>
          </p:nvSpPr>
          <p:spPr bwMode="auto">
            <a:xfrm flipV="1">
              <a:off x="4656" y="2784"/>
              <a:ext cx="528" cy="864"/>
            </a:xfrm>
            <a:prstGeom prst="line">
              <a:avLst/>
            </a:prstGeom>
            <a:noFill/>
            <a:ln w="9525">
              <a:solidFill>
                <a:schemeClr val="tx1"/>
              </a:solidFill>
              <a:round/>
              <a:headEnd/>
              <a:tailEnd type="triangle" w="med" len="med"/>
            </a:ln>
          </p:spPr>
          <p:txBody>
            <a:bodyPr wrap="none"/>
            <a:lstStyle/>
            <a:p>
              <a:endParaRPr lang="en-US"/>
            </a:p>
          </p:txBody>
        </p:sp>
      </p:grpSp>
      <p:sp>
        <p:nvSpPr>
          <p:cNvPr id="65544" name="Text Box 1032"/>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Date Placeholder 3"/>
          <p:cNvSpPr>
            <a:spLocks noGrp="1"/>
          </p:cNvSpPr>
          <p:nvPr>
            <p:ph type="dt" sz="quarter" idx="10"/>
          </p:nvPr>
        </p:nvSpPr>
        <p:spPr>
          <a:noFill/>
        </p:spPr>
        <p:txBody>
          <a:bodyPr/>
          <a:lstStyle/>
          <a:p>
            <a:r>
              <a:rPr lang="en-US"/>
              <a:t>2011</a:t>
            </a:r>
          </a:p>
        </p:txBody>
      </p:sp>
      <p:sp>
        <p:nvSpPr>
          <p:cNvPr id="362499" name="Footer Placeholder 4"/>
          <p:cNvSpPr>
            <a:spLocks noGrp="1"/>
          </p:cNvSpPr>
          <p:nvPr>
            <p:ph type="ftr" sz="quarter" idx="11"/>
          </p:nvPr>
        </p:nvSpPr>
        <p:spPr>
          <a:noFill/>
        </p:spPr>
        <p:txBody>
          <a:bodyPr/>
          <a:lstStyle/>
          <a:p>
            <a:r>
              <a:rPr lang="en-US" smtClean="0"/>
              <a:t>Rasimah Aripin</a:t>
            </a:r>
          </a:p>
        </p:txBody>
      </p:sp>
      <p:sp>
        <p:nvSpPr>
          <p:cNvPr id="362500" name="Slide Number Placeholder 5"/>
          <p:cNvSpPr>
            <a:spLocks noGrp="1"/>
          </p:cNvSpPr>
          <p:nvPr>
            <p:ph type="sldNum" sz="quarter" idx="12"/>
          </p:nvPr>
        </p:nvSpPr>
        <p:spPr>
          <a:noFill/>
        </p:spPr>
        <p:txBody>
          <a:bodyPr/>
          <a:lstStyle/>
          <a:p>
            <a:fld id="{45948B84-77EF-4022-9B79-02D6C4F11232}" type="slidenum">
              <a:rPr lang="en-US" smtClean="0"/>
              <a:pPr/>
              <a:t>350</a:t>
            </a:fld>
            <a:endParaRPr lang="en-US" smtClean="0"/>
          </a:p>
        </p:txBody>
      </p:sp>
      <p:sp>
        <p:nvSpPr>
          <p:cNvPr id="362501" name="Rectangle 2"/>
          <p:cNvSpPr>
            <a:spLocks noGrp="1" noChangeArrowheads="1"/>
          </p:cNvSpPr>
          <p:nvPr>
            <p:ph type="title"/>
          </p:nvPr>
        </p:nvSpPr>
        <p:spPr>
          <a:xfrm>
            <a:off x="533400" y="762000"/>
            <a:ext cx="8258175" cy="609600"/>
          </a:xfrm>
          <a:ln>
            <a:solidFill>
              <a:schemeClr val="tx1"/>
            </a:solidFill>
          </a:ln>
        </p:spPr>
        <p:txBody>
          <a:bodyPr/>
          <a:lstStyle/>
          <a:p>
            <a:pPr eaLnBrk="1" hangingPunct="1"/>
            <a:r>
              <a:rPr lang="en-US" sz="3200" smtClean="0"/>
              <a:t>Class Exercise (1): Description</a:t>
            </a:r>
          </a:p>
        </p:txBody>
      </p:sp>
      <p:sp>
        <p:nvSpPr>
          <p:cNvPr id="362502" name="Rectangle 3"/>
          <p:cNvSpPr>
            <a:spLocks noGrp="1" noChangeArrowheads="1"/>
          </p:cNvSpPr>
          <p:nvPr>
            <p:ph type="body" idx="1"/>
          </p:nvPr>
        </p:nvSpPr>
        <p:spPr>
          <a:xfrm>
            <a:off x="685800" y="1524000"/>
            <a:ext cx="8001000" cy="4648200"/>
          </a:xfrm>
        </p:spPr>
        <p:txBody>
          <a:bodyPr/>
          <a:lstStyle/>
          <a:p>
            <a:pPr eaLnBrk="1" hangingPunct="1">
              <a:lnSpc>
                <a:spcPct val="90000"/>
              </a:lnSpc>
              <a:spcAft>
                <a:spcPct val="20000"/>
              </a:spcAft>
            </a:pPr>
            <a:r>
              <a:rPr lang="en-US" sz="2400" smtClean="0"/>
              <a:t>Refer to the </a:t>
            </a:r>
            <a:r>
              <a:rPr lang="en-US" sz="2400" b="1" i="1" smtClean="0"/>
              <a:t>Cholesterol</a:t>
            </a:r>
            <a:r>
              <a:rPr lang="en-US" sz="2400" smtClean="0"/>
              <a:t> data set which contains information on the following variables: </a:t>
            </a:r>
            <a:r>
              <a:rPr lang="en-US" sz="2400" i="1" smtClean="0"/>
              <a:t>age (in years), cholesterol level (in mg/dL)</a:t>
            </a:r>
            <a:r>
              <a:rPr lang="en-US" sz="2400" smtClean="0"/>
              <a:t> and </a:t>
            </a:r>
            <a:r>
              <a:rPr lang="en-US" sz="2400" i="1" smtClean="0"/>
              <a:t>gender (Male=1, Female=2).</a:t>
            </a:r>
            <a:r>
              <a:rPr lang="en-US" sz="2400" smtClean="0"/>
              <a:t>  Past research has shown that cholesterol level increases with age. </a:t>
            </a:r>
          </a:p>
          <a:p>
            <a:pPr eaLnBrk="1" hangingPunct="1">
              <a:lnSpc>
                <a:spcPct val="90000"/>
              </a:lnSpc>
              <a:spcAft>
                <a:spcPct val="20000"/>
              </a:spcAft>
            </a:pPr>
            <a:r>
              <a:rPr lang="en-US" sz="2400" smtClean="0"/>
              <a:t>Generate a coefficient of correlation between age and cholesterol  level.  Is the correlation significant? What does it indicate.</a:t>
            </a:r>
          </a:p>
          <a:p>
            <a:pPr eaLnBrk="1" hangingPunct="1">
              <a:lnSpc>
                <a:spcPct val="90000"/>
              </a:lnSpc>
              <a:spcAft>
                <a:spcPct val="20000"/>
              </a:spcAft>
            </a:pPr>
            <a:r>
              <a:rPr lang="en-US" sz="2400" smtClean="0"/>
              <a:t>Estimate a simple linear regression model to predict cholesterol level from age.  Is the relationship significant?</a:t>
            </a:r>
          </a:p>
          <a:p>
            <a:pPr eaLnBrk="1" hangingPunct="1">
              <a:lnSpc>
                <a:spcPct val="90000"/>
              </a:lnSpc>
              <a:spcAft>
                <a:spcPct val="20000"/>
              </a:spcAft>
            </a:pPr>
            <a:r>
              <a:rPr lang="en-US" sz="2400" smtClean="0"/>
              <a:t>Explain the meaning of the parameter estimates.</a:t>
            </a:r>
          </a:p>
          <a:p>
            <a:pPr eaLnBrk="1" hangingPunct="1">
              <a:lnSpc>
                <a:spcPct val="90000"/>
              </a:lnSpc>
              <a:spcAft>
                <a:spcPct val="20000"/>
              </a:spcAft>
            </a:pPr>
            <a:r>
              <a:rPr lang="en-US" sz="2400" smtClean="0"/>
              <a:t>Refer to the next 3 slides for the output.</a:t>
            </a:r>
          </a:p>
        </p:txBody>
      </p:sp>
      <p:sp>
        <p:nvSpPr>
          <p:cNvPr id="362503" name="Text Box 5"/>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Date Placeholder 3"/>
          <p:cNvSpPr>
            <a:spLocks noGrp="1"/>
          </p:cNvSpPr>
          <p:nvPr>
            <p:ph type="dt" sz="quarter" idx="10"/>
          </p:nvPr>
        </p:nvSpPr>
        <p:spPr>
          <a:noFill/>
        </p:spPr>
        <p:txBody>
          <a:bodyPr/>
          <a:lstStyle/>
          <a:p>
            <a:r>
              <a:rPr lang="en-US"/>
              <a:t>2011</a:t>
            </a:r>
          </a:p>
        </p:txBody>
      </p:sp>
      <p:sp>
        <p:nvSpPr>
          <p:cNvPr id="363523" name="Footer Placeholder 4"/>
          <p:cNvSpPr>
            <a:spLocks noGrp="1"/>
          </p:cNvSpPr>
          <p:nvPr>
            <p:ph type="ftr" sz="quarter" idx="11"/>
          </p:nvPr>
        </p:nvSpPr>
        <p:spPr>
          <a:noFill/>
        </p:spPr>
        <p:txBody>
          <a:bodyPr/>
          <a:lstStyle/>
          <a:p>
            <a:r>
              <a:rPr lang="en-US" smtClean="0"/>
              <a:t>Rasimah Aripin</a:t>
            </a:r>
          </a:p>
        </p:txBody>
      </p:sp>
      <p:sp>
        <p:nvSpPr>
          <p:cNvPr id="363524" name="Slide Number Placeholder 5"/>
          <p:cNvSpPr>
            <a:spLocks noGrp="1"/>
          </p:cNvSpPr>
          <p:nvPr>
            <p:ph type="sldNum" sz="quarter" idx="12"/>
          </p:nvPr>
        </p:nvSpPr>
        <p:spPr>
          <a:noFill/>
        </p:spPr>
        <p:txBody>
          <a:bodyPr/>
          <a:lstStyle/>
          <a:p>
            <a:fld id="{FAB5EF39-307E-4B52-9650-97CFCD452269}" type="slidenum">
              <a:rPr lang="en-US" smtClean="0"/>
              <a:pPr/>
              <a:t>351</a:t>
            </a:fld>
            <a:endParaRPr lang="en-US" smtClean="0"/>
          </a:p>
        </p:txBody>
      </p:sp>
      <p:sp>
        <p:nvSpPr>
          <p:cNvPr id="363525" name="Rectangle 2"/>
          <p:cNvSpPr>
            <a:spLocks noGrp="1" noChangeArrowheads="1"/>
          </p:cNvSpPr>
          <p:nvPr>
            <p:ph type="title"/>
          </p:nvPr>
        </p:nvSpPr>
        <p:spPr>
          <a:xfrm>
            <a:off x="533400" y="762000"/>
            <a:ext cx="8258175" cy="609600"/>
          </a:xfrm>
          <a:ln>
            <a:solidFill>
              <a:schemeClr val="tx1"/>
            </a:solidFill>
          </a:ln>
        </p:spPr>
        <p:txBody>
          <a:bodyPr/>
          <a:lstStyle/>
          <a:p>
            <a:pPr eaLnBrk="1" hangingPunct="1"/>
            <a:r>
              <a:rPr lang="en-US" sz="3200" smtClean="0"/>
              <a:t>Class Exercise (1): Output for correlation</a:t>
            </a:r>
          </a:p>
        </p:txBody>
      </p:sp>
      <p:pic>
        <p:nvPicPr>
          <p:cNvPr id="363526" name="Picture 8"/>
          <p:cNvPicPr>
            <a:picLocks noChangeAspect="1" noChangeArrowheads="1"/>
          </p:cNvPicPr>
          <p:nvPr>
            <p:ph type="body" idx="1"/>
          </p:nvPr>
        </p:nvPicPr>
        <p:blipFill>
          <a:blip r:embed="rId3"/>
          <a:srcRect/>
          <a:stretch>
            <a:fillRect/>
          </a:stretch>
        </p:blipFill>
        <p:spPr>
          <a:xfrm>
            <a:off x="1219200" y="1524000"/>
            <a:ext cx="6610350" cy="3355975"/>
          </a:xfrm>
          <a:noFill/>
          <a:ln>
            <a:solidFill>
              <a:schemeClr val="tx1"/>
            </a:solidFill>
          </a:ln>
        </p:spPr>
      </p:pic>
      <p:sp>
        <p:nvSpPr>
          <p:cNvPr id="363527" name="Text Box 9"/>
          <p:cNvSpPr txBox="1">
            <a:spLocks noChangeArrowheads="1"/>
          </p:cNvSpPr>
          <p:nvPr/>
        </p:nvSpPr>
        <p:spPr bwMode="auto">
          <a:xfrm>
            <a:off x="685800" y="5105400"/>
            <a:ext cx="7696200" cy="822325"/>
          </a:xfrm>
          <a:prstGeom prst="rect">
            <a:avLst/>
          </a:prstGeom>
          <a:noFill/>
          <a:ln w="9525">
            <a:noFill/>
            <a:miter lim="800000"/>
            <a:headEnd/>
            <a:tailEnd/>
          </a:ln>
        </p:spPr>
        <p:txBody>
          <a:bodyPr>
            <a:spAutoFit/>
          </a:bodyPr>
          <a:lstStyle/>
          <a:p>
            <a:pPr>
              <a:spcBef>
                <a:spcPct val="50000"/>
              </a:spcBef>
            </a:pPr>
            <a:r>
              <a:rPr lang="en-US" b="0" i="0"/>
              <a:t>There is a significant positive correlation between age and cholesterol.  That means cholesterol level increases with age.</a:t>
            </a:r>
          </a:p>
        </p:txBody>
      </p:sp>
      <p:sp>
        <p:nvSpPr>
          <p:cNvPr id="363528" name="Text Box 10"/>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Date Placeholder 3"/>
          <p:cNvSpPr>
            <a:spLocks noGrp="1"/>
          </p:cNvSpPr>
          <p:nvPr>
            <p:ph type="dt" sz="quarter" idx="10"/>
          </p:nvPr>
        </p:nvSpPr>
        <p:spPr>
          <a:noFill/>
        </p:spPr>
        <p:txBody>
          <a:bodyPr/>
          <a:lstStyle/>
          <a:p>
            <a:r>
              <a:rPr lang="en-US"/>
              <a:t>2011</a:t>
            </a:r>
          </a:p>
        </p:txBody>
      </p:sp>
      <p:sp>
        <p:nvSpPr>
          <p:cNvPr id="364547" name="Footer Placeholder 4"/>
          <p:cNvSpPr>
            <a:spLocks noGrp="1"/>
          </p:cNvSpPr>
          <p:nvPr>
            <p:ph type="ftr" sz="quarter" idx="11"/>
          </p:nvPr>
        </p:nvSpPr>
        <p:spPr>
          <a:noFill/>
        </p:spPr>
        <p:txBody>
          <a:bodyPr/>
          <a:lstStyle/>
          <a:p>
            <a:r>
              <a:rPr lang="en-US" smtClean="0"/>
              <a:t>Rasimah Aripin</a:t>
            </a:r>
          </a:p>
        </p:txBody>
      </p:sp>
      <p:sp>
        <p:nvSpPr>
          <p:cNvPr id="364548" name="Slide Number Placeholder 5"/>
          <p:cNvSpPr>
            <a:spLocks noGrp="1"/>
          </p:cNvSpPr>
          <p:nvPr>
            <p:ph type="sldNum" sz="quarter" idx="12"/>
          </p:nvPr>
        </p:nvSpPr>
        <p:spPr>
          <a:noFill/>
        </p:spPr>
        <p:txBody>
          <a:bodyPr/>
          <a:lstStyle/>
          <a:p>
            <a:fld id="{52A42D6D-91F5-42ED-949A-1BB94631B3F7}" type="slidenum">
              <a:rPr lang="en-US" smtClean="0"/>
              <a:pPr/>
              <a:t>352</a:t>
            </a:fld>
            <a:endParaRPr lang="en-US" smtClean="0"/>
          </a:p>
        </p:txBody>
      </p:sp>
      <p:sp>
        <p:nvSpPr>
          <p:cNvPr id="364549" name="Rectangle 2"/>
          <p:cNvSpPr>
            <a:spLocks noGrp="1" noChangeArrowheads="1"/>
          </p:cNvSpPr>
          <p:nvPr>
            <p:ph type="title"/>
          </p:nvPr>
        </p:nvSpPr>
        <p:spPr>
          <a:xfrm>
            <a:off x="533400" y="762000"/>
            <a:ext cx="8258175" cy="609600"/>
          </a:xfrm>
          <a:ln>
            <a:solidFill>
              <a:schemeClr val="tx1"/>
            </a:solidFill>
          </a:ln>
        </p:spPr>
        <p:txBody>
          <a:bodyPr/>
          <a:lstStyle/>
          <a:p>
            <a:pPr eaLnBrk="1" hangingPunct="1"/>
            <a:r>
              <a:rPr lang="en-US" sz="3200" smtClean="0"/>
              <a:t>Class Exercise (1): Output for regression</a:t>
            </a:r>
          </a:p>
        </p:txBody>
      </p:sp>
      <p:sp>
        <p:nvSpPr>
          <p:cNvPr id="364550" name="Rectangle 6"/>
          <p:cNvSpPr>
            <a:spLocks noGrp="1" noChangeArrowheads="1"/>
          </p:cNvSpPr>
          <p:nvPr>
            <p:ph type="body" idx="1"/>
          </p:nvPr>
        </p:nvSpPr>
        <p:spPr>
          <a:xfrm>
            <a:off x="609600" y="1524000"/>
            <a:ext cx="7772400" cy="4114800"/>
          </a:xfrm>
        </p:spPr>
        <p:txBody>
          <a:bodyPr/>
          <a:lstStyle/>
          <a:p>
            <a:pPr eaLnBrk="1" hangingPunct="1"/>
            <a:endParaRPr lang="ms-MY" smtClean="0"/>
          </a:p>
        </p:txBody>
      </p:sp>
      <p:pic>
        <p:nvPicPr>
          <p:cNvPr id="364551" name="Picture 7"/>
          <p:cNvPicPr>
            <a:picLocks noChangeAspect="1" noChangeArrowheads="1"/>
          </p:cNvPicPr>
          <p:nvPr/>
        </p:nvPicPr>
        <p:blipFill>
          <a:blip r:embed="rId3"/>
          <a:srcRect/>
          <a:stretch>
            <a:fillRect/>
          </a:stretch>
        </p:blipFill>
        <p:spPr bwMode="auto">
          <a:xfrm>
            <a:off x="685800" y="1447800"/>
            <a:ext cx="6781800" cy="2101850"/>
          </a:xfrm>
          <a:prstGeom prst="rect">
            <a:avLst/>
          </a:prstGeom>
          <a:noFill/>
          <a:ln w="9525">
            <a:noFill/>
            <a:miter lim="800000"/>
            <a:headEnd/>
            <a:tailEnd/>
          </a:ln>
        </p:spPr>
      </p:pic>
      <p:pic>
        <p:nvPicPr>
          <p:cNvPr id="364552" name="Picture 8"/>
          <p:cNvPicPr>
            <a:picLocks noChangeAspect="1" noChangeArrowheads="1"/>
          </p:cNvPicPr>
          <p:nvPr/>
        </p:nvPicPr>
        <p:blipFill>
          <a:blip r:embed="rId4"/>
          <a:srcRect/>
          <a:stretch>
            <a:fillRect/>
          </a:stretch>
        </p:blipFill>
        <p:spPr bwMode="auto">
          <a:xfrm>
            <a:off x="838200" y="3379788"/>
            <a:ext cx="7696200" cy="2517775"/>
          </a:xfrm>
          <a:prstGeom prst="rect">
            <a:avLst/>
          </a:prstGeom>
          <a:noFill/>
          <a:ln w="9525">
            <a:noFill/>
            <a:miter lim="800000"/>
            <a:headEnd/>
            <a:tailEnd/>
          </a:ln>
        </p:spPr>
      </p:pic>
      <p:sp>
        <p:nvSpPr>
          <p:cNvPr id="364553" name="Text Box 9"/>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Date Placeholder 3"/>
          <p:cNvSpPr>
            <a:spLocks noGrp="1"/>
          </p:cNvSpPr>
          <p:nvPr>
            <p:ph type="dt" sz="quarter" idx="10"/>
          </p:nvPr>
        </p:nvSpPr>
        <p:spPr>
          <a:noFill/>
        </p:spPr>
        <p:txBody>
          <a:bodyPr/>
          <a:lstStyle/>
          <a:p>
            <a:r>
              <a:rPr lang="en-US"/>
              <a:t>2011</a:t>
            </a:r>
          </a:p>
        </p:txBody>
      </p:sp>
      <p:sp>
        <p:nvSpPr>
          <p:cNvPr id="365571" name="Footer Placeholder 4"/>
          <p:cNvSpPr>
            <a:spLocks noGrp="1"/>
          </p:cNvSpPr>
          <p:nvPr>
            <p:ph type="ftr" sz="quarter" idx="11"/>
          </p:nvPr>
        </p:nvSpPr>
        <p:spPr>
          <a:noFill/>
        </p:spPr>
        <p:txBody>
          <a:bodyPr/>
          <a:lstStyle/>
          <a:p>
            <a:r>
              <a:rPr lang="en-US" smtClean="0"/>
              <a:t>Rasimah Aripin</a:t>
            </a:r>
          </a:p>
        </p:txBody>
      </p:sp>
      <p:sp>
        <p:nvSpPr>
          <p:cNvPr id="365572" name="Slide Number Placeholder 5"/>
          <p:cNvSpPr>
            <a:spLocks noGrp="1"/>
          </p:cNvSpPr>
          <p:nvPr>
            <p:ph type="sldNum" sz="quarter" idx="12"/>
          </p:nvPr>
        </p:nvSpPr>
        <p:spPr>
          <a:noFill/>
        </p:spPr>
        <p:txBody>
          <a:bodyPr/>
          <a:lstStyle/>
          <a:p>
            <a:fld id="{C5469655-2BA5-4BDB-90A3-94956C980FDB}" type="slidenum">
              <a:rPr lang="en-US" smtClean="0"/>
              <a:pPr/>
              <a:t>353</a:t>
            </a:fld>
            <a:endParaRPr lang="en-US" smtClean="0"/>
          </a:p>
        </p:txBody>
      </p:sp>
      <p:sp>
        <p:nvSpPr>
          <p:cNvPr id="365573" name="Rectangle 2"/>
          <p:cNvSpPr>
            <a:spLocks noGrp="1" noChangeArrowheads="1"/>
          </p:cNvSpPr>
          <p:nvPr>
            <p:ph type="title"/>
          </p:nvPr>
        </p:nvSpPr>
        <p:spPr>
          <a:xfrm>
            <a:off x="533400" y="685800"/>
            <a:ext cx="8258175" cy="609600"/>
          </a:xfrm>
          <a:ln>
            <a:solidFill>
              <a:schemeClr val="tx1"/>
            </a:solidFill>
          </a:ln>
        </p:spPr>
        <p:txBody>
          <a:bodyPr/>
          <a:lstStyle/>
          <a:p>
            <a:pPr eaLnBrk="1" hangingPunct="1"/>
            <a:r>
              <a:rPr lang="en-US" sz="3200" smtClean="0"/>
              <a:t>Class Exercise (1): Output for regression…</a:t>
            </a:r>
          </a:p>
        </p:txBody>
      </p:sp>
      <p:sp>
        <p:nvSpPr>
          <p:cNvPr id="365574" name="Rectangle 4"/>
          <p:cNvSpPr>
            <a:spLocks noGrp="1" noChangeArrowheads="1"/>
          </p:cNvSpPr>
          <p:nvPr>
            <p:ph type="body" idx="1"/>
          </p:nvPr>
        </p:nvSpPr>
        <p:spPr>
          <a:xfrm>
            <a:off x="609600" y="1524000"/>
            <a:ext cx="7772400" cy="4114800"/>
          </a:xfrm>
        </p:spPr>
        <p:txBody>
          <a:bodyPr/>
          <a:lstStyle/>
          <a:p>
            <a:pPr eaLnBrk="1" hangingPunct="1"/>
            <a:r>
              <a:rPr lang="en-US" smtClean="0"/>
              <a:t>0.</a:t>
            </a:r>
          </a:p>
        </p:txBody>
      </p:sp>
      <p:pic>
        <p:nvPicPr>
          <p:cNvPr id="365575" name="Picture 7"/>
          <p:cNvPicPr>
            <a:picLocks noChangeAspect="1" noChangeArrowheads="1"/>
          </p:cNvPicPr>
          <p:nvPr/>
        </p:nvPicPr>
        <p:blipFill>
          <a:blip r:embed="rId3"/>
          <a:srcRect/>
          <a:stretch>
            <a:fillRect/>
          </a:stretch>
        </p:blipFill>
        <p:spPr bwMode="auto">
          <a:xfrm>
            <a:off x="0" y="1371600"/>
            <a:ext cx="8686800" cy="2743200"/>
          </a:xfrm>
          <a:prstGeom prst="rect">
            <a:avLst/>
          </a:prstGeom>
          <a:noFill/>
          <a:ln w="9525">
            <a:noFill/>
            <a:miter lim="800000"/>
            <a:headEnd/>
            <a:tailEnd/>
          </a:ln>
        </p:spPr>
      </p:pic>
      <p:sp>
        <p:nvSpPr>
          <p:cNvPr id="365576" name="Text Box 8"/>
          <p:cNvSpPr txBox="1">
            <a:spLocks noChangeArrowheads="1"/>
          </p:cNvSpPr>
          <p:nvPr/>
        </p:nvSpPr>
        <p:spPr bwMode="auto">
          <a:xfrm>
            <a:off x="609600" y="3962400"/>
            <a:ext cx="7696200" cy="457200"/>
          </a:xfrm>
          <a:prstGeom prst="rect">
            <a:avLst/>
          </a:prstGeom>
          <a:noFill/>
          <a:ln w="9525">
            <a:noFill/>
            <a:miter lim="800000"/>
            <a:headEnd/>
            <a:tailEnd/>
          </a:ln>
        </p:spPr>
        <p:txBody>
          <a:bodyPr>
            <a:spAutoFit/>
          </a:bodyPr>
          <a:lstStyle/>
          <a:p>
            <a:pPr>
              <a:spcBef>
                <a:spcPct val="50000"/>
              </a:spcBef>
            </a:pPr>
            <a:endParaRPr lang="ms-MY" b="0" i="0"/>
          </a:p>
        </p:txBody>
      </p:sp>
      <p:sp>
        <p:nvSpPr>
          <p:cNvPr id="365577" name="Text Box 9"/>
          <p:cNvSpPr txBox="1">
            <a:spLocks noChangeArrowheads="1"/>
          </p:cNvSpPr>
          <p:nvPr/>
        </p:nvSpPr>
        <p:spPr bwMode="auto">
          <a:xfrm>
            <a:off x="457200" y="3886200"/>
            <a:ext cx="8686800" cy="2282825"/>
          </a:xfrm>
          <a:prstGeom prst="rect">
            <a:avLst/>
          </a:prstGeom>
          <a:noFill/>
          <a:ln w="9525">
            <a:noFill/>
            <a:miter lim="800000"/>
            <a:headEnd/>
            <a:tailEnd/>
          </a:ln>
        </p:spPr>
        <p:txBody>
          <a:bodyPr>
            <a:spAutoFit/>
          </a:bodyPr>
          <a:lstStyle/>
          <a:p>
            <a:r>
              <a:rPr lang="en-US" b="0" i="0"/>
              <a:t>R</a:t>
            </a:r>
            <a:r>
              <a:rPr lang="en-US" b="0" i="0" baseline="30000"/>
              <a:t>2 </a:t>
            </a:r>
            <a:r>
              <a:rPr lang="en-US" b="0" i="0"/>
              <a:t>=0.522 means that the predictive ability of the model is moderate with 52.2% of the variation in cholesterol level explained by taking into account the variable age.  The model is significant (p-value &lt;0.001). Also, it is estimated that each year, our cholesterol level increase at the mean rate of 0.6mg/dL, without taking into account other variables.</a:t>
            </a:r>
          </a:p>
        </p:txBody>
      </p:sp>
      <p:sp>
        <p:nvSpPr>
          <p:cNvPr id="365578" name="Text Box 10"/>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Date Placeholder 3"/>
          <p:cNvSpPr>
            <a:spLocks noGrp="1"/>
          </p:cNvSpPr>
          <p:nvPr>
            <p:ph type="dt" sz="quarter" idx="10"/>
          </p:nvPr>
        </p:nvSpPr>
        <p:spPr>
          <a:noFill/>
        </p:spPr>
        <p:txBody>
          <a:bodyPr/>
          <a:lstStyle/>
          <a:p>
            <a:r>
              <a:rPr lang="en-US"/>
              <a:t>2011</a:t>
            </a:r>
          </a:p>
        </p:txBody>
      </p:sp>
      <p:sp>
        <p:nvSpPr>
          <p:cNvPr id="366595" name="Footer Placeholder 4"/>
          <p:cNvSpPr>
            <a:spLocks noGrp="1"/>
          </p:cNvSpPr>
          <p:nvPr>
            <p:ph type="ftr" sz="quarter" idx="11"/>
          </p:nvPr>
        </p:nvSpPr>
        <p:spPr>
          <a:noFill/>
        </p:spPr>
        <p:txBody>
          <a:bodyPr/>
          <a:lstStyle/>
          <a:p>
            <a:r>
              <a:rPr lang="en-US" smtClean="0"/>
              <a:t>Rasimah Aripin</a:t>
            </a:r>
          </a:p>
        </p:txBody>
      </p:sp>
      <p:sp>
        <p:nvSpPr>
          <p:cNvPr id="366596" name="Slide Number Placeholder 5"/>
          <p:cNvSpPr>
            <a:spLocks noGrp="1"/>
          </p:cNvSpPr>
          <p:nvPr>
            <p:ph type="sldNum" sz="quarter" idx="12"/>
          </p:nvPr>
        </p:nvSpPr>
        <p:spPr>
          <a:noFill/>
        </p:spPr>
        <p:txBody>
          <a:bodyPr/>
          <a:lstStyle/>
          <a:p>
            <a:fld id="{1CD26450-9F9D-4E3C-A633-6E5C1FB1EA22}" type="slidenum">
              <a:rPr lang="en-US" smtClean="0"/>
              <a:pPr/>
              <a:t>354</a:t>
            </a:fld>
            <a:endParaRPr lang="en-US" smtClean="0"/>
          </a:p>
        </p:txBody>
      </p:sp>
      <p:sp>
        <p:nvSpPr>
          <p:cNvPr id="366597" name="Rectangle 2"/>
          <p:cNvSpPr>
            <a:spLocks noGrp="1" noChangeArrowheads="1"/>
          </p:cNvSpPr>
          <p:nvPr>
            <p:ph type="title"/>
          </p:nvPr>
        </p:nvSpPr>
        <p:spPr>
          <a:xfrm>
            <a:off x="533400" y="762000"/>
            <a:ext cx="8258175" cy="609600"/>
          </a:xfrm>
          <a:ln>
            <a:solidFill>
              <a:schemeClr val="tx1"/>
            </a:solidFill>
          </a:ln>
        </p:spPr>
        <p:txBody>
          <a:bodyPr/>
          <a:lstStyle/>
          <a:p>
            <a:pPr eaLnBrk="1" hangingPunct="1"/>
            <a:r>
              <a:rPr lang="en-US" sz="3200" smtClean="0"/>
              <a:t>Class Exercise (2)</a:t>
            </a:r>
          </a:p>
        </p:txBody>
      </p:sp>
      <p:sp>
        <p:nvSpPr>
          <p:cNvPr id="366598" name="Rectangle 3"/>
          <p:cNvSpPr>
            <a:spLocks noGrp="1" noChangeArrowheads="1"/>
          </p:cNvSpPr>
          <p:nvPr>
            <p:ph type="body" idx="1"/>
          </p:nvPr>
        </p:nvSpPr>
        <p:spPr>
          <a:xfrm>
            <a:off x="685800" y="1524000"/>
            <a:ext cx="8001000" cy="4648200"/>
          </a:xfrm>
        </p:spPr>
        <p:txBody>
          <a:bodyPr/>
          <a:lstStyle/>
          <a:p>
            <a:pPr eaLnBrk="1" hangingPunct="1">
              <a:lnSpc>
                <a:spcPct val="90000"/>
              </a:lnSpc>
              <a:spcAft>
                <a:spcPct val="20000"/>
              </a:spcAft>
            </a:pPr>
            <a:r>
              <a:rPr lang="en-US" sz="2400" smtClean="0"/>
              <a:t>Open the </a:t>
            </a:r>
            <a:r>
              <a:rPr lang="en-US" sz="2400" b="1" i="1" smtClean="0"/>
              <a:t>worker’s skill</a:t>
            </a:r>
            <a:r>
              <a:rPr lang="en-US" sz="2400" smtClean="0"/>
              <a:t> data set obtained from a random sample of 30 workers of an electronic factory.  In contains three variables: </a:t>
            </a:r>
            <a:r>
              <a:rPr lang="en-US" sz="2400" b="1" i="1" smtClean="0"/>
              <a:t>Production rating score</a:t>
            </a:r>
            <a:r>
              <a:rPr lang="en-US" sz="2400" smtClean="0"/>
              <a:t> based on the evaluation of the worker’s supervisor (RATING), score obtained for a </a:t>
            </a:r>
            <a:r>
              <a:rPr lang="en-US" sz="2400" b="1" i="1" smtClean="0"/>
              <a:t>skill test</a:t>
            </a:r>
            <a:r>
              <a:rPr lang="en-US" sz="2400" smtClean="0"/>
              <a:t> (SKILL), and </a:t>
            </a:r>
            <a:r>
              <a:rPr lang="en-US" sz="2400" b="1" i="1" smtClean="0"/>
              <a:t>working experience</a:t>
            </a:r>
            <a:r>
              <a:rPr lang="en-US" sz="2400" smtClean="0"/>
              <a:t> with the company (in months) (EXPERNCE)</a:t>
            </a:r>
          </a:p>
          <a:p>
            <a:pPr eaLnBrk="1" hangingPunct="1">
              <a:lnSpc>
                <a:spcPct val="90000"/>
              </a:lnSpc>
              <a:spcAft>
                <a:spcPct val="20000"/>
              </a:spcAft>
            </a:pPr>
            <a:r>
              <a:rPr lang="en-US" sz="2400" smtClean="0"/>
              <a:t>Generate a coefficient of correlation matrix between the three variables.  Which variable has the highest correlation with production rating (RATING)?</a:t>
            </a:r>
          </a:p>
          <a:p>
            <a:pPr eaLnBrk="1" hangingPunct="1">
              <a:lnSpc>
                <a:spcPct val="90000"/>
              </a:lnSpc>
              <a:spcAft>
                <a:spcPct val="20000"/>
              </a:spcAft>
            </a:pPr>
            <a:r>
              <a:rPr lang="en-US" sz="2400" smtClean="0"/>
              <a:t>Estimate a simple linear regression model to predict RATING from the variable with the highest correlation identified above.</a:t>
            </a:r>
          </a:p>
        </p:txBody>
      </p:sp>
      <p:sp>
        <p:nvSpPr>
          <p:cNvPr id="366599" name="Text Box 5"/>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Date Placeholder 3"/>
          <p:cNvSpPr>
            <a:spLocks noGrp="1"/>
          </p:cNvSpPr>
          <p:nvPr>
            <p:ph type="dt" sz="quarter" idx="10"/>
          </p:nvPr>
        </p:nvSpPr>
        <p:spPr>
          <a:noFill/>
        </p:spPr>
        <p:txBody>
          <a:bodyPr/>
          <a:lstStyle/>
          <a:p>
            <a:r>
              <a:rPr lang="en-US"/>
              <a:t>2011</a:t>
            </a:r>
          </a:p>
        </p:txBody>
      </p:sp>
      <p:sp>
        <p:nvSpPr>
          <p:cNvPr id="367619" name="Footer Placeholder 4"/>
          <p:cNvSpPr>
            <a:spLocks noGrp="1"/>
          </p:cNvSpPr>
          <p:nvPr>
            <p:ph type="ftr" sz="quarter" idx="11"/>
          </p:nvPr>
        </p:nvSpPr>
        <p:spPr>
          <a:noFill/>
        </p:spPr>
        <p:txBody>
          <a:bodyPr/>
          <a:lstStyle/>
          <a:p>
            <a:r>
              <a:rPr lang="en-US" smtClean="0"/>
              <a:t>Rasimah Aripin</a:t>
            </a:r>
          </a:p>
        </p:txBody>
      </p:sp>
      <p:sp>
        <p:nvSpPr>
          <p:cNvPr id="367620" name="Slide Number Placeholder 5"/>
          <p:cNvSpPr>
            <a:spLocks noGrp="1"/>
          </p:cNvSpPr>
          <p:nvPr>
            <p:ph type="sldNum" sz="quarter" idx="12"/>
          </p:nvPr>
        </p:nvSpPr>
        <p:spPr>
          <a:noFill/>
        </p:spPr>
        <p:txBody>
          <a:bodyPr/>
          <a:lstStyle/>
          <a:p>
            <a:fld id="{E3B3B4B8-1E66-4A05-B88B-581BA3B777D9}" type="slidenum">
              <a:rPr lang="en-US" smtClean="0"/>
              <a:pPr/>
              <a:t>355</a:t>
            </a:fld>
            <a:endParaRPr lang="en-US" smtClean="0"/>
          </a:p>
        </p:txBody>
      </p:sp>
      <p:sp>
        <p:nvSpPr>
          <p:cNvPr id="367621" name="Rectangle 2"/>
          <p:cNvSpPr>
            <a:spLocks noGrp="1" noChangeArrowheads="1"/>
          </p:cNvSpPr>
          <p:nvPr>
            <p:ph type="title"/>
          </p:nvPr>
        </p:nvSpPr>
        <p:spPr>
          <a:xfrm>
            <a:off x="609600" y="762000"/>
            <a:ext cx="7724775" cy="465138"/>
          </a:xfrm>
          <a:ln>
            <a:solidFill>
              <a:schemeClr val="tx1"/>
            </a:solidFill>
          </a:ln>
        </p:spPr>
        <p:txBody>
          <a:bodyPr/>
          <a:lstStyle/>
          <a:p>
            <a:pPr eaLnBrk="1" hangingPunct="1"/>
            <a:r>
              <a:rPr lang="en-US" sz="3200" smtClean="0"/>
              <a:t>Class Exercise (Cont…)</a:t>
            </a:r>
          </a:p>
        </p:txBody>
      </p:sp>
      <p:sp>
        <p:nvSpPr>
          <p:cNvPr id="367622" name="Rectangle 3"/>
          <p:cNvSpPr>
            <a:spLocks noGrp="1" noChangeArrowheads="1"/>
          </p:cNvSpPr>
          <p:nvPr>
            <p:ph type="body" idx="1"/>
          </p:nvPr>
        </p:nvSpPr>
        <p:spPr>
          <a:xfrm>
            <a:off x="685800" y="1524000"/>
            <a:ext cx="7772400" cy="4572000"/>
          </a:xfrm>
        </p:spPr>
        <p:txBody>
          <a:bodyPr/>
          <a:lstStyle/>
          <a:p>
            <a:pPr eaLnBrk="1" hangingPunct="1"/>
            <a:endParaRPr lang="ms-MY" smtClean="0"/>
          </a:p>
        </p:txBody>
      </p:sp>
      <p:pic>
        <p:nvPicPr>
          <p:cNvPr id="367623" name="Picture 4"/>
          <p:cNvPicPr>
            <a:picLocks noChangeAspect="1" noChangeArrowheads="1"/>
          </p:cNvPicPr>
          <p:nvPr/>
        </p:nvPicPr>
        <p:blipFill>
          <a:blip r:embed="rId3"/>
          <a:srcRect/>
          <a:stretch>
            <a:fillRect/>
          </a:stretch>
        </p:blipFill>
        <p:spPr bwMode="auto">
          <a:xfrm>
            <a:off x="762000" y="1295400"/>
            <a:ext cx="7467600" cy="4022725"/>
          </a:xfrm>
          <a:prstGeom prst="rect">
            <a:avLst/>
          </a:prstGeom>
          <a:noFill/>
          <a:ln w="9525">
            <a:solidFill>
              <a:schemeClr val="tx1"/>
            </a:solidFill>
            <a:miter lim="800000"/>
            <a:headEnd/>
            <a:tailEnd/>
          </a:ln>
        </p:spPr>
      </p:pic>
      <p:sp>
        <p:nvSpPr>
          <p:cNvPr id="367624" name="Text Box 5"/>
          <p:cNvSpPr txBox="1">
            <a:spLocks noChangeArrowheads="1"/>
          </p:cNvSpPr>
          <p:nvPr/>
        </p:nvSpPr>
        <p:spPr bwMode="auto">
          <a:xfrm>
            <a:off x="381000" y="5334000"/>
            <a:ext cx="8534400" cy="711200"/>
          </a:xfrm>
          <a:prstGeom prst="rect">
            <a:avLst/>
          </a:prstGeom>
          <a:noFill/>
          <a:ln w="9525">
            <a:solidFill>
              <a:schemeClr val="tx1"/>
            </a:solidFill>
            <a:miter lim="800000"/>
            <a:headEnd/>
            <a:tailEnd/>
          </a:ln>
        </p:spPr>
        <p:txBody>
          <a:bodyPr>
            <a:spAutoFit/>
          </a:bodyPr>
          <a:lstStyle/>
          <a:p>
            <a:r>
              <a:rPr lang="en-US" sz="2000" b="0" i="0"/>
              <a:t>Both variables have significant correlation with production rating.  However, the coefficient of correlation is higher between production rating and skill test score. </a:t>
            </a:r>
          </a:p>
        </p:txBody>
      </p:sp>
      <p:sp>
        <p:nvSpPr>
          <p:cNvPr id="367625" name="Text Box 9"/>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Date Placeholder 3"/>
          <p:cNvSpPr>
            <a:spLocks noGrp="1"/>
          </p:cNvSpPr>
          <p:nvPr>
            <p:ph type="dt" sz="quarter" idx="10"/>
          </p:nvPr>
        </p:nvSpPr>
        <p:spPr>
          <a:noFill/>
        </p:spPr>
        <p:txBody>
          <a:bodyPr/>
          <a:lstStyle/>
          <a:p>
            <a:r>
              <a:rPr lang="en-US"/>
              <a:t>2011</a:t>
            </a:r>
          </a:p>
        </p:txBody>
      </p:sp>
      <p:sp>
        <p:nvSpPr>
          <p:cNvPr id="368643" name="Footer Placeholder 4"/>
          <p:cNvSpPr>
            <a:spLocks noGrp="1"/>
          </p:cNvSpPr>
          <p:nvPr>
            <p:ph type="ftr" sz="quarter" idx="11"/>
          </p:nvPr>
        </p:nvSpPr>
        <p:spPr>
          <a:noFill/>
        </p:spPr>
        <p:txBody>
          <a:bodyPr/>
          <a:lstStyle/>
          <a:p>
            <a:r>
              <a:rPr lang="en-US" smtClean="0"/>
              <a:t>Rasimah Aripin</a:t>
            </a:r>
          </a:p>
        </p:txBody>
      </p:sp>
      <p:sp>
        <p:nvSpPr>
          <p:cNvPr id="368644" name="Slide Number Placeholder 5"/>
          <p:cNvSpPr>
            <a:spLocks noGrp="1"/>
          </p:cNvSpPr>
          <p:nvPr>
            <p:ph type="sldNum" sz="quarter" idx="12"/>
          </p:nvPr>
        </p:nvSpPr>
        <p:spPr>
          <a:noFill/>
        </p:spPr>
        <p:txBody>
          <a:bodyPr/>
          <a:lstStyle/>
          <a:p>
            <a:fld id="{D86F4D43-5194-4054-8761-A255A62130B0}" type="slidenum">
              <a:rPr lang="en-US" smtClean="0"/>
              <a:pPr/>
              <a:t>356</a:t>
            </a:fld>
            <a:endParaRPr lang="en-US" smtClean="0"/>
          </a:p>
        </p:txBody>
      </p:sp>
      <p:sp>
        <p:nvSpPr>
          <p:cNvPr id="368645" name="Rectangle 2"/>
          <p:cNvSpPr>
            <a:spLocks noGrp="1" noChangeArrowheads="1"/>
          </p:cNvSpPr>
          <p:nvPr>
            <p:ph type="title"/>
          </p:nvPr>
        </p:nvSpPr>
        <p:spPr>
          <a:xfrm>
            <a:off x="685800" y="914400"/>
            <a:ext cx="7772400" cy="457200"/>
          </a:xfrm>
          <a:ln>
            <a:solidFill>
              <a:schemeClr val="tx1"/>
            </a:solidFill>
          </a:ln>
        </p:spPr>
        <p:txBody>
          <a:bodyPr/>
          <a:lstStyle/>
          <a:p>
            <a:pPr eaLnBrk="1" hangingPunct="1"/>
            <a:r>
              <a:rPr lang="en-US" sz="3200" smtClean="0"/>
              <a:t>Class Exercise (2)…</a:t>
            </a:r>
          </a:p>
        </p:txBody>
      </p:sp>
      <p:sp>
        <p:nvSpPr>
          <p:cNvPr id="368646" name="Text Box 3"/>
          <p:cNvSpPr txBox="1">
            <a:spLocks noChangeArrowheads="1"/>
          </p:cNvSpPr>
          <p:nvPr/>
        </p:nvSpPr>
        <p:spPr bwMode="auto">
          <a:xfrm>
            <a:off x="304800" y="1524000"/>
            <a:ext cx="8382000" cy="4276725"/>
          </a:xfrm>
          <a:prstGeom prst="rect">
            <a:avLst/>
          </a:prstGeom>
          <a:noFill/>
          <a:ln w="9525">
            <a:noFill/>
            <a:miter lim="800000"/>
            <a:headEnd/>
            <a:tailEnd/>
          </a:ln>
        </p:spPr>
        <p:txBody>
          <a:bodyPr>
            <a:spAutoFit/>
          </a:bodyPr>
          <a:lstStyle/>
          <a:p>
            <a:pPr marL="347663" indent="-347663">
              <a:spcBef>
                <a:spcPct val="25000"/>
              </a:spcBef>
              <a:spcAft>
                <a:spcPct val="20000"/>
              </a:spcAft>
              <a:buFont typeface="Wingdings" pitchFamily="2" charset="2"/>
              <a:buChar char="ü"/>
            </a:pPr>
            <a:r>
              <a:rPr lang="en-US" sz="2800" b="0" i="0"/>
              <a:t>Estimate the regression function to predict production rating from  skill test score</a:t>
            </a:r>
          </a:p>
          <a:p>
            <a:pPr marL="347663" indent="-347663">
              <a:spcBef>
                <a:spcPct val="25000"/>
              </a:spcBef>
              <a:spcAft>
                <a:spcPct val="20000"/>
              </a:spcAft>
              <a:buFont typeface="Wingdings" pitchFamily="2" charset="2"/>
              <a:buChar char="ü"/>
            </a:pPr>
            <a:r>
              <a:rPr lang="en-US" sz="2800" b="0" i="0"/>
              <a:t>Identify the coefficient of determination and interprets its meaning</a:t>
            </a:r>
          </a:p>
          <a:p>
            <a:pPr marL="347663" indent="-347663">
              <a:spcBef>
                <a:spcPct val="25000"/>
              </a:spcBef>
              <a:spcAft>
                <a:spcPct val="20000"/>
              </a:spcAft>
              <a:buFont typeface="Wingdings" pitchFamily="2" charset="2"/>
              <a:buChar char="ü"/>
            </a:pPr>
            <a:r>
              <a:rPr lang="en-US" sz="2800" b="0" i="0"/>
              <a:t>Is the regression model/function significant?</a:t>
            </a:r>
          </a:p>
          <a:p>
            <a:pPr marL="347663" indent="-347663">
              <a:spcBef>
                <a:spcPct val="25000"/>
              </a:spcBef>
              <a:spcAft>
                <a:spcPct val="20000"/>
              </a:spcAft>
              <a:buFont typeface="Wingdings" pitchFamily="2" charset="2"/>
              <a:buChar char="ü"/>
            </a:pPr>
            <a:r>
              <a:rPr lang="en-US" sz="2800" b="0" i="0"/>
              <a:t>Discuss the meaning of the estimated parameters</a:t>
            </a:r>
          </a:p>
          <a:p>
            <a:pPr marL="347663" indent="-347663">
              <a:spcBef>
                <a:spcPct val="25000"/>
              </a:spcBef>
              <a:spcAft>
                <a:spcPct val="20000"/>
              </a:spcAft>
              <a:buFont typeface="Wingdings" pitchFamily="2" charset="2"/>
              <a:buChar char="ü"/>
            </a:pPr>
            <a:r>
              <a:rPr lang="en-US" sz="2800" b="0" i="0"/>
              <a:t>Predict the production rating score of a worker whose score for the skill test is 60 </a:t>
            </a:r>
            <a:endParaRPr lang="en-US" sz="2000" b="0" i="0"/>
          </a:p>
        </p:txBody>
      </p:sp>
      <p:sp>
        <p:nvSpPr>
          <p:cNvPr id="368647" name="Text Box 6"/>
          <p:cNvSpPr txBox="1">
            <a:spLocks noChangeArrowheads="1"/>
          </p:cNvSpPr>
          <p:nvPr/>
        </p:nvSpPr>
        <p:spPr bwMode="auto">
          <a:xfrm>
            <a:off x="381000" y="228600"/>
            <a:ext cx="3429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10.2:   Simple Linear Regression</a:t>
            </a:r>
          </a:p>
        </p:txBody>
      </p:sp>
    </p:spTree>
  </p:cSld>
  <p:clrMapOvr>
    <a:masterClrMapping/>
  </p:clrMapOvr>
  <p:transition advClick="0"/>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Date Placeholder 3"/>
          <p:cNvSpPr>
            <a:spLocks noGrp="1"/>
          </p:cNvSpPr>
          <p:nvPr>
            <p:ph type="dt" sz="quarter" idx="10"/>
          </p:nvPr>
        </p:nvSpPr>
        <p:spPr>
          <a:noFill/>
        </p:spPr>
        <p:txBody>
          <a:bodyPr/>
          <a:lstStyle/>
          <a:p>
            <a:r>
              <a:rPr lang="en-US"/>
              <a:t>2011</a:t>
            </a:r>
          </a:p>
        </p:txBody>
      </p:sp>
      <p:sp>
        <p:nvSpPr>
          <p:cNvPr id="369667" name="Footer Placeholder 4"/>
          <p:cNvSpPr>
            <a:spLocks noGrp="1"/>
          </p:cNvSpPr>
          <p:nvPr>
            <p:ph type="ftr" sz="quarter" idx="11"/>
          </p:nvPr>
        </p:nvSpPr>
        <p:spPr>
          <a:noFill/>
        </p:spPr>
        <p:txBody>
          <a:bodyPr/>
          <a:lstStyle/>
          <a:p>
            <a:r>
              <a:rPr lang="en-US" smtClean="0"/>
              <a:t>Rasimah Aripin</a:t>
            </a:r>
          </a:p>
        </p:txBody>
      </p:sp>
      <p:sp>
        <p:nvSpPr>
          <p:cNvPr id="369668" name="Slide Number Placeholder 5"/>
          <p:cNvSpPr>
            <a:spLocks noGrp="1"/>
          </p:cNvSpPr>
          <p:nvPr>
            <p:ph type="sldNum" sz="quarter" idx="12"/>
          </p:nvPr>
        </p:nvSpPr>
        <p:spPr>
          <a:noFill/>
        </p:spPr>
        <p:txBody>
          <a:bodyPr/>
          <a:lstStyle/>
          <a:p>
            <a:fld id="{BBAF6B26-0A27-459F-A5BC-24A5CD279C5D}" type="slidenum">
              <a:rPr lang="en-US" smtClean="0"/>
              <a:pPr/>
              <a:t>357</a:t>
            </a:fld>
            <a:endParaRPr lang="en-US" smtClean="0"/>
          </a:p>
        </p:txBody>
      </p:sp>
      <p:sp>
        <p:nvSpPr>
          <p:cNvPr id="369669" name="Rectangle 2"/>
          <p:cNvSpPr>
            <a:spLocks noGrp="1" noChangeArrowheads="1"/>
          </p:cNvSpPr>
          <p:nvPr>
            <p:ph type="title"/>
          </p:nvPr>
        </p:nvSpPr>
        <p:spPr>
          <a:xfrm>
            <a:off x="762000" y="609600"/>
            <a:ext cx="7772400" cy="762000"/>
          </a:xfrm>
          <a:ln>
            <a:solidFill>
              <a:schemeClr val="accent2"/>
            </a:solidFill>
          </a:ln>
        </p:spPr>
        <p:txBody>
          <a:bodyPr/>
          <a:lstStyle/>
          <a:p>
            <a:pPr eaLnBrk="1" hangingPunct="1"/>
            <a:r>
              <a:rPr lang="en-US" sz="3600" b="1" smtClean="0"/>
              <a:t>10.3: Multiple Regression</a:t>
            </a:r>
          </a:p>
        </p:txBody>
      </p:sp>
      <p:sp>
        <p:nvSpPr>
          <p:cNvPr id="369670" name="Rectangle 3"/>
          <p:cNvSpPr>
            <a:spLocks noGrp="1" noChangeArrowheads="1"/>
          </p:cNvSpPr>
          <p:nvPr>
            <p:ph type="body" idx="1"/>
          </p:nvPr>
        </p:nvSpPr>
        <p:spPr>
          <a:xfrm>
            <a:off x="457200" y="1447800"/>
            <a:ext cx="8305800" cy="4800600"/>
          </a:xfrm>
        </p:spPr>
        <p:txBody>
          <a:bodyPr/>
          <a:lstStyle/>
          <a:p>
            <a:pPr eaLnBrk="1" hangingPunct="1">
              <a:spcAft>
                <a:spcPct val="20000"/>
              </a:spcAft>
            </a:pPr>
            <a:r>
              <a:rPr lang="en-US" sz="2400" smtClean="0"/>
              <a:t>A multiple regression model is used to predict one dependent variable (</a:t>
            </a:r>
            <a:r>
              <a:rPr lang="en-US" sz="2400" i="1" smtClean="0"/>
              <a:t>Y</a:t>
            </a:r>
            <a:r>
              <a:rPr lang="en-US" sz="2400" smtClean="0"/>
              <a:t>) from two or more independent variables (</a:t>
            </a:r>
            <a:r>
              <a:rPr lang="en-US" sz="2400" i="1" smtClean="0"/>
              <a:t>X</a:t>
            </a:r>
            <a:r>
              <a:rPr lang="en-US" sz="2400" i="1" baseline="-25000" smtClean="0"/>
              <a:t>1</a:t>
            </a:r>
            <a:r>
              <a:rPr lang="en-US" sz="2400" i="1" smtClean="0"/>
              <a:t>, X</a:t>
            </a:r>
            <a:r>
              <a:rPr lang="en-US" sz="2400" i="1" baseline="-25000" smtClean="0"/>
              <a:t>2</a:t>
            </a:r>
            <a:r>
              <a:rPr lang="en-US" sz="2400" i="1" smtClean="0"/>
              <a:t>, …, X</a:t>
            </a:r>
            <a:r>
              <a:rPr lang="en-US" sz="2400" i="1" baseline="-25000" smtClean="0"/>
              <a:t>p</a:t>
            </a:r>
            <a:r>
              <a:rPr lang="en-US" sz="2400" smtClean="0"/>
              <a:t>)</a:t>
            </a:r>
          </a:p>
          <a:p>
            <a:pPr eaLnBrk="1" hangingPunct="1">
              <a:spcAft>
                <a:spcPct val="20000"/>
              </a:spcAft>
            </a:pPr>
            <a:r>
              <a:rPr lang="en-US" sz="2400" smtClean="0"/>
              <a:t>At least one of the independent variables must be quantitative.  The rest can be a combination of quantitative and qualitative variables.</a:t>
            </a:r>
          </a:p>
          <a:p>
            <a:pPr eaLnBrk="1" hangingPunct="1">
              <a:spcAft>
                <a:spcPct val="20000"/>
              </a:spcAft>
            </a:pPr>
            <a:r>
              <a:rPr lang="en-US" sz="2400" smtClean="0"/>
              <a:t>For example, to explain the variation in sales (or to predict sales) of a fast food outlets, variables such as the promotion expenditure (quantitative), number of employees (quantitative), the target population (quantitative) and location of the outlet (qualitative) can be considered.</a:t>
            </a:r>
          </a:p>
        </p:txBody>
      </p:sp>
    </p:spTree>
  </p:cSld>
  <p:clrMapOvr>
    <a:masterClrMapping/>
  </p:clrMapOvr>
  <p:transition advClick="0"/>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Date Placeholder 4"/>
          <p:cNvSpPr>
            <a:spLocks noGrp="1"/>
          </p:cNvSpPr>
          <p:nvPr>
            <p:ph type="dt" sz="quarter" idx="10"/>
          </p:nvPr>
        </p:nvSpPr>
        <p:spPr>
          <a:noFill/>
        </p:spPr>
        <p:txBody>
          <a:bodyPr/>
          <a:lstStyle/>
          <a:p>
            <a:r>
              <a:rPr lang="en-US"/>
              <a:t>2011</a:t>
            </a:r>
          </a:p>
        </p:txBody>
      </p:sp>
      <p:sp>
        <p:nvSpPr>
          <p:cNvPr id="26628" name="Footer Placeholder 5"/>
          <p:cNvSpPr>
            <a:spLocks noGrp="1"/>
          </p:cNvSpPr>
          <p:nvPr>
            <p:ph type="ftr" sz="quarter" idx="11"/>
          </p:nvPr>
        </p:nvSpPr>
        <p:spPr>
          <a:noFill/>
        </p:spPr>
        <p:txBody>
          <a:bodyPr/>
          <a:lstStyle/>
          <a:p>
            <a:r>
              <a:rPr lang="en-US" smtClean="0"/>
              <a:t>Rasimah Aripin</a:t>
            </a:r>
          </a:p>
        </p:txBody>
      </p:sp>
      <p:sp>
        <p:nvSpPr>
          <p:cNvPr id="26629" name="Slide Number Placeholder 6"/>
          <p:cNvSpPr>
            <a:spLocks noGrp="1"/>
          </p:cNvSpPr>
          <p:nvPr>
            <p:ph type="sldNum" sz="quarter" idx="12"/>
          </p:nvPr>
        </p:nvSpPr>
        <p:spPr>
          <a:noFill/>
        </p:spPr>
        <p:txBody>
          <a:bodyPr/>
          <a:lstStyle/>
          <a:p>
            <a:fld id="{7A3B540A-2556-4BD5-82D0-DC5276CCE354}" type="slidenum">
              <a:rPr lang="en-US" smtClean="0"/>
              <a:pPr/>
              <a:t>358</a:t>
            </a:fld>
            <a:endParaRPr lang="en-US" smtClean="0"/>
          </a:p>
        </p:txBody>
      </p:sp>
      <p:sp>
        <p:nvSpPr>
          <p:cNvPr id="26630" name="Rectangle 2"/>
          <p:cNvSpPr>
            <a:spLocks noGrp="1" noChangeArrowheads="1"/>
          </p:cNvSpPr>
          <p:nvPr>
            <p:ph type="title"/>
          </p:nvPr>
        </p:nvSpPr>
        <p:spPr>
          <a:xfrm>
            <a:off x="609600" y="685800"/>
            <a:ext cx="7772400" cy="685800"/>
          </a:xfrm>
          <a:ln>
            <a:solidFill>
              <a:schemeClr val="accent2"/>
            </a:solidFill>
          </a:ln>
        </p:spPr>
        <p:txBody>
          <a:bodyPr/>
          <a:lstStyle/>
          <a:p>
            <a:pPr eaLnBrk="1" hangingPunct="1"/>
            <a:r>
              <a:rPr lang="en-US" sz="3600" smtClean="0"/>
              <a:t>Example</a:t>
            </a:r>
          </a:p>
        </p:txBody>
      </p:sp>
      <p:sp>
        <p:nvSpPr>
          <p:cNvPr id="26631" name="Rectangle 3"/>
          <p:cNvSpPr>
            <a:spLocks noGrp="1" noChangeArrowheads="1"/>
          </p:cNvSpPr>
          <p:nvPr>
            <p:ph type="body" sz="half" idx="1"/>
          </p:nvPr>
        </p:nvSpPr>
        <p:spPr>
          <a:xfrm>
            <a:off x="304800" y="1447800"/>
            <a:ext cx="8305800" cy="4419600"/>
          </a:xfrm>
        </p:spPr>
        <p:txBody>
          <a:bodyPr/>
          <a:lstStyle/>
          <a:p>
            <a:pPr eaLnBrk="1" hangingPunct="1">
              <a:buClr>
                <a:schemeClr val="tx1"/>
              </a:buClr>
            </a:pPr>
            <a:r>
              <a:rPr lang="en-US" sz="2800" smtClean="0"/>
              <a:t>Consider the worker’s skill  data set.  The objective is to explain the variations in the rating scores using two independent variables: skill test score and working experience.</a:t>
            </a:r>
          </a:p>
          <a:p>
            <a:pPr eaLnBrk="1" hangingPunct="1"/>
            <a:r>
              <a:rPr lang="en-US" sz="2800" smtClean="0"/>
              <a:t>The model to be considered is:</a:t>
            </a:r>
          </a:p>
          <a:p>
            <a:pPr eaLnBrk="1" hangingPunct="1"/>
            <a:endParaRPr lang="en-US" sz="2800" smtClean="0"/>
          </a:p>
          <a:p>
            <a:pPr eaLnBrk="1" hangingPunct="1"/>
            <a:endParaRPr lang="en-US" sz="2800" smtClean="0"/>
          </a:p>
          <a:p>
            <a:pPr eaLnBrk="1" hangingPunct="1"/>
            <a:r>
              <a:rPr lang="en-US" sz="2800" smtClean="0"/>
              <a:t>Using SPSS:  </a:t>
            </a:r>
            <a:r>
              <a:rPr lang="en-US" sz="2800" b="1" i="1" smtClean="0"/>
              <a:t>Analyze&gt;&gt;&gt;Regression&gt;&gt;&gt;Linear…</a:t>
            </a:r>
          </a:p>
          <a:p>
            <a:pPr eaLnBrk="1" hangingPunct="1"/>
            <a:r>
              <a:rPr lang="en-US" sz="2800" smtClean="0"/>
              <a:t>See the next slide for the dialog box</a:t>
            </a:r>
          </a:p>
          <a:p>
            <a:pPr eaLnBrk="1" hangingPunct="1">
              <a:buFontTx/>
              <a:buNone/>
            </a:pPr>
            <a:endParaRPr lang="en-US" sz="2800" smtClean="0"/>
          </a:p>
        </p:txBody>
      </p:sp>
      <p:graphicFrame>
        <p:nvGraphicFramePr>
          <p:cNvPr id="26626" name="Object 4"/>
          <p:cNvGraphicFramePr>
            <a:graphicFrameLocks noChangeAspect="1"/>
          </p:cNvGraphicFramePr>
          <p:nvPr>
            <p:ph sz="half" idx="2"/>
          </p:nvPr>
        </p:nvGraphicFramePr>
        <p:xfrm>
          <a:off x="2667000" y="4114800"/>
          <a:ext cx="3962400" cy="571500"/>
        </p:xfrm>
        <a:graphic>
          <a:graphicData uri="http://schemas.openxmlformats.org/presentationml/2006/ole">
            <p:oleObj spid="_x0000_s26626" name="Equation" r:id="rId4" imgW="1587240" imgH="228600" progId="Equation.3">
              <p:embed/>
            </p:oleObj>
          </a:graphicData>
        </a:graphic>
      </p:graphicFrame>
      <p:sp>
        <p:nvSpPr>
          <p:cNvPr id="26632" name="Text Box 6"/>
          <p:cNvSpPr txBox="1">
            <a:spLocks noChangeArrowheads="1"/>
          </p:cNvSpPr>
          <p:nvPr/>
        </p:nvSpPr>
        <p:spPr bwMode="auto">
          <a:xfrm>
            <a:off x="381000" y="228600"/>
            <a:ext cx="4648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10.3:   Multiple Linear Regression</a:t>
            </a:r>
          </a:p>
        </p:txBody>
      </p:sp>
    </p:spTree>
  </p:cSld>
  <p:clrMapOvr>
    <a:masterClrMapping/>
  </p:clrMapOvr>
  <p:transition advClick="0"/>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Date Placeholder 3"/>
          <p:cNvSpPr>
            <a:spLocks noGrp="1"/>
          </p:cNvSpPr>
          <p:nvPr>
            <p:ph type="dt" sz="quarter" idx="10"/>
          </p:nvPr>
        </p:nvSpPr>
        <p:spPr>
          <a:noFill/>
        </p:spPr>
        <p:txBody>
          <a:bodyPr/>
          <a:lstStyle/>
          <a:p>
            <a:r>
              <a:rPr lang="en-US"/>
              <a:t>2011</a:t>
            </a:r>
          </a:p>
        </p:txBody>
      </p:sp>
      <p:sp>
        <p:nvSpPr>
          <p:cNvPr id="370691" name="Footer Placeholder 4"/>
          <p:cNvSpPr>
            <a:spLocks noGrp="1"/>
          </p:cNvSpPr>
          <p:nvPr>
            <p:ph type="ftr" sz="quarter" idx="11"/>
          </p:nvPr>
        </p:nvSpPr>
        <p:spPr>
          <a:noFill/>
        </p:spPr>
        <p:txBody>
          <a:bodyPr/>
          <a:lstStyle/>
          <a:p>
            <a:r>
              <a:rPr lang="en-US" smtClean="0"/>
              <a:t>Rasimah Aripin</a:t>
            </a:r>
          </a:p>
        </p:txBody>
      </p:sp>
      <p:sp>
        <p:nvSpPr>
          <p:cNvPr id="370692" name="Slide Number Placeholder 5"/>
          <p:cNvSpPr>
            <a:spLocks noGrp="1"/>
          </p:cNvSpPr>
          <p:nvPr>
            <p:ph type="sldNum" sz="quarter" idx="12"/>
          </p:nvPr>
        </p:nvSpPr>
        <p:spPr>
          <a:noFill/>
        </p:spPr>
        <p:txBody>
          <a:bodyPr/>
          <a:lstStyle/>
          <a:p>
            <a:fld id="{A9EFFABE-C01C-4E71-84AF-0410DDE30965}" type="slidenum">
              <a:rPr lang="en-US" smtClean="0"/>
              <a:pPr/>
              <a:t>359</a:t>
            </a:fld>
            <a:endParaRPr lang="en-US" smtClean="0"/>
          </a:p>
        </p:txBody>
      </p:sp>
      <p:sp>
        <p:nvSpPr>
          <p:cNvPr id="370693" name="Rectangle 2"/>
          <p:cNvSpPr>
            <a:spLocks noGrp="1" noChangeArrowheads="1"/>
          </p:cNvSpPr>
          <p:nvPr>
            <p:ph type="title"/>
          </p:nvPr>
        </p:nvSpPr>
        <p:spPr>
          <a:xfrm>
            <a:off x="533400" y="762000"/>
            <a:ext cx="7772400" cy="533400"/>
          </a:xfrm>
          <a:ln>
            <a:solidFill>
              <a:schemeClr val="accent2"/>
            </a:solidFill>
          </a:ln>
        </p:spPr>
        <p:txBody>
          <a:bodyPr/>
          <a:lstStyle/>
          <a:p>
            <a:pPr eaLnBrk="1" hangingPunct="1"/>
            <a:r>
              <a:rPr lang="en-US" sz="3200" smtClean="0"/>
              <a:t>Multiple Regression: Example</a:t>
            </a:r>
          </a:p>
        </p:txBody>
      </p:sp>
      <p:pic>
        <p:nvPicPr>
          <p:cNvPr id="370694" name="Picture 3"/>
          <p:cNvPicPr>
            <a:picLocks noChangeAspect="1" noChangeArrowheads="1"/>
          </p:cNvPicPr>
          <p:nvPr>
            <p:ph idx="1"/>
          </p:nvPr>
        </p:nvPicPr>
        <p:blipFill>
          <a:blip r:embed="rId3"/>
          <a:srcRect/>
          <a:stretch>
            <a:fillRect/>
          </a:stretch>
        </p:blipFill>
        <p:spPr>
          <a:xfrm>
            <a:off x="228600" y="1447800"/>
            <a:ext cx="6324600" cy="4837113"/>
          </a:xfrm>
          <a:noFill/>
        </p:spPr>
      </p:pic>
      <p:sp>
        <p:nvSpPr>
          <p:cNvPr id="370695" name="Text Box 4"/>
          <p:cNvSpPr txBox="1">
            <a:spLocks noChangeArrowheads="1"/>
          </p:cNvSpPr>
          <p:nvPr/>
        </p:nvSpPr>
        <p:spPr bwMode="auto">
          <a:xfrm>
            <a:off x="6858000" y="2971800"/>
            <a:ext cx="1752600" cy="831850"/>
          </a:xfrm>
          <a:prstGeom prst="rect">
            <a:avLst/>
          </a:prstGeom>
          <a:noFill/>
          <a:ln w="9525">
            <a:solidFill>
              <a:schemeClr val="accent2"/>
            </a:solidFill>
            <a:miter lim="800000"/>
            <a:headEnd/>
            <a:tailEnd/>
          </a:ln>
        </p:spPr>
        <p:txBody>
          <a:bodyPr>
            <a:spAutoFit/>
          </a:bodyPr>
          <a:lstStyle/>
          <a:p>
            <a:pPr algn="ctr">
              <a:spcBef>
                <a:spcPct val="50000"/>
              </a:spcBef>
            </a:pPr>
            <a:r>
              <a:rPr lang="en-US" b="0" i="0"/>
              <a:t>Independent Variables</a:t>
            </a:r>
          </a:p>
        </p:txBody>
      </p:sp>
      <p:sp>
        <p:nvSpPr>
          <p:cNvPr id="370696" name="Line 5"/>
          <p:cNvSpPr>
            <a:spLocks noChangeShapeType="1"/>
          </p:cNvSpPr>
          <p:nvPr/>
        </p:nvSpPr>
        <p:spPr bwMode="auto">
          <a:xfrm flipH="1">
            <a:off x="3886200" y="1981200"/>
            <a:ext cx="2819400" cy="76200"/>
          </a:xfrm>
          <a:prstGeom prst="line">
            <a:avLst/>
          </a:prstGeom>
          <a:noFill/>
          <a:ln w="28575">
            <a:solidFill>
              <a:schemeClr val="tx1"/>
            </a:solidFill>
            <a:round/>
            <a:headEnd/>
            <a:tailEnd type="triangle" w="med" len="med"/>
          </a:ln>
        </p:spPr>
        <p:txBody>
          <a:bodyPr/>
          <a:lstStyle/>
          <a:p>
            <a:endParaRPr lang="en-US"/>
          </a:p>
        </p:txBody>
      </p:sp>
      <p:sp>
        <p:nvSpPr>
          <p:cNvPr id="370697" name="Text Box 6"/>
          <p:cNvSpPr txBox="1">
            <a:spLocks noChangeArrowheads="1"/>
          </p:cNvSpPr>
          <p:nvPr/>
        </p:nvSpPr>
        <p:spPr bwMode="auto">
          <a:xfrm>
            <a:off x="6705600" y="1600200"/>
            <a:ext cx="1752600" cy="831850"/>
          </a:xfrm>
          <a:prstGeom prst="rect">
            <a:avLst/>
          </a:prstGeom>
          <a:noFill/>
          <a:ln w="9525">
            <a:solidFill>
              <a:schemeClr val="accent2"/>
            </a:solidFill>
            <a:miter lim="800000"/>
            <a:headEnd/>
            <a:tailEnd/>
          </a:ln>
        </p:spPr>
        <p:txBody>
          <a:bodyPr>
            <a:spAutoFit/>
          </a:bodyPr>
          <a:lstStyle/>
          <a:p>
            <a:pPr algn="ctr">
              <a:spcBef>
                <a:spcPct val="50000"/>
              </a:spcBef>
            </a:pPr>
            <a:r>
              <a:rPr lang="en-US" b="0" i="0"/>
              <a:t>Dependent Variables</a:t>
            </a:r>
          </a:p>
        </p:txBody>
      </p:sp>
      <p:sp>
        <p:nvSpPr>
          <p:cNvPr id="370698" name="Line 7"/>
          <p:cNvSpPr>
            <a:spLocks noChangeShapeType="1"/>
          </p:cNvSpPr>
          <p:nvPr/>
        </p:nvSpPr>
        <p:spPr bwMode="auto">
          <a:xfrm flipH="1">
            <a:off x="4191000" y="3429000"/>
            <a:ext cx="2590800" cy="76200"/>
          </a:xfrm>
          <a:prstGeom prst="line">
            <a:avLst/>
          </a:prstGeom>
          <a:noFill/>
          <a:ln w="28575">
            <a:solidFill>
              <a:schemeClr val="tx1"/>
            </a:solidFill>
            <a:round/>
            <a:headEnd/>
            <a:tailEnd type="triangle" w="med" len="med"/>
          </a:ln>
        </p:spPr>
        <p:txBody>
          <a:bodyPr/>
          <a:lstStyle/>
          <a:p>
            <a:endParaRPr lang="en-US"/>
          </a:p>
        </p:txBody>
      </p:sp>
      <p:sp>
        <p:nvSpPr>
          <p:cNvPr id="370699" name="Text Box 10"/>
          <p:cNvSpPr txBox="1">
            <a:spLocks noChangeArrowheads="1"/>
          </p:cNvSpPr>
          <p:nvPr/>
        </p:nvSpPr>
        <p:spPr bwMode="auto">
          <a:xfrm>
            <a:off x="381000" y="228600"/>
            <a:ext cx="4648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10.3:   Multiple Linear Regression</a:t>
            </a:r>
          </a:p>
        </p:txBody>
      </p:sp>
    </p:spTree>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e Placeholder 4"/>
          <p:cNvSpPr>
            <a:spLocks noGrp="1"/>
          </p:cNvSpPr>
          <p:nvPr>
            <p:ph type="dt" sz="quarter" idx="10"/>
          </p:nvPr>
        </p:nvSpPr>
        <p:spPr>
          <a:noFill/>
        </p:spPr>
        <p:txBody>
          <a:bodyPr/>
          <a:lstStyle/>
          <a:p>
            <a:r>
              <a:rPr lang="en-US"/>
              <a:t>2011</a:t>
            </a:r>
          </a:p>
        </p:txBody>
      </p:sp>
      <p:sp>
        <p:nvSpPr>
          <p:cNvPr id="66563" name="Footer Placeholder 5"/>
          <p:cNvSpPr>
            <a:spLocks noGrp="1"/>
          </p:cNvSpPr>
          <p:nvPr>
            <p:ph type="ftr" sz="quarter" idx="11"/>
          </p:nvPr>
        </p:nvSpPr>
        <p:spPr>
          <a:noFill/>
        </p:spPr>
        <p:txBody>
          <a:bodyPr/>
          <a:lstStyle/>
          <a:p>
            <a:r>
              <a:rPr lang="en-US" smtClean="0"/>
              <a:t>Rasimah Aripin</a:t>
            </a:r>
          </a:p>
        </p:txBody>
      </p:sp>
      <p:sp>
        <p:nvSpPr>
          <p:cNvPr id="66564" name="Slide Number Placeholder 6"/>
          <p:cNvSpPr>
            <a:spLocks noGrp="1"/>
          </p:cNvSpPr>
          <p:nvPr>
            <p:ph type="sldNum" sz="quarter" idx="12"/>
          </p:nvPr>
        </p:nvSpPr>
        <p:spPr>
          <a:noFill/>
        </p:spPr>
        <p:txBody>
          <a:bodyPr/>
          <a:lstStyle/>
          <a:p>
            <a:fld id="{B08D3DC1-75DF-4182-A1CC-C32FC459368F}" type="slidenum">
              <a:rPr lang="en-US" smtClean="0"/>
              <a:pPr/>
              <a:t>36</a:t>
            </a:fld>
            <a:endParaRPr lang="en-US" smtClean="0"/>
          </a:p>
        </p:txBody>
      </p:sp>
      <p:sp>
        <p:nvSpPr>
          <p:cNvPr id="66565" name="Rectangle 2"/>
          <p:cNvSpPr>
            <a:spLocks noGrp="1" noChangeArrowheads="1"/>
          </p:cNvSpPr>
          <p:nvPr>
            <p:ph type="title"/>
          </p:nvPr>
        </p:nvSpPr>
        <p:spPr>
          <a:xfrm>
            <a:off x="838200" y="762000"/>
            <a:ext cx="7772400" cy="685800"/>
          </a:xfrm>
          <a:ln>
            <a:solidFill>
              <a:schemeClr val="accent2"/>
            </a:solidFill>
          </a:ln>
        </p:spPr>
        <p:txBody>
          <a:bodyPr/>
          <a:lstStyle/>
          <a:p>
            <a:pPr eaLnBrk="1" hangingPunct="1"/>
            <a:r>
              <a:rPr lang="en-US" sz="3200" smtClean="0"/>
              <a:t>Editing Data Set: Class Exercise</a:t>
            </a:r>
          </a:p>
        </p:txBody>
      </p:sp>
      <p:sp>
        <p:nvSpPr>
          <p:cNvPr id="66566" name="Rectangle 3"/>
          <p:cNvSpPr>
            <a:spLocks noGrp="1" noChangeArrowheads="1"/>
          </p:cNvSpPr>
          <p:nvPr>
            <p:ph type="body" sz="half" idx="1"/>
          </p:nvPr>
        </p:nvSpPr>
        <p:spPr>
          <a:xfrm>
            <a:off x="457200" y="1524000"/>
            <a:ext cx="8153400" cy="4495800"/>
          </a:xfrm>
        </p:spPr>
        <p:txBody>
          <a:bodyPr/>
          <a:lstStyle/>
          <a:p>
            <a:pPr eaLnBrk="1" hangingPunct="1">
              <a:lnSpc>
                <a:spcPct val="80000"/>
              </a:lnSpc>
              <a:buFont typeface="Wingdings" pitchFamily="2" charset="2"/>
              <a:buChar char="ü"/>
            </a:pPr>
            <a:r>
              <a:rPr lang="en-US" sz="2400" smtClean="0"/>
              <a:t>Open the data set </a:t>
            </a:r>
            <a:r>
              <a:rPr lang="en-US" sz="2400" b="1" i="1" smtClean="0"/>
              <a:t>Langkawi Visitors.sav</a:t>
            </a:r>
          </a:p>
          <a:p>
            <a:pPr eaLnBrk="1" hangingPunct="1">
              <a:lnSpc>
                <a:spcPct val="80000"/>
              </a:lnSpc>
              <a:spcAft>
                <a:spcPct val="10000"/>
              </a:spcAft>
              <a:buFont typeface="Wingdings" pitchFamily="2" charset="2"/>
              <a:buChar char="ü"/>
            </a:pPr>
            <a:r>
              <a:rPr lang="en-US" sz="2400" smtClean="0"/>
              <a:t>Note that there are 9 variables in the data set</a:t>
            </a:r>
          </a:p>
          <a:p>
            <a:pPr eaLnBrk="1" hangingPunct="1">
              <a:lnSpc>
                <a:spcPct val="80000"/>
              </a:lnSpc>
              <a:spcAft>
                <a:spcPct val="10000"/>
              </a:spcAft>
              <a:buFont typeface="Wingdings" pitchFamily="2" charset="2"/>
              <a:buChar char="ü"/>
            </a:pPr>
            <a:r>
              <a:rPr lang="en-US" sz="2400" smtClean="0"/>
              <a:t>The codes for the variable </a:t>
            </a:r>
            <a:r>
              <a:rPr lang="en-US" sz="2400" b="1" i="1" smtClean="0"/>
              <a:t>Purpose </a:t>
            </a:r>
            <a:r>
              <a:rPr lang="en-US" sz="2400" smtClean="0"/>
              <a:t>have not been provided</a:t>
            </a:r>
            <a:r>
              <a:rPr lang="en-US" sz="2400" b="1" i="1" smtClean="0"/>
              <a:t>.</a:t>
            </a:r>
          </a:p>
          <a:p>
            <a:pPr eaLnBrk="1" hangingPunct="1">
              <a:lnSpc>
                <a:spcPct val="80000"/>
              </a:lnSpc>
              <a:spcAft>
                <a:spcPct val="10000"/>
              </a:spcAft>
              <a:buFont typeface="Wingdings" pitchFamily="2" charset="2"/>
              <a:buChar char="ü"/>
            </a:pPr>
            <a:r>
              <a:rPr lang="en-US" sz="2400" smtClean="0"/>
              <a:t>Label the codes as follows:</a:t>
            </a:r>
          </a:p>
          <a:p>
            <a:pPr eaLnBrk="1" hangingPunct="1">
              <a:lnSpc>
                <a:spcPct val="80000"/>
              </a:lnSpc>
              <a:spcAft>
                <a:spcPct val="10000"/>
              </a:spcAft>
              <a:buFont typeface="Wingdings" pitchFamily="2" charset="2"/>
              <a:buNone/>
            </a:pPr>
            <a:r>
              <a:rPr lang="en-US" sz="2400" smtClean="0"/>
              <a:t>		</a:t>
            </a:r>
            <a:r>
              <a:rPr lang="en-US" sz="2400" i="1" smtClean="0"/>
              <a:t>1 = Holiday/vacation</a:t>
            </a:r>
          </a:p>
          <a:p>
            <a:pPr eaLnBrk="1" hangingPunct="1">
              <a:lnSpc>
                <a:spcPct val="80000"/>
              </a:lnSpc>
              <a:spcAft>
                <a:spcPct val="10000"/>
              </a:spcAft>
              <a:buFont typeface="Wingdings" pitchFamily="2" charset="2"/>
              <a:buNone/>
            </a:pPr>
            <a:r>
              <a:rPr lang="en-US" sz="2400" i="1" smtClean="0"/>
              <a:t>		2 = Shopping</a:t>
            </a:r>
          </a:p>
          <a:p>
            <a:pPr eaLnBrk="1" hangingPunct="1">
              <a:lnSpc>
                <a:spcPct val="80000"/>
              </a:lnSpc>
              <a:spcAft>
                <a:spcPct val="10000"/>
              </a:spcAft>
              <a:buFont typeface="Wingdings" pitchFamily="2" charset="2"/>
              <a:buNone/>
            </a:pPr>
            <a:r>
              <a:rPr lang="en-US" sz="2400" i="1" smtClean="0"/>
              <a:t>		3 = Visit relatives/Friends</a:t>
            </a:r>
          </a:p>
          <a:p>
            <a:pPr eaLnBrk="1" hangingPunct="1">
              <a:lnSpc>
                <a:spcPct val="80000"/>
              </a:lnSpc>
              <a:spcAft>
                <a:spcPct val="10000"/>
              </a:spcAft>
              <a:buFont typeface="Wingdings" pitchFamily="2" charset="2"/>
              <a:buNone/>
            </a:pPr>
            <a:r>
              <a:rPr lang="en-US" sz="2400" i="1" smtClean="0"/>
              <a:t>		4 = Conference/Meeting</a:t>
            </a:r>
          </a:p>
          <a:p>
            <a:pPr eaLnBrk="1" hangingPunct="1">
              <a:lnSpc>
                <a:spcPct val="80000"/>
              </a:lnSpc>
              <a:spcAft>
                <a:spcPct val="10000"/>
              </a:spcAft>
              <a:buFont typeface="Wingdings" pitchFamily="2" charset="2"/>
              <a:buNone/>
            </a:pPr>
            <a:r>
              <a:rPr lang="en-US" sz="2400" i="1" smtClean="0"/>
              <a:t>		5 =  Business</a:t>
            </a:r>
          </a:p>
          <a:p>
            <a:pPr eaLnBrk="1" hangingPunct="1">
              <a:lnSpc>
                <a:spcPct val="80000"/>
              </a:lnSpc>
              <a:spcAft>
                <a:spcPct val="10000"/>
              </a:spcAft>
              <a:buFont typeface="Wingdings" pitchFamily="2" charset="2"/>
              <a:buNone/>
            </a:pPr>
            <a:r>
              <a:rPr lang="en-US" sz="2400" i="1" smtClean="0"/>
              <a:t>		6 = Others</a:t>
            </a:r>
          </a:p>
          <a:p>
            <a:pPr eaLnBrk="1" hangingPunct="1">
              <a:lnSpc>
                <a:spcPct val="80000"/>
              </a:lnSpc>
              <a:spcAft>
                <a:spcPct val="10000"/>
              </a:spcAft>
              <a:buFont typeface="Wingdings" pitchFamily="2" charset="2"/>
              <a:buNone/>
            </a:pPr>
            <a:r>
              <a:rPr lang="en-US" sz="2400" smtClean="0"/>
              <a:t>Save the edited file using the same name.</a:t>
            </a:r>
          </a:p>
          <a:p>
            <a:pPr eaLnBrk="1" hangingPunct="1">
              <a:lnSpc>
                <a:spcPct val="80000"/>
              </a:lnSpc>
              <a:spcAft>
                <a:spcPct val="10000"/>
              </a:spcAft>
              <a:buFont typeface="Wingdings" pitchFamily="2" charset="2"/>
              <a:buNone/>
            </a:pPr>
            <a:endParaRPr lang="en-US" sz="2400" smtClean="0"/>
          </a:p>
        </p:txBody>
      </p:sp>
      <p:sp>
        <p:nvSpPr>
          <p:cNvPr id="66567" name="Text Box 4"/>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2.2   Opening and Editing SPSS Data Set</a:t>
            </a:r>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Date Placeholder 4"/>
          <p:cNvSpPr>
            <a:spLocks noGrp="1"/>
          </p:cNvSpPr>
          <p:nvPr>
            <p:ph type="dt" sz="quarter" idx="10"/>
          </p:nvPr>
        </p:nvSpPr>
        <p:spPr>
          <a:noFill/>
        </p:spPr>
        <p:txBody>
          <a:bodyPr/>
          <a:lstStyle/>
          <a:p>
            <a:r>
              <a:rPr lang="en-US"/>
              <a:t>2011</a:t>
            </a:r>
          </a:p>
        </p:txBody>
      </p:sp>
      <p:sp>
        <p:nvSpPr>
          <p:cNvPr id="371715" name="Footer Placeholder 5"/>
          <p:cNvSpPr>
            <a:spLocks noGrp="1"/>
          </p:cNvSpPr>
          <p:nvPr>
            <p:ph type="ftr" sz="quarter" idx="11"/>
          </p:nvPr>
        </p:nvSpPr>
        <p:spPr>
          <a:noFill/>
        </p:spPr>
        <p:txBody>
          <a:bodyPr/>
          <a:lstStyle/>
          <a:p>
            <a:r>
              <a:rPr lang="en-US" smtClean="0"/>
              <a:t>Rasimah Aripin</a:t>
            </a:r>
          </a:p>
        </p:txBody>
      </p:sp>
      <p:sp>
        <p:nvSpPr>
          <p:cNvPr id="371716" name="Slide Number Placeholder 6"/>
          <p:cNvSpPr>
            <a:spLocks noGrp="1"/>
          </p:cNvSpPr>
          <p:nvPr>
            <p:ph type="sldNum" sz="quarter" idx="12"/>
          </p:nvPr>
        </p:nvSpPr>
        <p:spPr>
          <a:noFill/>
        </p:spPr>
        <p:txBody>
          <a:bodyPr/>
          <a:lstStyle/>
          <a:p>
            <a:fld id="{CE8F3E8B-5F04-4F7B-9CF0-DE52AA2FCEBE}" type="slidenum">
              <a:rPr lang="en-US" smtClean="0"/>
              <a:pPr/>
              <a:t>360</a:t>
            </a:fld>
            <a:endParaRPr lang="en-US" smtClean="0"/>
          </a:p>
        </p:txBody>
      </p:sp>
      <p:sp>
        <p:nvSpPr>
          <p:cNvPr id="371717" name="Rectangle 2"/>
          <p:cNvSpPr>
            <a:spLocks noGrp="1" noChangeArrowheads="1"/>
          </p:cNvSpPr>
          <p:nvPr>
            <p:ph type="title"/>
          </p:nvPr>
        </p:nvSpPr>
        <p:spPr>
          <a:xfrm>
            <a:off x="762000" y="838200"/>
            <a:ext cx="7772400" cy="685800"/>
          </a:xfrm>
          <a:ln>
            <a:solidFill>
              <a:schemeClr val="accent2"/>
            </a:solidFill>
          </a:ln>
        </p:spPr>
        <p:txBody>
          <a:bodyPr/>
          <a:lstStyle/>
          <a:p>
            <a:pPr eaLnBrk="1" hangingPunct="1"/>
            <a:r>
              <a:rPr lang="en-US" sz="3200" b="1" smtClean="0"/>
              <a:t>Output and Interpretation</a:t>
            </a:r>
          </a:p>
        </p:txBody>
      </p:sp>
      <p:pic>
        <p:nvPicPr>
          <p:cNvPr id="371718" name="Picture 3"/>
          <p:cNvPicPr>
            <a:picLocks noChangeAspect="1" noChangeArrowheads="1"/>
          </p:cNvPicPr>
          <p:nvPr>
            <p:ph sz="half" idx="1"/>
          </p:nvPr>
        </p:nvPicPr>
        <p:blipFill>
          <a:blip r:embed="rId3"/>
          <a:srcRect/>
          <a:stretch>
            <a:fillRect/>
          </a:stretch>
        </p:blipFill>
        <p:spPr>
          <a:xfrm>
            <a:off x="1295400" y="1981200"/>
            <a:ext cx="6477000" cy="1981200"/>
          </a:xfrm>
          <a:noFill/>
          <a:ln>
            <a:solidFill>
              <a:schemeClr val="accent2"/>
            </a:solidFill>
          </a:ln>
        </p:spPr>
      </p:pic>
      <p:sp>
        <p:nvSpPr>
          <p:cNvPr id="371719" name="Text Box 4"/>
          <p:cNvSpPr txBox="1">
            <a:spLocks noChangeArrowheads="1"/>
          </p:cNvSpPr>
          <p:nvPr/>
        </p:nvSpPr>
        <p:spPr bwMode="auto">
          <a:xfrm>
            <a:off x="609600" y="4267200"/>
            <a:ext cx="8077200" cy="1562100"/>
          </a:xfrm>
          <a:prstGeom prst="rect">
            <a:avLst/>
          </a:prstGeom>
          <a:noFill/>
          <a:ln w="9525">
            <a:solidFill>
              <a:schemeClr val="accent2"/>
            </a:solidFill>
            <a:miter lim="800000"/>
            <a:headEnd/>
            <a:tailEnd/>
          </a:ln>
        </p:spPr>
        <p:txBody>
          <a:bodyPr>
            <a:spAutoFit/>
          </a:bodyPr>
          <a:lstStyle/>
          <a:p>
            <a:r>
              <a:rPr lang="en-US" b="0" i="0"/>
              <a:t>The model explains 88.2% of the variation in production rating scores.  That means, other variables not included in the model are also related to production rating scores. The adjusted R Square is only useful if comparison is made with another model</a:t>
            </a:r>
          </a:p>
        </p:txBody>
      </p:sp>
      <p:sp>
        <p:nvSpPr>
          <p:cNvPr id="371720" name="Text Box 7"/>
          <p:cNvSpPr txBox="1">
            <a:spLocks noChangeArrowheads="1"/>
          </p:cNvSpPr>
          <p:nvPr/>
        </p:nvSpPr>
        <p:spPr bwMode="auto">
          <a:xfrm>
            <a:off x="381000" y="228600"/>
            <a:ext cx="4648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10.3:   Multiple Linear Regression</a:t>
            </a:r>
          </a:p>
        </p:txBody>
      </p:sp>
    </p:spTree>
  </p:cSld>
  <p:clrMapOvr>
    <a:masterClrMapping/>
  </p:clrMapOvr>
  <p:transition advClick="0"/>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Date Placeholder 4"/>
          <p:cNvSpPr>
            <a:spLocks noGrp="1"/>
          </p:cNvSpPr>
          <p:nvPr>
            <p:ph type="dt" sz="quarter" idx="10"/>
          </p:nvPr>
        </p:nvSpPr>
        <p:spPr>
          <a:noFill/>
        </p:spPr>
        <p:txBody>
          <a:bodyPr/>
          <a:lstStyle/>
          <a:p>
            <a:r>
              <a:rPr lang="en-US"/>
              <a:t>2011</a:t>
            </a:r>
          </a:p>
        </p:txBody>
      </p:sp>
      <p:sp>
        <p:nvSpPr>
          <p:cNvPr id="372739" name="Footer Placeholder 5"/>
          <p:cNvSpPr>
            <a:spLocks noGrp="1"/>
          </p:cNvSpPr>
          <p:nvPr>
            <p:ph type="ftr" sz="quarter" idx="11"/>
          </p:nvPr>
        </p:nvSpPr>
        <p:spPr>
          <a:noFill/>
        </p:spPr>
        <p:txBody>
          <a:bodyPr/>
          <a:lstStyle/>
          <a:p>
            <a:r>
              <a:rPr lang="en-US" smtClean="0"/>
              <a:t>Rasimah Aripin</a:t>
            </a:r>
          </a:p>
        </p:txBody>
      </p:sp>
      <p:sp>
        <p:nvSpPr>
          <p:cNvPr id="372740" name="Slide Number Placeholder 6"/>
          <p:cNvSpPr>
            <a:spLocks noGrp="1"/>
          </p:cNvSpPr>
          <p:nvPr>
            <p:ph type="sldNum" sz="quarter" idx="12"/>
          </p:nvPr>
        </p:nvSpPr>
        <p:spPr>
          <a:noFill/>
        </p:spPr>
        <p:txBody>
          <a:bodyPr/>
          <a:lstStyle/>
          <a:p>
            <a:fld id="{90C50D93-EEBF-488C-8A54-D6BF3095FA8E}" type="slidenum">
              <a:rPr lang="en-US" smtClean="0"/>
              <a:pPr/>
              <a:t>361</a:t>
            </a:fld>
            <a:endParaRPr lang="en-US" smtClean="0"/>
          </a:p>
        </p:txBody>
      </p:sp>
      <p:sp>
        <p:nvSpPr>
          <p:cNvPr id="372741" name="Rectangle 2"/>
          <p:cNvSpPr>
            <a:spLocks noGrp="1" noChangeArrowheads="1"/>
          </p:cNvSpPr>
          <p:nvPr>
            <p:ph type="title"/>
          </p:nvPr>
        </p:nvSpPr>
        <p:spPr>
          <a:xfrm>
            <a:off x="762000" y="762000"/>
            <a:ext cx="7772400" cy="533400"/>
          </a:xfrm>
          <a:ln>
            <a:solidFill>
              <a:schemeClr val="accent2"/>
            </a:solidFill>
          </a:ln>
        </p:spPr>
        <p:txBody>
          <a:bodyPr/>
          <a:lstStyle/>
          <a:p>
            <a:pPr eaLnBrk="1" hangingPunct="1"/>
            <a:r>
              <a:rPr lang="en-US" sz="3200" smtClean="0"/>
              <a:t>Multiple Regression: Output</a:t>
            </a:r>
          </a:p>
        </p:txBody>
      </p:sp>
      <p:pic>
        <p:nvPicPr>
          <p:cNvPr id="372742" name="Picture 3"/>
          <p:cNvPicPr>
            <a:picLocks noChangeAspect="1" noChangeArrowheads="1"/>
          </p:cNvPicPr>
          <p:nvPr>
            <p:ph sz="half" idx="2"/>
          </p:nvPr>
        </p:nvPicPr>
        <p:blipFill>
          <a:blip r:embed="rId3"/>
          <a:srcRect/>
          <a:stretch>
            <a:fillRect/>
          </a:stretch>
        </p:blipFill>
        <p:spPr>
          <a:xfrm>
            <a:off x="914400" y="1371600"/>
            <a:ext cx="7315200" cy="2635250"/>
          </a:xfrm>
          <a:noFill/>
        </p:spPr>
      </p:pic>
      <p:sp>
        <p:nvSpPr>
          <p:cNvPr id="372743" name="Text Box 4"/>
          <p:cNvSpPr txBox="1">
            <a:spLocks noChangeArrowheads="1"/>
          </p:cNvSpPr>
          <p:nvPr/>
        </p:nvSpPr>
        <p:spPr bwMode="auto">
          <a:xfrm>
            <a:off x="228600" y="3810000"/>
            <a:ext cx="8686800" cy="2292350"/>
          </a:xfrm>
          <a:prstGeom prst="rect">
            <a:avLst/>
          </a:prstGeom>
          <a:noFill/>
          <a:ln w="9525">
            <a:solidFill>
              <a:schemeClr val="accent2"/>
            </a:solidFill>
            <a:miter lim="800000"/>
            <a:headEnd/>
            <a:tailEnd/>
          </a:ln>
        </p:spPr>
        <p:txBody>
          <a:bodyPr>
            <a:spAutoFit/>
          </a:bodyPr>
          <a:lstStyle/>
          <a:p>
            <a:r>
              <a:rPr lang="en-US" b="0" i="0"/>
              <a:t>The above table contains information needed to test the overall significance of the regression model.  Since the Sig. (or Prob.) value &lt;0.01, there is enough evidence to reject the null hypothesis at the 1% level of significance or higher.  Hence, the regression model is significant and can thus be used to explain (or predict) production rating score.</a:t>
            </a:r>
          </a:p>
        </p:txBody>
      </p:sp>
      <p:sp>
        <p:nvSpPr>
          <p:cNvPr id="372744" name="Text Box 7"/>
          <p:cNvSpPr txBox="1">
            <a:spLocks noChangeArrowheads="1"/>
          </p:cNvSpPr>
          <p:nvPr/>
        </p:nvSpPr>
        <p:spPr bwMode="auto">
          <a:xfrm>
            <a:off x="381000" y="228600"/>
            <a:ext cx="4648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10.3:   Multiple Linear Regression</a:t>
            </a:r>
          </a:p>
        </p:txBody>
      </p:sp>
    </p:spTree>
  </p:cSld>
  <p:clrMapOvr>
    <a:masterClrMapping/>
  </p:clrMapOvr>
  <p:transition advClick="0"/>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Date Placeholder 3"/>
          <p:cNvSpPr>
            <a:spLocks noGrp="1"/>
          </p:cNvSpPr>
          <p:nvPr>
            <p:ph type="dt" sz="quarter" idx="10"/>
          </p:nvPr>
        </p:nvSpPr>
        <p:spPr>
          <a:noFill/>
        </p:spPr>
        <p:txBody>
          <a:bodyPr/>
          <a:lstStyle/>
          <a:p>
            <a:r>
              <a:rPr lang="en-US"/>
              <a:t>2011</a:t>
            </a:r>
          </a:p>
        </p:txBody>
      </p:sp>
      <p:sp>
        <p:nvSpPr>
          <p:cNvPr id="373763" name="Footer Placeholder 4"/>
          <p:cNvSpPr>
            <a:spLocks noGrp="1"/>
          </p:cNvSpPr>
          <p:nvPr>
            <p:ph type="ftr" sz="quarter" idx="11"/>
          </p:nvPr>
        </p:nvSpPr>
        <p:spPr>
          <a:noFill/>
        </p:spPr>
        <p:txBody>
          <a:bodyPr/>
          <a:lstStyle/>
          <a:p>
            <a:r>
              <a:rPr lang="en-US" smtClean="0"/>
              <a:t>Rasimah Aripin</a:t>
            </a:r>
          </a:p>
        </p:txBody>
      </p:sp>
      <p:sp>
        <p:nvSpPr>
          <p:cNvPr id="373764" name="Slide Number Placeholder 5"/>
          <p:cNvSpPr>
            <a:spLocks noGrp="1"/>
          </p:cNvSpPr>
          <p:nvPr>
            <p:ph type="sldNum" sz="quarter" idx="12"/>
          </p:nvPr>
        </p:nvSpPr>
        <p:spPr>
          <a:noFill/>
        </p:spPr>
        <p:txBody>
          <a:bodyPr/>
          <a:lstStyle/>
          <a:p>
            <a:fld id="{9B841021-39CA-41A6-8743-7DF68FD1E673}" type="slidenum">
              <a:rPr lang="en-US" smtClean="0"/>
              <a:pPr/>
              <a:t>362</a:t>
            </a:fld>
            <a:endParaRPr lang="en-US" smtClean="0"/>
          </a:p>
        </p:txBody>
      </p:sp>
      <p:sp>
        <p:nvSpPr>
          <p:cNvPr id="373765" name="Rectangle 2"/>
          <p:cNvSpPr>
            <a:spLocks noGrp="1" noChangeArrowheads="1"/>
          </p:cNvSpPr>
          <p:nvPr>
            <p:ph type="title"/>
          </p:nvPr>
        </p:nvSpPr>
        <p:spPr>
          <a:xfrm>
            <a:off x="685800" y="762000"/>
            <a:ext cx="7772400" cy="533400"/>
          </a:xfrm>
          <a:ln>
            <a:solidFill>
              <a:schemeClr val="accent2"/>
            </a:solidFill>
          </a:ln>
        </p:spPr>
        <p:txBody>
          <a:bodyPr/>
          <a:lstStyle/>
          <a:p>
            <a:pPr eaLnBrk="1" hangingPunct="1"/>
            <a:r>
              <a:rPr lang="en-US" sz="3200" smtClean="0"/>
              <a:t>Multiple Regression: Output</a:t>
            </a:r>
          </a:p>
        </p:txBody>
      </p:sp>
      <p:sp>
        <p:nvSpPr>
          <p:cNvPr id="373766" name="Text Box 3"/>
          <p:cNvSpPr txBox="1">
            <a:spLocks noChangeArrowheads="1"/>
          </p:cNvSpPr>
          <p:nvPr/>
        </p:nvSpPr>
        <p:spPr bwMode="auto">
          <a:xfrm>
            <a:off x="304800" y="3581400"/>
            <a:ext cx="8610600" cy="2657475"/>
          </a:xfrm>
          <a:prstGeom prst="rect">
            <a:avLst/>
          </a:prstGeom>
          <a:noFill/>
          <a:ln w="9525">
            <a:solidFill>
              <a:schemeClr val="accent2"/>
            </a:solidFill>
            <a:miter lim="800000"/>
            <a:headEnd/>
            <a:tailEnd/>
          </a:ln>
        </p:spPr>
        <p:txBody>
          <a:bodyPr>
            <a:spAutoFit/>
          </a:bodyPr>
          <a:lstStyle/>
          <a:p>
            <a:pPr>
              <a:buFont typeface="Wingdings" pitchFamily="2" charset="2"/>
              <a:buChar char="ü"/>
            </a:pPr>
            <a:r>
              <a:rPr lang="en-US" b="0" i="0"/>
              <a:t>The above table contains information needed to evaluate the significance of individual independent variable and for comparing the relative importance of each one.  </a:t>
            </a:r>
          </a:p>
          <a:p>
            <a:pPr>
              <a:buFont typeface="Wingdings" pitchFamily="2" charset="2"/>
              <a:buNone/>
            </a:pPr>
            <a:endParaRPr lang="en-US" b="0" i="0"/>
          </a:p>
          <a:p>
            <a:pPr>
              <a:buFont typeface="Wingdings" pitchFamily="2" charset="2"/>
              <a:buChar char="ü"/>
            </a:pPr>
            <a:r>
              <a:rPr lang="en-US" b="0" i="0"/>
              <a:t>The Sig. value corresponding to each variable is to determine whether that variable is significantly related to the dependent variables or not. </a:t>
            </a:r>
          </a:p>
        </p:txBody>
      </p:sp>
      <p:sp>
        <p:nvSpPr>
          <p:cNvPr id="373767" name="Rectangle 4"/>
          <p:cNvSpPr>
            <a:spLocks noChangeArrowheads="1"/>
          </p:cNvSpPr>
          <p:nvPr/>
        </p:nvSpPr>
        <p:spPr bwMode="auto">
          <a:xfrm>
            <a:off x="2286000" y="2927350"/>
            <a:ext cx="4572000" cy="1004888"/>
          </a:xfrm>
          <a:prstGeom prst="rect">
            <a:avLst/>
          </a:prstGeom>
          <a:noFill/>
          <a:ln w="9525">
            <a:noFill/>
            <a:miter lim="800000"/>
            <a:headEnd/>
            <a:tailEnd/>
          </a:ln>
        </p:spPr>
        <p:txBody>
          <a:bodyPr>
            <a:spAutoFit/>
          </a:bodyPr>
          <a:lstStyle/>
          <a:p>
            <a:pPr>
              <a:spcBef>
                <a:spcPct val="50000"/>
              </a:spcBef>
            </a:pPr>
            <a:endParaRPr lang="en-US" i="0"/>
          </a:p>
          <a:p>
            <a:pPr>
              <a:spcBef>
                <a:spcPct val="50000"/>
              </a:spcBef>
            </a:pPr>
            <a:endParaRPr lang="en-US" i="0">
              <a:latin typeface="System" charset="0"/>
            </a:endParaRPr>
          </a:p>
        </p:txBody>
      </p:sp>
      <p:pic>
        <p:nvPicPr>
          <p:cNvPr id="373768" name="Picture 5"/>
          <p:cNvPicPr>
            <a:picLocks noChangeAspect="1" noChangeArrowheads="1"/>
          </p:cNvPicPr>
          <p:nvPr>
            <p:ph idx="1"/>
          </p:nvPr>
        </p:nvPicPr>
        <p:blipFill>
          <a:blip r:embed="rId3"/>
          <a:srcRect/>
          <a:stretch>
            <a:fillRect/>
          </a:stretch>
        </p:blipFill>
        <p:spPr>
          <a:xfrm>
            <a:off x="914400" y="1371600"/>
            <a:ext cx="7848600" cy="2301875"/>
          </a:xfrm>
          <a:noFill/>
        </p:spPr>
      </p:pic>
      <p:sp>
        <p:nvSpPr>
          <p:cNvPr id="373769" name="Text Box 8"/>
          <p:cNvSpPr txBox="1">
            <a:spLocks noChangeArrowheads="1"/>
          </p:cNvSpPr>
          <p:nvPr/>
        </p:nvSpPr>
        <p:spPr bwMode="auto">
          <a:xfrm>
            <a:off x="381000" y="228600"/>
            <a:ext cx="4648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10.3:   Multiple Linear Regression</a:t>
            </a:r>
          </a:p>
        </p:txBody>
      </p:sp>
    </p:spTree>
  </p:cSld>
  <p:clrMapOvr>
    <a:masterClrMapping/>
  </p:clrMapOvr>
  <p:transition advClick="0"/>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Date Placeholder 3"/>
          <p:cNvSpPr>
            <a:spLocks noGrp="1"/>
          </p:cNvSpPr>
          <p:nvPr>
            <p:ph type="dt" sz="quarter" idx="10"/>
          </p:nvPr>
        </p:nvSpPr>
        <p:spPr>
          <a:noFill/>
        </p:spPr>
        <p:txBody>
          <a:bodyPr/>
          <a:lstStyle/>
          <a:p>
            <a:r>
              <a:rPr lang="en-US"/>
              <a:t>2011</a:t>
            </a:r>
          </a:p>
        </p:txBody>
      </p:sp>
      <p:sp>
        <p:nvSpPr>
          <p:cNvPr id="374787" name="Footer Placeholder 4"/>
          <p:cNvSpPr>
            <a:spLocks noGrp="1"/>
          </p:cNvSpPr>
          <p:nvPr>
            <p:ph type="ftr" sz="quarter" idx="11"/>
          </p:nvPr>
        </p:nvSpPr>
        <p:spPr>
          <a:noFill/>
        </p:spPr>
        <p:txBody>
          <a:bodyPr/>
          <a:lstStyle/>
          <a:p>
            <a:r>
              <a:rPr lang="en-US" smtClean="0"/>
              <a:t>Rasimah Aripin</a:t>
            </a:r>
          </a:p>
        </p:txBody>
      </p:sp>
      <p:sp>
        <p:nvSpPr>
          <p:cNvPr id="374788" name="Slide Number Placeholder 5"/>
          <p:cNvSpPr>
            <a:spLocks noGrp="1"/>
          </p:cNvSpPr>
          <p:nvPr>
            <p:ph type="sldNum" sz="quarter" idx="12"/>
          </p:nvPr>
        </p:nvSpPr>
        <p:spPr>
          <a:noFill/>
        </p:spPr>
        <p:txBody>
          <a:bodyPr/>
          <a:lstStyle/>
          <a:p>
            <a:fld id="{E2790716-600A-4410-BE59-1100199128BE}" type="slidenum">
              <a:rPr lang="en-US" smtClean="0"/>
              <a:pPr/>
              <a:t>363</a:t>
            </a:fld>
            <a:endParaRPr lang="en-US" smtClean="0"/>
          </a:p>
        </p:txBody>
      </p:sp>
      <p:sp>
        <p:nvSpPr>
          <p:cNvPr id="374789" name="Rectangle 2"/>
          <p:cNvSpPr>
            <a:spLocks noGrp="1" noChangeArrowheads="1"/>
          </p:cNvSpPr>
          <p:nvPr>
            <p:ph type="title"/>
          </p:nvPr>
        </p:nvSpPr>
        <p:spPr>
          <a:xfrm>
            <a:off x="685800" y="685800"/>
            <a:ext cx="7772400" cy="609600"/>
          </a:xfrm>
          <a:ln>
            <a:solidFill>
              <a:schemeClr val="accent2"/>
            </a:solidFill>
          </a:ln>
        </p:spPr>
        <p:txBody>
          <a:bodyPr/>
          <a:lstStyle/>
          <a:p>
            <a:pPr eaLnBrk="1" hangingPunct="1"/>
            <a:r>
              <a:rPr lang="en-US" sz="3200" smtClean="0"/>
              <a:t>Output (Cont.)</a:t>
            </a:r>
          </a:p>
        </p:txBody>
      </p:sp>
      <p:sp>
        <p:nvSpPr>
          <p:cNvPr id="374790" name="Text Box 3"/>
          <p:cNvSpPr txBox="1">
            <a:spLocks noChangeArrowheads="1"/>
          </p:cNvSpPr>
          <p:nvPr/>
        </p:nvSpPr>
        <p:spPr bwMode="auto">
          <a:xfrm>
            <a:off x="304800" y="1371600"/>
            <a:ext cx="8382000" cy="4848225"/>
          </a:xfrm>
          <a:prstGeom prst="rect">
            <a:avLst/>
          </a:prstGeom>
          <a:noFill/>
          <a:ln w="9525">
            <a:solidFill>
              <a:schemeClr val="accent2"/>
            </a:solidFill>
            <a:miter lim="800000"/>
            <a:headEnd/>
            <a:tailEnd/>
          </a:ln>
        </p:spPr>
        <p:txBody>
          <a:bodyPr>
            <a:spAutoFit/>
          </a:bodyPr>
          <a:lstStyle/>
          <a:p>
            <a:pPr>
              <a:buFont typeface="Wingdings" pitchFamily="2" charset="2"/>
              <a:buChar char="ü"/>
            </a:pPr>
            <a:r>
              <a:rPr lang="en-US" b="0" i="0"/>
              <a:t>The </a:t>
            </a:r>
            <a:r>
              <a:rPr lang="en-US" b="0"/>
              <a:t>b</a:t>
            </a:r>
            <a:r>
              <a:rPr lang="en-US" b="0" i="0" baseline="-25000"/>
              <a:t>0</a:t>
            </a:r>
            <a:r>
              <a:rPr lang="en-US" b="0" i="0"/>
              <a:t> value (1.393) does not carry any particular meaning as the scope does not include </a:t>
            </a:r>
            <a:r>
              <a:rPr lang="en-US" b="0"/>
              <a:t>X</a:t>
            </a:r>
            <a:r>
              <a:rPr lang="en-US" b="0" baseline="-25000"/>
              <a:t>1</a:t>
            </a:r>
            <a:r>
              <a:rPr lang="en-US" b="0"/>
              <a:t>=X</a:t>
            </a:r>
            <a:r>
              <a:rPr lang="en-US" b="0" baseline="-25000"/>
              <a:t>2</a:t>
            </a:r>
            <a:r>
              <a:rPr lang="en-US" b="0"/>
              <a:t>=</a:t>
            </a:r>
            <a:r>
              <a:rPr lang="en-US" b="0" i="0"/>
              <a:t>0.</a:t>
            </a:r>
          </a:p>
          <a:p>
            <a:pPr>
              <a:buFont typeface="Wingdings" pitchFamily="2" charset="2"/>
              <a:buNone/>
            </a:pPr>
            <a:endParaRPr lang="en-US" b="0" i="0"/>
          </a:p>
          <a:p>
            <a:pPr>
              <a:buFont typeface="Wingdings" pitchFamily="2" charset="2"/>
              <a:buChar char="ü"/>
            </a:pPr>
            <a:r>
              <a:rPr lang="en-US" b="0" i="0"/>
              <a:t>The </a:t>
            </a:r>
            <a:r>
              <a:rPr lang="en-US" b="0"/>
              <a:t>b</a:t>
            </a:r>
            <a:r>
              <a:rPr lang="en-US" b="0" baseline="-25000"/>
              <a:t>1</a:t>
            </a:r>
            <a:r>
              <a:rPr lang="en-US" b="0" i="0"/>
              <a:t> value (0.779) indicates that a difference of one mark in the skill test score results in a difference of approximately +0.8 mark in the production rating, provided experience is the same</a:t>
            </a:r>
          </a:p>
          <a:p>
            <a:pPr>
              <a:buFont typeface="Wingdings" pitchFamily="2" charset="2"/>
              <a:buNone/>
            </a:pPr>
            <a:endParaRPr lang="en-US" b="0" i="0"/>
          </a:p>
          <a:p>
            <a:pPr>
              <a:buFont typeface="Wingdings" pitchFamily="2" charset="2"/>
              <a:buChar char="ü"/>
            </a:pPr>
            <a:r>
              <a:rPr lang="en-US" b="0" i="0"/>
              <a:t>The </a:t>
            </a:r>
            <a:r>
              <a:rPr lang="en-US" b="0"/>
              <a:t>b</a:t>
            </a:r>
            <a:r>
              <a:rPr lang="en-US" b="0" baseline="-25000"/>
              <a:t>2</a:t>
            </a:r>
            <a:r>
              <a:rPr lang="en-US" b="0" i="0"/>
              <a:t> value indicates production score that a difference of one month in working experience results in +0.254 difference in the production rating score, provided the skill test score is the same</a:t>
            </a:r>
          </a:p>
          <a:p>
            <a:pPr>
              <a:buFont typeface="Wingdings" pitchFamily="2" charset="2"/>
              <a:buNone/>
            </a:pPr>
            <a:endParaRPr lang="en-US" b="0" i="0"/>
          </a:p>
          <a:p>
            <a:pPr>
              <a:buFont typeface="Wingdings" pitchFamily="2" charset="2"/>
              <a:buChar char="ü"/>
            </a:pPr>
            <a:r>
              <a:rPr lang="en-US" b="0" i="0"/>
              <a:t>Based on the Beta values, skill test score is more important compared to experience in predicting production rating.</a:t>
            </a:r>
          </a:p>
        </p:txBody>
      </p:sp>
      <p:sp>
        <p:nvSpPr>
          <p:cNvPr id="374791" name="Rectangle 4"/>
          <p:cNvSpPr>
            <a:spLocks noChangeArrowheads="1"/>
          </p:cNvSpPr>
          <p:nvPr/>
        </p:nvSpPr>
        <p:spPr bwMode="auto">
          <a:xfrm>
            <a:off x="2286000" y="2927350"/>
            <a:ext cx="4572000" cy="1004888"/>
          </a:xfrm>
          <a:prstGeom prst="rect">
            <a:avLst/>
          </a:prstGeom>
          <a:noFill/>
          <a:ln w="9525">
            <a:noFill/>
            <a:miter lim="800000"/>
            <a:headEnd/>
            <a:tailEnd/>
          </a:ln>
        </p:spPr>
        <p:txBody>
          <a:bodyPr>
            <a:spAutoFit/>
          </a:bodyPr>
          <a:lstStyle/>
          <a:p>
            <a:pPr>
              <a:spcBef>
                <a:spcPct val="50000"/>
              </a:spcBef>
            </a:pPr>
            <a:endParaRPr lang="en-US" i="0"/>
          </a:p>
          <a:p>
            <a:pPr>
              <a:spcBef>
                <a:spcPct val="50000"/>
              </a:spcBef>
            </a:pPr>
            <a:endParaRPr lang="en-US" i="0">
              <a:latin typeface="System" charset="0"/>
            </a:endParaRPr>
          </a:p>
        </p:txBody>
      </p:sp>
      <p:sp>
        <p:nvSpPr>
          <p:cNvPr id="374792" name="Text Box 7"/>
          <p:cNvSpPr txBox="1">
            <a:spLocks noChangeArrowheads="1"/>
          </p:cNvSpPr>
          <p:nvPr/>
        </p:nvSpPr>
        <p:spPr bwMode="auto">
          <a:xfrm>
            <a:off x="381000" y="228600"/>
            <a:ext cx="4648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10.3:   Multiple Linear Regression</a:t>
            </a:r>
          </a:p>
        </p:txBody>
      </p:sp>
    </p:spTree>
  </p:cSld>
  <p:clrMapOvr>
    <a:masterClrMapping/>
  </p:clrMapOvr>
  <p:transition advClick="0"/>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Date Placeholder 4"/>
          <p:cNvSpPr>
            <a:spLocks noGrp="1"/>
          </p:cNvSpPr>
          <p:nvPr>
            <p:ph type="dt" sz="quarter" idx="10"/>
          </p:nvPr>
        </p:nvSpPr>
        <p:spPr>
          <a:noFill/>
        </p:spPr>
        <p:txBody>
          <a:bodyPr/>
          <a:lstStyle/>
          <a:p>
            <a:r>
              <a:rPr lang="en-US"/>
              <a:t>2011</a:t>
            </a:r>
          </a:p>
        </p:txBody>
      </p:sp>
      <p:sp>
        <p:nvSpPr>
          <p:cNvPr id="27653" name="Footer Placeholder 5"/>
          <p:cNvSpPr>
            <a:spLocks noGrp="1"/>
          </p:cNvSpPr>
          <p:nvPr>
            <p:ph type="ftr" sz="quarter" idx="11"/>
          </p:nvPr>
        </p:nvSpPr>
        <p:spPr>
          <a:noFill/>
        </p:spPr>
        <p:txBody>
          <a:bodyPr/>
          <a:lstStyle/>
          <a:p>
            <a:r>
              <a:rPr lang="en-US" smtClean="0"/>
              <a:t>Rasimah Aripin</a:t>
            </a:r>
          </a:p>
        </p:txBody>
      </p:sp>
      <p:sp>
        <p:nvSpPr>
          <p:cNvPr id="27654" name="Slide Number Placeholder 6"/>
          <p:cNvSpPr>
            <a:spLocks noGrp="1"/>
          </p:cNvSpPr>
          <p:nvPr>
            <p:ph type="sldNum" sz="quarter" idx="12"/>
          </p:nvPr>
        </p:nvSpPr>
        <p:spPr>
          <a:noFill/>
        </p:spPr>
        <p:txBody>
          <a:bodyPr/>
          <a:lstStyle/>
          <a:p>
            <a:fld id="{E1852383-F8A9-4F93-AFCF-F25AEE79F37C}" type="slidenum">
              <a:rPr lang="en-US" smtClean="0"/>
              <a:pPr/>
              <a:t>364</a:t>
            </a:fld>
            <a:endParaRPr lang="en-US" smtClean="0"/>
          </a:p>
        </p:txBody>
      </p:sp>
      <p:sp>
        <p:nvSpPr>
          <p:cNvPr id="27655" name="Rectangle 2"/>
          <p:cNvSpPr>
            <a:spLocks noGrp="1" noChangeArrowheads="1"/>
          </p:cNvSpPr>
          <p:nvPr>
            <p:ph type="title"/>
          </p:nvPr>
        </p:nvSpPr>
        <p:spPr>
          <a:xfrm>
            <a:off x="609600" y="762000"/>
            <a:ext cx="7772400" cy="457200"/>
          </a:xfrm>
          <a:ln>
            <a:solidFill>
              <a:schemeClr val="accent2"/>
            </a:solidFill>
          </a:ln>
        </p:spPr>
        <p:txBody>
          <a:bodyPr/>
          <a:lstStyle/>
          <a:p>
            <a:pPr eaLnBrk="1" hangingPunct="1"/>
            <a:r>
              <a:rPr lang="en-US" sz="3200" smtClean="0"/>
              <a:t>Output (Cont.)</a:t>
            </a:r>
          </a:p>
        </p:txBody>
      </p:sp>
      <p:graphicFrame>
        <p:nvGraphicFramePr>
          <p:cNvPr id="27650" name="Object 3"/>
          <p:cNvGraphicFramePr>
            <a:graphicFrameLocks noChangeAspect="1"/>
          </p:cNvGraphicFramePr>
          <p:nvPr>
            <p:ph sz="half" idx="1"/>
          </p:nvPr>
        </p:nvGraphicFramePr>
        <p:xfrm>
          <a:off x="2057400" y="1600200"/>
          <a:ext cx="3962400" cy="593725"/>
        </p:xfrm>
        <a:graphic>
          <a:graphicData uri="http://schemas.openxmlformats.org/presentationml/2006/ole">
            <p:oleObj spid="_x0000_s27650" name="Equation" r:id="rId4" imgW="1523880" imgH="228600" progId="Equation.3">
              <p:embed/>
            </p:oleObj>
          </a:graphicData>
        </a:graphic>
      </p:graphicFrame>
      <p:sp>
        <p:nvSpPr>
          <p:cNvPr id="27656" name="Text Box 4"/>
          <p:cNvSpPr txBox="1">
            <a:spLocks noChangeArrowheads="1"/>
          </p:cNvSpPr>
          <p:nvPr/>
        </p:nvSpPr>
        <p:spPr bwMode="auto">
          <a:xfrm>
            <a:off x="457200" y="1219200"/>
            <a:ext cx="8458200" cy="4668838"/>
          </a:xfrm>
          <a:prstGeom prst="rect">
            <a:avLst/>
          </a:prstGeom>
          <a:noFill/>
          <a:ln w="9525">
            <a:solidFill>
              <a:schemeClr val="accent2"/>
            </a:solidFill>
            <a:miter lim="800000"/>
            <a:headEnd/>
            <a:tailEnd/>
          </a:ln>
        </p:spPr>
        <p:txBody>
          <a:bodyPr>
            <a:spAutoFit/>
          </a:bodyPr>
          <a:lstStyle/>
          <a:p>
            <a:pPr>
              <a:buFont typeface="Wingdings" pitchFamily="2" charset="2"/>
              <a:buChar char="ü"/>
            </a:pPr>
            <a:r>
              <a:rPr lang="en-US" b="0" i="0"/>
              <a:t>Hypotheses tested are:</a:t>
            </a:r>
          </a:p>
          <a:p>
            <a:r>
              <a:rPr lang="en-US" sz="2800" b="0" i="0"/>
              <a:t>    (a)</a:t>
            </a:r>
          </a:p>
          <a:p>
            <a:r>
              <a:rPr lang="en-US" sz="2800" b="0" i="0"/>
              <a:t>   </a:t>
            </a:r>
          </a:p>
          <a:p>
            <a:r>
              <a:rPr lang="en-US" sz="2800" b="0" i="0"/>
              <a:t>    (b)</a:t>
            </a:r>
          </a:p>
          <a:p>
            <a:r>
              <a:rPr lang="en-US" b="0" i="0"/>
              <a:t>For (a), the Sig. value &lt; 0.01, hence skill test score is significantly positively related to production rating score at the 1% level of significance.</a:t>
            </a:r>
          </a:p>
          <a:p>
            <a:pPr>
              <a:buFont typeface="Wingdings" pitchFamily="2" charset="2"/>
              <a:buChar char="ü"/>
            </a:pPr>
            <a:r>
              <a:rPr lang="en-US" b="0" i="0"/>
              <a:t>Similarly, for (b), the Sig, value also indicates that experience is significantly positively related to production rating score at the 1% level of significance</a:t>
            </a:r>
          </a:p>
          <a:p>
            <a:pPr>
              <a:buFont typeface="Wingdings" pitchFamily="2" charset="2"/>
              <a:buChar char="ü"/>
            </a:pPr>
            <a:r>
              <a:rPr lang="en-US" b="0" i="0"/>
              <a:t>Based on the Beta values, skill test score is more important compared to experience in predicting production rating.</a:t>
            </a:r>
          </a:p>
        </p:txBody>
      </p:sp>
      <p:sp>
        <p:nvSpPr>
          <p:cNvPr id="27657" name="Rectangle 5"/>
          <p:cNvSpPr>
            <a:spLocks noChangeArrowheads="1"/>
          </p:cNvSpPr>
          <p:nvPr/>
        </p:nvSpPr>
        <p:spPr bwMode="auto">
          <a:xfrm>
            <a:off x="2286000" y="2927350"/>
            <a:ext cx="4572000" cy="1004888"/>
          </a:xfrm>
          <a:prstGeom prst="rect">
            <a:avLst/>
          </a:prstGeom>
          <a:noFill/>
          <a:ln w="9525">
            <a:noFill/>
            <a:miter lim="800000"/>
            <a:headEnd/>
            <a:tailEnd/>
          </a:ln>
        </p:spPr>
        <p:txBody>
          <a:bodyPr>
            <a:spAutoFit/>
          </a:bodyPr>
          <a:lstStyle/>
          <a:p>
            <a:pPr>
              <a:spcBef>
                <a:spcPct val="50000"/>
              </a:spcBef>
            </a:pPr>
            <a:endParaRPr lang="en-US" i="0"/>
          </a:p>
          <a:p>
            <a:pPr>
              <a:spcBef>
                <a:spcPct val="50000"/>
              </a:spcBef>
            </a:pPr>
            <a:endParaRPr lang="en-US" i="0">
              <a:latin typeface="System" charset="0"/>
            </a:endParaRPr>
          </a:p>
        </p:txBody>
      </p:sp>
      <p:graphicFrame>
        <p:nvGraphicFramePr>
          <p:cNvPr id="27651" name="Object 6"/>
          <p:cNvGraphicFramePr>
            <a:graphicFrameLocks noChangeAspect="1"/>
          </p:cNvGraphicFramePr>
          <p:nvPr>
            <p:ph sz="half" idx="2"/>
          </p:nvPr>
        </p:nvGraphicFramePr>
        <p:xfrm>
          <a:off x="2057400" y="2362200"/>
          <a:ext cx="3733800" cy="546100"/>
        </p:xfrm>
        <a:graphic>
          <a:graphicData uri="http://schemas.openxmlformats.org/presentationml/2006/ole">
            <p:oleObj spid="_x0000_s27651" name="Equation" r:id="rId5" imgW="1562040" imgH="228600" progId="Equation.3">
              <p:embed/>
            </p:oleObj>
          </a:graphicData>
        </a:graphic>
      </p:graphicFrame>
      <p:sp>
        <p:nvSpPr>
          <p:cNvPr id="27658" name="Text Box 9"/>
          <p:cNvSpPr txBox="1">
            <a:spLocks noChangeArrowheads="1"/>
          </p:cNvSpPr>
          <p:nvPr/>
        </p:nvSpPr>
        <p:spPr bwMode="auto">
          <a:xfrm>
            <a:off x="381000" y="228600"/>
            <a:ext cx="4648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10.3:   Multiple Linear Regression</a:t>
            </a:r>
          </a:p>
        </p:txBody>
      </p:sp>
    </p:spTree>
  </p:cSld>
  <p:clrMapOvr>
    <a:masterClrMapping/>
  </p:clrMapOvr>
  <p:transition advClick="0"/>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Date Placeholder 4"/>
          <p:cNvSpPr>
            <a:spLocks noGrp="1"/>
          </p:cNvSpPr>
          <p:nvPr>
            <p:ph type="dt" sz="quarter" idx="10"/>
          </p:nvPr>
        </p:nvSpPr>
        <p:spPr>
          <a:noFill/>
        </p:spPr>
        <p:txBody>
          <a:bodyPr/>
          <a:lstStyle/>
          <a:p>
            <a:r>
              <a:rPr lang="en-US"/>
              <a:t>2011</a:t>
            </a:r>
          </a:p>
        </p:txBody>
      </p:sp>
      <p:sp>
        <p:nvSpPr>
          <p:cNvPr id="375811" name="Footer Placeholder 5"/>
          <p:cNvSpPr>
            <a:spLocks noGrp="1"/>
          </p:cNvSpPr>
          <p:nvPr>
            <p:ph type="ftr" sz="quarter" idx="11"/>
          </p:nvPr>
        </p:nvSpPr>
        <p:spPr>
          <a:noFill/>
        </p:spPr>
        <p:txBody>
          <a:bodyPr/>
          <a:lstStyle/>
          <a:p>
            <a:r>
              <a:rPr lang="en-US" smtClean="0"/>
              <a:t>Rasimah Aripin</a:t>
            </a:r>
          </a:p>
        </p:txBody>
      </p:sp>
      <p:sp>
        <p:nvSpPr>
          <p:cNvPr id="375812" name="Slide Number Placeholder 6"/>
          <p:cNvSpPr>
            <a:spLocks noGrp="1"/>
          </p:cNvSpPr>
          <p:nvPr>
            <p:ph type="sldNum" sz="quarter" idx="12"/>
          </p:nvPr>
        </p:nvSpPr>
        <p:spPr>
          <a:noFill/>
        </p:spPr>
        <p:txBody>
          <a:bodyPr/>
          <a:lstStyle/>
          <a:p>
            <a:fld id="{04F8BF83-1AD0-46F8-8E56-44DB00A1ED8C}" type="slidenum">
              <a:rPr lang="en-US" smtClean="0"/>
              <a:pPr/>
              <a:t>365</a:t>
            </a:fld>
            <a:endParaRPr lang="en-US" smtClean="0"/>
          </a:p>
        </p:txBody>
      </p:sp>
      <p:sp>
        <p:nvSpPr>
          <p:cNvPr id="375813" name="Rectangle 2"/>
          <p:cNvSpPr>
            <a:spLocks noGrp="1" noChangeArrowheads="1"/>
          </p:cNvSpPr>
          <p:nvPr>
            <p:ph type="title"/>
          </p:nvPr>
        </p:nvSpPr>
        <p:spPr>
          <a:xfrm>
            <a:off x="533400" y="762000"/>
            <a:ext cx="7772400" cy="533400"/>
          </a:xfrm>
          <a:ln>
            <a:solidFill>
              <a:schemeClr val="accent2"/>
            </a:solidFill>
          </a:ln>
        </p:spPr>
        <p:txBody>
          <a:bodyPr/>
          <a:lstStyle/>
          <a:p>
            <a:pPr eaLnBrk="1" hangingPunct="1"/>
            <a:r>
              <a:rPr lang="en-US" sz="3200" smtClean="0"/>
              <a:t>Class Exercise</a:t>
            </a:r>
          </a:p>
        </p:txBody>
      </p:sp>
      <p:sp>
        <p:nvSpPr>
          <p:cNvPr id="375814" name="Text Box 3"/>
          <p:cNvSpPr txBox="1">
            <a:spLocks noChangeArrowheads="1"/>
          </p:cNvSpPr>
          <p:nvPr/>
        </p:nvSpPr>
        <p:spPr bwMode="auto">
          <a:xfrm>
            <a:off x="381000" y="1295400"/>
            <a:ext cx="8534400" cy="4848225"/>
          </a:xfrm>
          <a:prstGeom prst="rect">
            <a:avLst/>
          </a:prstGeom>
          <a:noFill/>
          <a:ln w="9525">
            <a:solidFill>
              <a:schemeClr val="accent2"/>
            </a:solidFill>
            <a:miter lim="800000"/>
            <a:headEnd/>
            <a:tailEnd/>
          </a:ln>
        </p:spPr>
        <p:txBody>
          <a:bodyPr>
            <a:spAutoFit/>
          </a:bodyPr>
          <a:lstStyle/>
          <a:p>
            <a:pPr marL="457200" indent="-457200">
              <a:buFont typeface="Wingdings" pitchFamily="2" charset="2"/>
              <a:buAutoNum type="arabicPeriod"/>
            </a:pPr>
            <a:r>
              <a:rPr lang="en-US" b="0" i="0"/>
              <a:t>Refer to the </a:t>
            </a:r>
            <a:r>
              <a:rPr lang="en-US"/>
              <a:t>patient satisfaction</a:t>
            </a:r>
            <a:r>
              <a:rPr lang="en-US" b="0" i="0"/>
              <a:t> data set converted from a text file.  The dependent variable for the data set is satisfaction score</a:t>
            </a:r>
          </a:p>
          <a:p>
            <a:pPr marL="457200" indent="-457200">
              <a:buFont typeface="Wingdings" pitchFamily="2" charset="2"/>
              <a:buAutoNum type="arabicPeriod"/>
            </a:pPr>
            <a:r>
              <a:rPr lang="en-US" b="0" i="0"/>
              <a:t>Produce a correlation matrix for each pair of the four variables</a:t>
            </a:r>
          </a:p>
          <a:p>
            <a:pPr marL="457200" indent="-457200">
              <a:buFont typeface="Wingdings" pitchFamily="2" charset="2"/>
              <a:buAutoNum type="arabicPeriod"/>
            </a:pPr>
            <a:r>
              <a:rPr lang="en-US" b="0" i="0"/>
              <a:t>Select the variable with the highest correlation with the dependent variable.</a:t>
            </a:r>
          </a:p>
          <a:p>
            <a:pPr marL="457200" indent="-457200">
              <a:buFont typeface="Wingdings" pitchFamily="2" charset="2"/>
              <a:buAutoNum type="arabicPeriod"/>
            </a:pPr>
            <a:r>
              <a:rPr lang="en-US" b="0" i="0"/>
              <a:t>Generate a scatter plot between the two variables identified above</a:t>
            </a:r>
          </a:p>
          <a:p>
            <a:pPr marL="457200" indent="-457200">
              <a:buFont typeface="Wingdings" pitchFamily="2" charset="2"/>
              <a:buAutoNum type="arabicPeriod"/>
            </a:pPr>
            <a:r>
              <a:rPr lang="en-US" b="0" i="0"/>
              <a:t>Discuss your observation based on the scatter plot</a:t>
            </a:r>
          </a:p>
          <a:p>
            <a:pPr marL="457200" indent="-457200">
              <a:buFont typeface="Wingdings" pitchFamily="2" charset="2"/>
              <a:buAutoNum type="arabicPeriod"/>
            </a:pPr>
            <a:r>
              <a:rPr lang="en-US" b="0" i="0"/>
              <a:t>Estimate a simple linear regression model between satisfaction and the variable identified above</a:t>
            </a:r>
          </a:p>
          <a:p>
            <a:pPr marL="457200" indent="-457200">
              <a:buFont typeface="Wingdings" pitchFamily="2" charset="2"/>
              <a:buAutoNum type="arabicPeriod"/>
            </a:pPr>
            <a:r>
              <a:rPr lang="en-US" b="0" i="0"/>
              <a:t>Interpret the meaning of each parameter estimate.</a:t>
            </a:r>
          </a:p>
          <a:p>
            <a:pPr marL="457200" indent="-457200">
              <a:buFont typeface="Wingdings" pitchFamily="2" charset="2"/>
              <a:buAutoNum type="arabicPeriod"/>
            </a:pPr>
            <a:r>
              <a:rPr lang="en-US" b="0" i="0"/>
              <a:t>Test the significance of the model and interpret the meaning of the coefficient of determination</a:t>
            </a:r>
          </a:p>
        </p:txBody>
      </p:sp>
      <p:sp>
        <p:nvSpPr>
          <p:cNvPr id="375815" name="Rectangle 4"/>
          <p:cNvSpPr>
            <a:spLocks noChangeArrowheads="1"/>
          </p:cNvSpPr>
          <p:nvPr/>
        </p:nvSpPr>
        <p:spPr bwMode="auto">
          <a:xfrm>
            <a:off x="2286000" y="2927350"/>
            <a:ext cx="4572000" cy="1004888"/>
          </a:xfrm>
          <a:prstGeom prst="rect">
            <a:avLst/>
          </a:prstGeom>
          <a:noFill/>
          <a:ln w="9525">
            <a:noFill/>
            <a:miter lim="800000"/>
            <a:headEnd/>
            <a:tailEnd/>
          </a:ln>
        </p:spPr>
        <p:txBody>
          <a:bodyPr>
            <a:spAutoFit/>
          </a:bodyPr>
          <a:lstStyle/>
          <a:p>
            <a:pPr>
              <a:spcBef>
                <a:spcPct val="50000"/>
              </a:spcBef>
            </a:pPr>
            <a:endParaRPr lang="en-US" i="0"/>
          </a:p>
          <a:p>
            <a:pPr>
              <a:spcBef>
                <a:spcPct val="50000"/>
              </a:spcBef>
            </a:pPr>
            <a:endParaRPr lang="en-US" i="0">
              <a:latin typeface="System" charset="0"/>
            </a:endParaRPr>
          </a:p>
        </p:txBody>
      </p:sp>
      <p:sp>
        <p:nvSpPr>
          <p:cNvPr id="375816" name="Text Box 7"/>
          <p:cNvSpPr txBox="1">
            <a:spLocks noChangeArrowheads="1"/>
          </p:cNvSpPr>
          <p:nvPr/>
        </p:nvSpPr>
        <p:spPr bwMode="auto">
          <a:xfrm>
            <a:off x="381000" y="228600"/>
            <a:ext cx="4648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10.3:   Multiple Linear Regression</a:t>
            </a:r>
          </a:p>
        </p:txBody>
      </p:sp>
    </p:spTree>
  </p:cSld>
  <p:clrMapOvr>
    <a:masterClrMapping/>
  </p:clrMapOvr>
  <p:transition advClick="0"/>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Date Placeholder 4"/>
          <p:cNvSpPr>
            <a:spLocks noGrp="1"/>
          </p:cNvSpPr>
          <p:nvPr>
            <p:ph type="dt" sz="quarter" idx="10"/>
          </p:nvPr>
        </p:nvSpPr>
        <p:spPr>
          <a:noFill/>
        </p:spPr>
        <p:txBody>
          <a:bodyPr/>
          <a:lstStyle/>
          <a:p>
            <a:r>
              <a:rPr lang="en-US"/>
              <a:t>2011</a:t>
            </a:r>
          </a:p>
        </p:txBody>
      </p:sp>
      <p:sp>
        <p:nvSpPr>
          <p:cNvPr id="376835" name="Footer Placeholder 5"/>
          <p:cNvSpPr>
            <a:spLocks noGrp="1"/>
          </p:cNvSpPr>
          <p:nvPr>
            <p:ph type="ftr" sz="quarter" idx="11"/>
          </p:nvPr>
        </p:nvSpPr>
        <p:spPr>
          <a:noFill/>
        </p:spPr>
        <p:txBody>
          <a:bodyPr/>
          <a:lstStyle/>
          <a:p>
            <a:r>
              <a:rPr lang="en-US" smtClean="0"/>
              <a:t>Rasimah Aripin</a:t>
            </a:r>
          </a:p>
        </p:txBody>
      </p:sp>
      <p:sp>
        <p:nvSpPr>
          <p:cNvPr id="376836" name="Slide Number Placeholder 6"/>
          <p:cNvSpPr>
            <a:spLocks noGrp="1"/>
          </p:cNvSpPr>
          <p:nvPr>
            <p:ph type="sldNum" sz="quarter" idx="12"/>
          </p:nvPr>
        </p:nvSpPr>
        <p:spPr>
          <a:noFill/>
        </p:spPr>
        <p:txBody>
          <a:bodyPr/>
          <a:lstStyle/>
          <a:p>
            <a:fld id="{F92FE9F1-1CBC-41C9-9120-CD43F007F24D}" type="slidenum">
              <a:rPr lang="en-US" smtClean="0"/>
              <a:pPr/>
              <a:t>366</a:t>
            </a:fld>
            <a:endParaRPr lang="en-US" smtClean="0"/>
          </a:p>
        </p:txBody>
      </p:sp>
      <p:sp>
        <p:nvSpPr>
          <p:cNvPr id="376837" name="Rectangle 2"/>
          <p:cNvSpPr>
            <a:spLocks noGrp="1" noChangeArrowheads="1"/>
          </p:cNvSpPr>
          <p:nvPr>
            <p:ph type="title"/>
          </p:nvPr>
        </p:nvSpPr>
        <p:spPr>
          <a:xfrm>
            <a:off x="685800" y="609600"/>
            <a:ext cx="7772400" cy="609600"/>
          </a:xfrm>
          <a:ln>
            <a:solidFill>
              <a:schemeClr val="accent2"/>
            </a:solidFill>
          </a:ln>
        </p:spPr>
        <p:txBody>
          <a:bodyPr/>
          <a:lstStyle/>
          <a:p>
            <a:pPr eaLnBrk="1" hangingPunct="1"/>
            <a:r>
              <a:rPr lang="en-US" sz="3200" smtClean="0"/>
              <a:t>Multiple Regression: Class Exercise (Cont…)</a:t>
            </a:r>
          </a:p>
        </p:txBody>
      </p:sp>
      <p:sp>
        <p:nvSpPr>
          <p:cNvPr id="376838" name="Text Box 3"/>
          <p:cNvSpPr txBox="1">
            <a:spLocks noChangeArrowheads="1"/>
          </p:cNvSpPr>
          <p:nvPr/>
        </p:nvSpPr>
        <p:spPr bwMode="auto">
          <a:xfrm>
            <a:off x="609600" y="1295400"/>
            <a:ext cx="8534400" cy="4848225"/>
          </a:xfrm>
          <a:prstGeom prst="rect">
            <a:avLst/>
          </a:prstGeom>
          <a:noFill/>
          <a:ln w="9525">
            <a:solidFill>
              <a:schemeClr val="accent2"/>
            </a:solidFill>
            <a:miter lim="800000"/>
            <a:headEnd/>
            <a:tailEnd/>
          </a:ln>
        </p:spPr>
        <p:txBody>
          <a:bodyPr>
            <a:spAutoFit/>
          </a:bodyPr>
          <a:lstStyle/>
          <a:p>
            <a:pPr marL="457200" indent="-457200">
              <a:buFont typeface="Wingdings" pitchFamily="2" charset="2"/>
              <a:buAutoNum type="arabicPeriod" startAt="9"/>
            </a:pPr>
            <a:r>
              <a:rPr lang="en-US" b="0" i="0"/>
              <a:t>Estimate a multiple regression model to predict the satisfaction score from all the other variables.</a:t>
            </a:r>
          </a:p>
          <a:p>
            <a:pPr marL="457200" indent="-457200">
              <a:buFont typeface="Wingdings" pitchFamily="2" charset="2"/>
              <a:buAutoNum type="arabicPeriod" startAt="9"/>
            </a:pPr>
            <a:r>
              <a:rPr lang="en-US" b="0" i="0"/>
              <a:t>Is the model significant?</a:t>
            </a:r>
          </a:p>
          <a:p>
            <a:pPr marL="457200" indent="-457200">
              <a:buFont typeface="Wingdings" pitchFamily="2" charset="2"/>
              <a:buAutoNum type="arabicPeriod" startAt="9"/>
            </a:pPr>
            <a:r>
              <a:rPr lang="en-US" b="0" i="0"/>
              <a:t>How many percent of the variation in the satisfaction score is explained by the three independent variables?</a:t>
            </a:r>
          </a:p>
          <a:p>
            <a:pPr marL="457200" indent="-457200">
              <a:buFont typeface="Wingdings" pitchFamily="2" charset="2"/>
              <a:buAutoNum type="arabicPeriod" startAt="9"/>
            </a:pPr>
            <a:r>
              <a:rPr lang="en-US" b="0" i="0"/>
              <a:t>Test whether each of the independent variable is significantly related to satisfaction score.</a:t>
            </a:r>
          </a:p>
          <a:p>
            <a:pPr marL="457200" indent="-457200">
              <a:buFont typeface="Wingdings" pitchFamily="2" charset="2"/>
              <a:buAutoNum type="arabicPeriod" startAt="9"/>
            </a:pPr>
            <a:r>
              <a:rPr lang="en-US" b="0" i="0"/>
              <a:t>Among the independent variables, which is the most important in predicting satisfaction score?</a:t>
            </a:r>
          </a:p>
          <a:p>
            <a:pPr marL="457200" indent="-457200">
              <a:buFont typeface="Wingdings" pitchFamily="2" charset="2"/>
              <a:buAutoNum type="arabicPeriod" startAt="9"/>
            </a:pPr>
            <a:r>
              <a:rPr lang="en-US" b="0" i="0"/>
              <a:t>Write the equation of the estimated regression model</a:t>
            </a:r>
          </a:p>
          <a:p>
            <a:pPr marL="457200" indent="-457200">
              <a:buFont typeface="Wingdings" pitchFamily="2" charset="2"/>
              <a:buAutoNum type="arabicPeriod" startAt="9"/>
            </a:pPr>
            <a:r>
              <a:rPr lang="en-US" b="0" i="0"/>
              <a:t>Does the parameter </a:t>
            </a:r>
            <a:r>
              <a:rPr lang="en-US" b="0"/>
              <a:t>b</a:t>
            </a:r>
            <a:r>
              <a:rPr lang="en-US" b="0" baseline="-25000"/>
              <a:t>0 </a:t>
            </a:r>
            <a:r>
              <a:rPr lang="en-US" b="0"/>
              <a:t>(intercept) </a:t>
            </a:r>
            <a:r>
              <a:rPr lang="en-US" b="0" i="0"/>
              <a:t>has a specific meaning with respect to the data?</a:t>
            </a:r>
          </a:p>
          <a:p>
            <a:pPr marL="457200" indent="-457200">
              <a:buFont typeface="Wingdings" pitchFamily="2" charset="2"/>
              <a:buAutoNum type="arabicPeriod" startAt="9"/>
            </a:pPr>
            <a:endParaRPr lang="en-US" b="0" i="0"/>
          </a:p>
        </p:txBody>
      </p:sp>
      <p:sp>
        <p:nvSpPr>
          <p:cNvPr id="376839" name="Rectangle 4"/>
          <p:cNvSpPr>
            <a:spLocks noChangeArrowheads="1"/>
          </p:cNvSpPr>
          <p:nvPr/>
        </p:nvSpPr>
        <p:spPr bwMode="auto">
          <a:xfrm>
            <a:off x="2286000" y="2927350"/>
            <a:ext cx="4572000" cy="1004888"/>
          </a:xfrm>
          <a:prstGeom prst="rect">
            <a:avLst/>
          </a:prstGeom>
          <a:noFill/>
          <a:ln w="9525">
            <a:noFill/>
            <a:miter lim="800000"/>
            <a:headEnd/>
            <a:tailEnd/>
          </a:ln>
        </p:spPr>
        <p:txBody>
          <a:bodyPr>
            <a:spAutoFit/>
          </a:bodyPr>
          <a:lstStyle/>
          <a:p>
            <a:pPr>
              <a:spcBef>
                <a:spcPct val="50000"/>
              </a:spcBef>
            </a:pPr>
            <a:endParaRPr lang="en-US" i="0"/>
          </a:p>
          <a:p>
            <a:pPr>
              <a:spcBef>
                <a:spcPct val="50000"/>
              </a:spcBef>
            </a:pPr>
            <a:endParaRPr lang="en-US" i="0">
              <a:latin typeface="System" charset="0"/>
            </a:endParaRPr>
          </a:p>
        </p:txBody>
      </p:sp>
      <p:sp>
        <p:nvSpPr>
          <p:cNvPr id="376840" name="Text Box 6"/>
          <p:cNvSpPr txBox="1">
            <a:spLocks noChangeArrowheads="1"/>
          </p:cNvSpPr>
          <p:nvPr/>
        </p:nvSpPr>
        <p:spPr bwMode="auto">
          <a:xfrm>
            <a:off x="381000" y="228600"/>
            <a:ext cx="46482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10.3:   Multiple Linear Regression</a:t>
            </a:r>
          </a:p>
        </p:txBody>
      </p:sp>
    </p:spTree>
  </p:cSld>
  <p:clrMapOvr>
    <a:masterClrMapping/>
  </p:clrMapOvr>
  <p:transition advClick="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Date Placeholder 3"/>
          <p:cNvSpPr>
            <a:spLocks noGrp="1"/>
          </p:cNvSpPr>
          <p:nvPr>
            <p:ph type="dt" sz="quarter" idx="10"/>
          </p:nvPr>
        </p:nvSpPr>
        <p:spPr>
          <a:noFill/>
        </p:spPr>
        <p:txBody>
          <a:bodyPr/>
          <a:lstStyle/>
          <a:p>
            <a:r>
              <a:rPr lang="en-US"/>
              <a:t>2011</a:t>
            </a:r>
          </a:p>
        </p:txBody>
      </p:sp>
      <p:sp>
        <p:nvSpPr>
          <p:cNvPr id="67587" name="Footer Placeholder 4"/>
          <p:cNvSpPr>
            <a:spLocks noGrp="1"/>
          </p:cNvSpPr>
          <p:nvPr>
            <p:ph type="ftr" sz="quarter" idx="11"/>
          </p:nvPr>
        </p:nvSpPr>
        <p:spPr>
          <a:noFill/>
        </p:spPr>
        <p:txBody>
          <a:bodyPr/>
          <a:lstStyle/>
          <a:p>
            <a:r>
              <a:rPr lang="en-US" smtClean="0"/>
              <a:t>Rasimah Aripin</a:t>
            </a:r>
          </a:p>
        </p:txBody>
      </p:sp>
      <p:sp>
        <p:nvSpPr>
          <p:cNvPr id="67588" name="Slide Number Placeholder 5"/>
          <p:cNvSpPr>
            <a:spLocks noGrp="1"/>
          </p:cNvSpPr>
          <p:nvPr>
            <p:ph type="sldNum" sz="quarter" idx="12"/>
          </p:nvPr>
        </p:nvSpPr>
        <p:spPr>
          <a:noFill/>
        </p:spPr>
        <p:txBody>
          <a:bodyPr/>
          <a:lstStyle/>
          <a:p>
            <a:fld id="{9D95075A-0B4E-4EB6-A7CA-D17288610CED}" type="slidenum">
              <a:rPr lang="en-US" smtClean="0"/>
              <a:pPr/>
              <a:t>37</a:t>
            </a:fld>
            <a:endParaRPr lang="en-US" smtClean="0"/>
          </a:p>
        </p:txBody>
      </p:sp>
      <p:sp>
        <p:nvSpPr>
          <p:cNvPr id="67589" name="Rectangle 2"/>
          <p:cNvSpPr>
            <a:spLocks noGrp="1" noChangeArrowheads="1"/>
          </p:cNvSpPr>
          <p:nvPr>
            <p:ph type="title"/>
          </p:nvPr>
        </p:nvSpPr>
        <p:spPr>
          <a:xfrm>
            <a:off x="762000" y="838200"/>
            <a:ext cx="7924800" cy="685800"/>
          </a:xfrm>
          <a:ln>
            <a:solidFill>
              <a:schemeClr val="accent2"/>
            </a:solidFill>
          </a:ln>
        </p:spPr>
        <p:txBody>
          <a:bodyPr/>
          <a:lstStyle/>
          <a:p>
            <a:pPr eaLnBrk="1" hangingPunct="1"/>
            <a:r>
              <a:rPr lang="en-US" sz="3600" b="1" smtClean="0"/>
              <a:t>2.3:  Customizing Your SPSS Session</a:t>
            </a:r>
          </a:p>
        </p:txBody>
      </p:sp>
      <p:sp>
        <p:nvSpPr>
          <p:cNvPr id="67590" name="Rectangle 4"/>
          <p:cNvSpPr>
            <a:spLocks noGrp="1" noChangeArrowheads="1"/>
          </p:cNvSpPr>
          <p:nvPr>
            <p:ph type="body" idx="1"/>
          </p:nvPr>
        </p:nvSpPr>
        <p:spPr>
          <a:xfrm>
            <a:off x="914400" y="2971800"/>
            <a:ext cx="7620000" cy="2819400"/>
          </a:xfrm>
        </p:spPr>
        <p:txBody>
          <a:bodyPr/>
          <a:lstStyle/>
          <a:p>
            <a:pPr marL="533400" indent="-533400" eaLnBrk="1" hangingPunct="1">
              <a:lnSpc>
                <a:spcPct val="90000"/>
              </a:lnSpc>
              <a:spcBef>
                <a:spcPct val="0"/>
              </a:spcBef>
              <a:buFontTx/>
              <a:buAutoNum type="arabicPeriod"/>
            </a:pPr>
            <a:r>
              <a:rPr lang="en-US" sz="2400" smtClean="0">
                <a:latin typeface="Georgia" pitchFamily="18" charset="0"/>
              </a:rPr>
              <a:t>The number of decimal places for numeric variables</a:t>
            </a:r>
          </a:p>
          <a:p>
            <a:pPr marL="533400" indent="-533400" eaLnBrk="1" hangingPunct="1">
              <a:lnSpc>
                <a:spcPct val="90000"/>
              </a:lnSpc>
              <a:spcAft>
                <a:spcPct val="10000"/>
              </a:spcAft>
              <a:buFontTx/>
              <a:buAutoNum type="arabicPeriod"/>
            </a:pPr>
            <a:r>
              <a:rPr lang="en-US" sz="2400" smtClean="0">
                <a:latin typeface="Georgia" pitchFamily="18" charset="0"/>
              </a:rPr>
              <a:t>The variable list or variable label list</a:t>
            </a:r>
          </a:p>
          <a:p>
            <a:pPr marL="533400" indent="-533400" eaLnBrk="1" hangingPunct="1">
              <a:lnSpc>
                <a:spcPct val="90000"/>
              </a:lnSpc>
              <a:spcAft>
                <a:spcPct val="10000"/>
              </a:spcAft>
              <a:buFontTx/>
              <a:buAutoNum type="arabicPeriod"/>
            </a:pPr>
            <a:r>
              <a:rPr lang="en-US" sz="2400" smtClean="0">
                <a:latin typeface="Georgia" pitchFamily="18" charset="0"/>
              </a:rPr>
              <a:t>The pivot table looks and format </a:t>
            </a:r>
          </a:p>
          <a:p>
            <a:pPr marL="533400" indent="-533400" eaLnBrk="1" hangingPunct="1">
              <a:lnSpc>
                <a:spcPct val="90000"/>
              </a:lnSpc>
              <a:spcAft>
                <a:spcPct val="10000"/>
              </a:spcAft>
              <a:buFontTx/>
              <a:buAutoNum type="arabicPeriod"/>
            </a:pPr>
            <a:r>
              <a:rPr lang="en-US" sz="2400" smtClean="0">
                <a:latin typeface="Georgia" pitchFamily="18" charset="0"/>
              </a:rPr>
              <a:t>Fonts for output tables</a:t>
            </a:r>
          </a:p>
          <a:p>
            <a:pPr marL="533400" indent="-533400" eaLnBrk="1" hangingPunct="1">
              <a:lnSpc>
                <a:spcPct val="90000"/>
              </a:lnSpc>
              <a:spcAft>
                <a:spcPct val="10000"/>
              </a:spcAft>
              <a:buFontTx/>
              <a:buAutoNum type="arabicPeriod"/>
            </a:pPr>
            <a:r>
              <a:rPr lang="en-US" sz="2400" smtClean="0">
                <a:latin typeface="Georgia" pitchFamily="18" charset="0"/>
              </a:rPr>
              <a:t>Currencies other than US$ (for example, RM, AUD$, etc)</a:t>
            </a:r>
          </a:p>
        </p:txBody>
      </p:sp>
      <p:sp>
        <p:nvSpPr>
          <p:cNvPr id="67591" name="Rectangle 6"/>
          <p:cNvSpPr>
            <a:spLocks noChangeArrowheads="1"/>
          </p:cNvSpPr>
          <p:nvPr/>
        </p:nvSpPr>
        <p:spPr bwMode="auto">
          <a:xfrm>
            <a:off x="838200" y="1524000"/>
            <a:ext cx="7620000" cy="1373188"/>
          </a:xfrm>
          <a:prstGeom prst="rect">
            <a:avLst/>
          </a:prstGeom>
          <a:noFill/>
          <a:ln w="9525">
            <a:noFill/>
            <a:miter lim="800000"/>
            <a:headEnd/>
            <a:tailEnd/>
          </a:ln>
        </p:spPr>
        <p:txBody>
          <a:bodyPr>
            <a:spAutoFit/>
          </a:bodyPr>
          <a:lstStyle/>
          <a:p>
            <a:r>
              <a:rPr lang="en-GB" sz="2800" b="0" i="0"/>
              <a:t>Before starting a new SPSS session, you can change certain default options to suit your needs.  Among them are:</a:t>
            </a:r>
            <a:endParaRPr lang="en-US" sz="2800" b="0" i="0"/>
          </a:p>
        </p:txBody>
      </p:sp>
      <p:sp>
        <p:nvSpPr>
          <p:cNvPr id="67592" name="Text Box 9"/>
          <p:cNvSpPr txBox="1">
            <a:spLocks noChangeArrowheads="1"/>
          </p:cNvSpPr>
          <p:nvPr/>
        </p:nvSpPr>
        <p:spPr bwMode="auto">
          <a:xfrm>
            <a:off x="609600" y="228600"/>
            <a:ext cx="4724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2:  Preparing Data for Analysis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3"/>
          <p:cNvSpPr>
            <a:spLocks noGrp="1"/>
          </p:cNvSpPr>
          <p:nvPr>
            <p:ph type="dt" sz="quarter" idx="10"/>
          </p:nvPr>
        </p:nvSpPr>
        <p:spPr>
          <a:noFill/>
        </p:spPr>
        <p:txBody>
          <a:bodyPr/>
          <a:lstStyle/>
          <a:p>
            <a:r>
              <a:rPr lang="en-US"/>
              <a:t>2011</a:t>
            </a:r>
          </a:p>
        </p:txBody>
      </p:sp>
      <p:sp>
        <p:nvSpPr>
          <p:cNvPr id="68611" name="Footer Placeholder 4"/>
          <p:cNvSpPr>
            <a:spLocks noGrp="1"/>
          </p:cNvSpPr>
          <p:nvPr>
            <p:ph type="ftr" sz="quarter" idx="11"/>
          </p:nvPr>
        </p:nvSpPr>
        <p:spPr>
          <a:noFill/>
        </p:spPr>
        <p:txBody>
          <a:bodyPr/>
          <a:lstStyle/>
          <a:p>
            <a:r>
              <a:rPr lang="en-US" smtClean="0"/>
              <a:t>Rasimah Aripin</a:t>
            </a:r>
          </a:p>
        </p:txBody>
      </p:sp>
      <p:sp>
        <p:nvSpPr>
          <p:cNvPr id="68612" name="Slide Number Placeholder 5"/>
          <p:cNvSpPr>
            <a:spLocks noGrp="1"/>
          </p:cNvSpPr>
          <p:nvPr>
            <p:ph type="sldNum" sz="quarter" idx="12"/>
          </p:nvPr>
        </p:nvSpPr>
        <p:spPr>
          <a:noFill/>
        </p:spPr>
        <p:txBody>
          <a:bodyPr/>
          <a:lstStyle/>
          <a:p>
            <a:fld id="{1F85105A-F823-4B54-8930-CA6541651FFE}" type="slidenum">
              <a:rPr lang="en-US" smtClean="0"/>
              <a:pPr/>
              <a:t>38</a:t>
            </a:fld>
            <a:endParaRPr lang="en-US" smtClean="0"/>
          </a:p>
        </p:txBody>
      </p:sp>
      <p:sp>
        <p:nvSpPr>
          <p:cNvPr id="68613" name="Rectangle 9"/>
          <p:cNvSpPr>
            <a:spLocks noGrp="1" noChangeArrowheads="1"/>
          </p:cNvSpPr>
          <p:nvPr>
            <p:ph type="title"/>
          </p:nvPr>
        </p:nvSpPr>
        <p:spPr>
          <a:xfrm>
            <a:off x="685800" y="838200"/>
            <a:ext cx="7772400" cy="685800"/>
          </a:xfrm>
          <a:ln>
            <a:solidFill>
              <a:schemeClr val="accent2"/>
            </a:solidFill>
          </a:ln>
        </p:spPr>
        <p:txBody>
          <a:bodyPr/>
          <a:lstStyle/>
          <a:p>
            <a:pPr eaLnBrk="1" hangingPunct="1"/>
            <a:r>
              <a:rPr lang="en-US" sz="3600" smtClean="0"/>
              <a:t>Illustration </a:t>
            </a:r>
          </a:p>
        </p:txBody>
      </p:sp>
      <p:sp>
        <p:nvSpPr>
          <p:cNvPr id="68614" name="Rectangle 10"/>
          <p:cNvSpPr>
            <a:spLocks noGrp="1" noChangeArrowheads="1"/>
          </p:cNvSpPr>
          <p:nvPr>
            <p:ph type="body" idx="1"/>
          </p:nvPr>
        </p:nvSpPr>
        <p:spPr>
          <a:xfrm>
            <a:off x="1066800" y="1524000"/>
            <a:ext cx="7543800" cy="4191000"/>
          </a:xfrm>
        </p:spPr>
        <p:txBody>
          <a:bodyPr/>
          <a:lstStyle/>
          <a:p>
            <a:pPr marL="508000" indent="-508000" eaLnBrk="1" hangingPunct="1">
              <a:lnSpc>
                <a:spcPct val="90000"/>
              </a:lnSpc>
              <a:buFontTx/>
              <a:buNone/>
            </a:pPr>
            <a:r>
              <a:rPr lang="en-GB" sz="2800" b="1" i="1" smtClean="0"/>
              <a:t>Illustration: </a:t>
            </a:r>
          </a:p>
          <a:p>
            <a:pPr marL="508000" indent="-508000" eaLnBrk="1" hangingPunct="1">
              <a:lnSpc>
                <a:spcPct val="90000"/>
              </a:lnSpc>
              <a:buFont typeface="Wingdings" pitchFamily="2" charset="2"/>
              <a:buChar char="ü"/>
            </a:pPr>
            <a:r>
              <a:rPr lang="en-GB" sz="2800" smtClean="0"/>
              <a:t>First remove any data sets on the Data Editor Window as follows:  </a:t>
            </a:r>
            <a:r>
              <a:rPr lang="en-GB" sz="2800" b="1" i="1" smtClean="0"/>
              <a:t>File &gt;&gt;&gt; New&gt;&gt;&gt;Data</a:t>
            </a:r>
          </a:p>
          <a:p>
            <a:pPr marL="508000" indent="-508000" eaLnBrk="1" hangingPunct="1">
              <a:lnSpc>
                <a:spcPct val="90000"/>
              </a:lnSpc>
              <a:buFont typeface="Wingdings" pitchFamily="2" charset="2"/>
              <a:buChar char="ü"/>
            </a:pPr>
            <a:r>
              <a:rPr lang="en-GB" sz="2800" b="1" i="1" smtClean="0"/>
              <a:t>Edit &gt;&gt;&gt; Options</a:t>
            </a:r>
          </a:p>
          <a:p>
            <a:pPr marL="508000" indent="-508000" eaLnBrk="1" hangingPunct="1">
              <a:lnSpc>
                <a:spcPct val="90000"/>
              </a:lnSpc>
              <a:buFont typeface="Wingdings" pitchFamily="2" charset="2"/>
              <a:buChar char="ü"/>
            </a:pPr>
            <a:r>
              <a:rPr lang="en-GB" sz="2800" smtClean="0"/>
              <a:t>The </a:t>
            </a:r>
            <a:r>
              <a:rPr lang="en-GB" sz="2800" b="1" smtClean="0">
                <a:solidFill>
                  <a:srgbClr val="000066"/>
                </a:solidFill>
              </a:rPr>
              <a:t>General Options</a:t>
            </a:r>
            <a:r>
              <a:rPr lang="en-GB" sz="2800" smtClean="0"/>
              <a:t> dialog box will be displayed (see next slide)</a:t>
            </a:r>
          </a:p>
          <a:p>
            <a:pPr marL="508000" indent="-508000" eaLnBrk="1" hangingPunct="1">
              <a:lnSpc>
                <a:spcPct val="90000"/>
              </a:lnSpc>
              <a:buFont typeface="Wingdings" pitchFamily="2" charset="2"/>
              <a:buChar char="ü"/>
            </a:pPr>
            <a:r>
              <a:rPr lang="en-GB" sz="2800" smtClean="0"/>
              <a:t>You can change the default of other options by selecting the respective  tabs (example: Data, Currency, etc.).</a:t>
            </a:r>
          </a:p>
          <a:p>
            <a:pPr marL="508000" indent="-508000" eaLnBrk="1" hangingPunct="1">
              <a:lnSpc>
                <a:spcPct val="90000"/>
              </a:lnSpc>
              <a:buFontTx/>
              <a:buNone/>
            </a:pPr>
            <a:endParaRPr lang="en-GB" sz="2800" smtClean="0"/>
          </a:p>
          <a:p>
            <a:pPr marL="508000" indent="-508000" eaLnBrk="1" hangingPunct="1">
              <a:lnSpc>
                <a:spcPct val="90000"/>
              </a:lnSpc>
              <a:buFontTx/>
              <a:buNone/>
            </a:pPr>
            <a:r>
              <a:rPr lang="en-GB" sz="2800" b="1" smtClean="0"/>
              <a:t>		</a:t>
            </a:r>
            <a:endParaRPr lang="en-US" sz="2400" b="1" smtClean="0"/>
          </a:p>
        </p:txBody>
      </p:sp>
      <p:sp>
        <p:nvSpPr>
          <p:cNvPr id="68615" name="Text Box 11"/>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2.3   Customizing Your SPSS Session</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3"/>
          <p:cNvSpPr>
            <a:spLocks noGrp="1"/>
          </p:cNvSpPr>
          <p:nvPr>
            <p:ph type="dt" sz="quarter" idx="10"/>
          </p:nvPr>
        </p:nvSpPr>
        <p:spPr>
          <a:noFill/>
        </p:spPr>
        <p:txBody>
          <a:bodyPr/>
          <a:lstStyle/>
          <a:p>
            <a:r>
              <a:rPr lang="en-US"/>
              <a:t>2011</a:t>
            </a:r>
          </a:p>
        </p:txBody>
      </p:sp>
      <p:sp>
        <p:nvSpPr>
          <p:cNvPr id="69635" name="Footer Placeholder 4"/>
          <p:cNvSpPr>
            <a:spLocks noGrp="1"/>
          </p:cNvSpPr>
          <p:nvPr>
            <p:ph type="ftr" sz="quarter" idx="11"/>
          </p:nvPr>
        </p:nvSpPr>
        <p:spPr>
          <a:noFill/>
        </p:spPr>
        <p:txBody>
          <a:bodyPr/>
          <a:lstStyle/>
          <a:p>
            <a:r>
              <a:rPr lang="en-US" smtClean="0"/>
              <a:t>Rasimah Aripin</a:t>
            </a:r>
          </a:p>
        </p:txBody>
      </p:sp>
      <p:sp>
        <p:nvSpPr>
          <p:cNvPr id="69636" name="Slide Number Placeholder 5"/>
          <p:cNvSpPr>
            <a:spLocks noGrp="1"/>
          </p:cNvSpPr>
          <p:nvPr>
            <p:ph type="sldNum" sz="quarter" idx="12"/>
          </p:nvPr>
        </p:nvSpPr>
        <p:spPr>
          <a:noFill/>
        </p:spPr>
        <p:txBody>
          <a:bodyPr/>
          <a:lstStyle/>
          <a:p>
            <a:fld id="{FE8E2FA5-8F49-4611-90CD-801150972E47}" type="slidenum">
              <a:rPr lang="en-US" smtClean="0"/>
              <a:pPr/>
              <a:t>39</a:t>
            </a:fld>
            <a:endParaRPr lang="en-US" smtClean="0"/>
          </a:p>
        </p:txBody>
      </p:sp>
      <p:pic>
        <p:nvPicPr>
          <p:cNvPr id="69637" name="Picture 11"/>
          <p:cNvPicPr>
            <a:picLocks noGrp="1" noChangeAspect="1" noChangeArrowheads="1"/>
          </p:cNvPicPr>
          <p:nvPr>
            <p:ph idx="1"/>
          </p:nvPr>
        </p:nvPicPr>
        <p:blipFill>
          <a:blip r:embed="rId3"/>
          <a:srcRect/>
          <a:stretch>
            <a:fillRect/>
          </a:stretch>
        </p:blipFill>
        <p:spPr>
          <a:xfrm>
            <a:off x="0" y="762000"/>
            <a:ext cx="6400800" cy="5260975"/>
          </a:xfrm>
        </p:spPr>
      </p:pic>
      <p:sp>
        <p:nvSpPr>
          <p:cNvPr id="69638" name="Text Box 13"/>
          <p:cNvSpPr txBox="1">
            <a:spLocks noChangeArrowheads="1"/>
          </p:cNvSpPr>
          <p:nvPr/>
        </p:nvSpPr>
        <p:spPr bwMode="auto">
          <a:xfrm>
            <a:off x="6400800" y="838200"/>
            <a:ext cx="2514600" cy="4978400"/>
          </a:xfrm>
          <a:prstGeom prst="rect">
            <a:avLst/>
          </a:prstGeom>
          <a:noFill/>
          <a:ln w="9525">
            <a:solidFill>
              <a:schemeClr val="tx1"/>
            </a:solidFill>
            <a:miter lim="800000"/>
            <a:headEnd/>
            <a:tailEnd/>
          </a:ln>
        </p:spPr>
        <p:txBody>
          <a:bodyPr>
            <a:spAutoFit/>
          </a:bodyPr>
          <a:lstStyle/>
          <a:p>
            <a:pPr algn="ctr"/>
            <a:r>
              <a:rPr lang="en-US" sz="2000" i="0">
                <a:solidFill>
                  <a:srgbClr val="000066"/>
                </a:solidFill>
              </a:rPr>
              <a:t>Variable Lists</a:t>
            </a:r>
          </a:p>
          <a:p>
            <a:r>
              <a:rPr lang="en-US" sz="2000" b="0" i="0"/>
              <a:t>Make sure that </a:t>
            </a:r>
            <a:r>
              <a:rPr lang="en-US" sz="2000" b="0" i="0">
                <a:solidFill>
                  <a:srgbClr val="990099"/>
                </a:solidFill>
              </a:rPr>
              <a:t>Display names</a:t>
            </a:r>
            <a:r>
              <a:rPr lang="en-US" sz="2000" b="0" i="0"/>
              <a:t> and </a:t>
            </a:r>
            <a:r>
              <a:rPr lang="en-US" sz="2000" b="0" i="0">
                <a:solidFill>
                  <a:srgbClr val="990099"/>
                </a:solidFill>
              </a:rPr>
              <a:t>File</a:t>
            </a:r>
            <a:r>
              <a:rPr lang="en-US" sz="2000" b="0" i="0"/>
              <a:t> are selected to ensure the variables are listed in order of the variable names.  Useful when there are many variables</a:t>
            </a:r>
          </a:p>
          <a:p>
            <a:endParaRPr lang="en-US" sz="2000" b="0" i="0"/>
          </a:p>
          <a:p>
            <a:pPr algn="ctr"/>
            <a:r>
              <a:rPr lang="en-US" sz="2000" i="0">
                <a:solidFill>
                  <a:srgbClr val="000066"/>
                </a:solidFill>
              </a:rPr>
              <a:t>Data Tab</a:t>
            </a:r>
          </a:p>
          <a:p>
            <a:pPr algn="ctr"/>
            <a:r>
              <a:rPr lang="en-US" sz="2000" b="0" i="0"/>
              <a:t>Click on the data tab  to make changes to how the data is to be displayed (see next slide)</a:t>
            </a:r>
            <a:endParaRPr lang="en-US" sz="2000" b="0" i="0">
              <a:solidFill>
                <a:srgbClr val="000066"/>
              </a:solidFill>
            </a:endParaRPr>
          </a:p>
        </p:txBody>
      </p:sp>
      <p:sp>
        <p:nvSpPr>
          <p:cNvPr id="69639" name="AutoShape 14"/>
          <p:cNvSpPr>
            <a:spLocks noChangeArrowheads="1"/>
          </p:cNvSpPr>
          <p:nvPr/>
        </p:nvSpPr>
        <p:spPr bwMode="auto">
          <a:xfrm>
            <a:off x="2590800" y="2057400"/>
            <a:ext cx="3810000" cy="304800"/>
          </a:xfrm>
          <a:prstGeom prst="leftArrow">
            <a:avLst>
              <a:gd name="adj1" fmla="val 50000"/>
              <a:gd name="adj2" fmla="val 312500"/>
            </a:avLst>
          </a:prstGeom>
          <a:solidFill>
            <a:schemeClr val="accent1"/>
          </a:solidFill>
          <a:ln w="9525">
            <a:solidFill>
              <a:schemeClr val="tx1"/>
            </a:solidFill>
            <a:miter lim="800000"/>
            <a:headEnd/>
            <a:tailEnd/>
          </a:ln>
        </p:spPr>
        <p:txBody>
          <a:bodyPr wrap="none" anchor="ctr"/>
          <a:lstStyle/>
          <a:p>
            <a:endParaRPr lang="en-US"/>
          </a:p>
        </p:txBody>
      </p:sp>
      <p:sp>
        <p:nvSpPr>
          <p:cNvPr id="69640" name="Line 23"/>
          <p:cNvSpPr>
            <a:spLocks noChangeShapeType="1"/>
          </p:cNvSpPr>
          <p:nvPr/>
        </p:nvSpPr>
        <p:spPr bwMode="auto">
          <a:xfrm flipH="1">
            <a:off x="1066800" y="4114800"/>
            <a:ext cx="6096000" cy="0"/>
          </a:xfrm>
          <a:prstGeom prst="line">
            <a:avLst/>
          </a:prstGeom>
          <a:noFill/>
          <a:ln w="38100">
            <a:solidFill>
              <a:srgbClr val="339966"/>
            </a:solidFill>
            <a:round/>
            <a:headEnd/>
            <a:tailEnd type="triangle" w="med" len="med"/>
          </a:ln>
        </p:spPr>
        <p:txBody>
          <a:bodyPr wrap="none"/>
          <a:lstStyle/>
          <a:p>
            <a:endParaRPr lang="en-US"/>
          </a:p>
        </p:txBody>
      </p:sp>
      <p:sp>
        <p:nvSpPr>
          <p:cNvPr id="69641" name="Line 24"/>
          <p:cNvSpPr>
            <a:spLocks noChangeShapeType="1"/>
          </p:cNvSpPr>
          <p:nvPr/>
        </p:nvSpPr>
        <p:spPr bwMode="auto">
          <a:xfrm flipV="1">
            <a:off x="1066800" y="1295400"/>
            <a:ext cx="0" cy="2819400"/>
          </a:xfrm>
          <a:prstGeom prst="line">
            <a:avLst/>
          </a:prstGeom>
          <a:noFill/>
          <a:ln w="38100">
            <a:solidFill>
              <a:srgbClr val="339966"/>
            </a:solidFill>
            <a:round/>
            <a:headEnd/>
            <a:tailEnd type="triangle" w="med" len="med"/>
          </a:ln>
        </p:spPr>
        <p:txBody>
          <a:bodyPr wrap="none"/>
          <a:lstStyle/>
          <a:p>
            <a:endParaRPr lang="en-US"/>
          </a:p>
        </p:txBody>
      </p:sp>
      <p:sp>
        <p:nvSpPr>
          <p:cNvPr id="69642" name="Text Box 26"/>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2.3   Customizing Your SPSS Session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10"/>
          </p:nvPr>
        </p:nvSpPr>
        <p:spPr>
          <a:noFill/>
        </p:spPr>
        <p:txBody>
          <a:bodyPr/>
          <a:lstStyle/>
          <a:p>
            <a:r>
              <a:rPr lang="en-US"/>
              <a:t>2011</a:t>
            </a:r>
          </a:p>
        </p:txBody>
      </p:sp>
      <p:sp>
        <p:nvSpPr>
          <p:cNvPr id="33795" name="Footer Placeholder 4"/>
          <p:cNvSpPr>
            <a:spLocks noGrp="1"/>
          </p:cNvSpPr>
          <p:nvPr>
            <p:ph type="ftr" sz="quarter" idx="11"/>
          </p:nvPr>
        </p:nvSpPr>
        <p:spPr>
          <a:noFill/>
        </p:spPr>
        <p:txBody>
          <a:bodyPr/>
          <a:lstStyle/>
          <a:p>
            <a:r>
              <a:rPr lang="en-US" smtClean="0"/>
              <a:t>Rasimah Aripin</a:t>
            </a:r>
          </a:p>
        </p:txBody>
      </p:sp>
      <p:sp>
        <p:nvSpPr>
          <p:cNvPr id="33796" name="Slide Number Placeholder 5"/>
          <p:cNvSpPr>
            <a:spLocks noGrp="1"/>
          </p:cNvSpPr>
          <p:nvPr>
            <p:ph type="sldNum" sz="quarter" idx="12"/>
          </p:nvPr>
        </p:nvSpPr>
        <p:spPr>
          <a:noFill/>
        </p:spPr>
        <p:txBody>
          <a:bodyPr/>
          <a:lstStyle/>
          <a:p>
            <a:fld id="{9FAB9911-AD84-43E7-97E9-FA43FE29F581}" type="slidenum">
              <a:rPr lang="en-US" smtClean="0"/>
              <a:pPr/>
              <a:t>4</a:t>
            </a:fld>
            <a:endParaRPr lang="en-US" smtClean="0"/>
          </a:p>
        </p:txBody>
      </p:sp>
      <p:sp>
        <p:nvSpPr>
          <p:cNvPr id="33797" name="Rectangle 2"/>
          <p:cNvSpPr>
            <a:spLocks noGrp="1" noChangeArrowheads="1"/>
          </p:cNvSpPr>
          <p:nvPr>
            <p:ph type="title"/>
          </p:nvPr>
        </p:nvSpPr>
        <p:spPr>
          <a:xfrm>
            <a:off x="685800" y="609600"/>
            <a:ext cx="7848600" cy="990600"/>
          </a:xfrm>
          <a:noFill/>
          <a:ln w="25400">
            <a:solidFill>
              <a:schemeClr val="accent2"/>
            </a:solidFill>
          </a:ln>
        </p:spPr>
        <p:txBody>
          <a:bodyPr/>
          <a:lstStyle/>
          <a:p>
            <a:pPr eaLnBrk="1" hangingPunct="1"/>
            <a:r>
              <a:rPr lang="en-US" sz="3600" b="1" smtClean="0">
                <a:latin typeface="Georgia" pitchFamily="18" charset="0"/>
              </a:rPr>
              <a:t>Table of </a:t>
            </a:r>
            <a:r>
              <a:rPr lang="en-US" sz="3600" b="1" smtClean="0">
                <a:solidFill>
                  <a:schemeClr val="tx1"/>
                </a:solidFill>
                <a:latin typeface="Georgia" pitchFamily="18" charset="0"/>
              </a:rPr>
              <a:t>Contents……</a:t>
            </a:r>
          </a:p>
        </p:txBody>
      </p:sp>
      <p:sp>
        <p:nvSpPr>
          <p:cNvPr id="37894" name="Rectangle 3"/>
          <p:cNvSpPr>
            <a:spLocks noGrp="1" noChangeArrowheads="1"/>
          </p:cNvSpPr>
          <p:nvPr>
            <p:ph type="body" idx="1"/>
          </p:nvPr>
        </p:nvSpPr>
        <p:spPr>
          <a:xfrm>
            <a:off x="762000" y="1905000"/>
            <a:ext cx="7620000" cy="3657600"/>
          </a:xfrm>
        </p:spPr>
        <p:txBody>
          <a:bodyPr/>
          <a:lstStyle/>
          <a:p>
            <a:pPr marL="2006600" indent="-2006600" eaLnBrk="1" hangingPunct="1">
              <a:spcAft>
                <a:spcPct val="20000"/>
              </a:spcAft>
              <a:buFontTx/>
              <a:buNone/>
              <a:defRPr/>
            </a:pPr>
            <a:r>
              <a:rPr lang="en-US" sz="2800" dirty="0" smtClean="0">
                <a:latin typeface="Georgia" pitchFamily="18" charset="0"/>
              </a:rPr>
              <a:t>Chapter 6:  Tests of One Mean and Proportion</a:t>
            </a:r>
          </a:p>
          <a:p>
            <a:pPr marL="2006600" indent="-2006600" eaLnBrk="1" hangingPunct="1">
              <a:spcAft>
                <a:spcPct val="20000"/>
              </a:spcAft>
              <a:buFontTx/>
              <a:buNone/>
              <a:defRPr/>
            </a:pPr>
            <a:r>
              <a:rPr lang="en-US" sz="2800" dirty="0" smtClean="0">
                <a:latin typeface="Georgia" pitchFamily="18" charset="0"/>
              </a:rPr>
              <a:t>Chapter 7:   Comparing Two Populations </a:t>
            </a:r>
          </a:p>
          <a:p>
            <a:pPr marL="1885950" indent="-1885950" eaLnBrk="1" hangingPunct="1">
              <a:spcAft>
                <a:spcPct val="20000"/>
              </a:spcAft>
              <a:buFontTx/>
              <a:buNone/>
              <a:defRPr/>
            </a:pPr>
            <a:r>
              <a:rPr lang="en-US" sz="2800" dirty="0" smtClean="0">
                <a:latin typeface="Georgia" pitchFamily="18" charset="0"/>
              </a:rPr>
              <a:t>Chapter 8:   Comparing Three or More Independent Populations </a:t>
            </a:r>
          </a:p>
          <a:p>
            <a:pPr marL="2006600" indent="-2006600" eaLnBrk="1" hangingPunct="1">
              <a:spcAft>
                <a:spcPct val="20000"/>
              </a:spcAft>
              <a:buFontTx/>
              <a:buNone/>
              <a:defRPr/>
            </a:pPr>
            <a:r>
              <a:rPr lang="en-US" sz="2800" dirty="0" smtClean="0">
                <a:latin typeface="Georgia" pitchFamily="18" charset="0"/>
              </a:rPr>
              <a:t>Chapter 9:    Relationship Between Variables</a:t>
            </a:r>
          </a:p>
          <a:p>
            <a:pPr marL="2006600" indent="-2006600" eaLnBrk="1" hangingPunct="1">
              <a:spcAft>
                <a:spcPct val="20000"/>
              </a:spcAft>
              <a:buFontTx/>
              <a:buNone/>
              <a:defRPr/>
            </a:pPr>
            <a:r>
              <a:rPr lang="en-US" sz="2800" dirty="0" smtClean="0">
                <a:latin typeface="Georgia" pitchFamily="18" charset="0"/>
              </a:rPr>
              <a:t>Chapter 10:  Regression Analysis</a:t>
            </a:r>
          </a:p>
        </p:txBody>
      </p:sp>
      <p:sp>
        <p:nvSpPr>
          <p:cNvPr id="33799" name="Text Box 5"/>
          <p:cNvSpPr txBox="1">
            <a:spLocks noChangeArrowheads="1"/>
          </p:cNvSpPr>
          <p:nvPr/>
        </p:nvSpPr>
        <p:spPr bwMode="auto">
          <a:xfrm>
            <a:off x="0" y="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3"/>
          <p:cNvSpPr>
            <a:spLocks noGrp="1"/>
          </p:cNvSpPr>
          <p:nvPr>
            <p:ph type="dt" sz="quarter" idx="10"/>
          </p:nvPr>
        </p:nvSpPr>
        <p:spPr>
          <a:noFill/>
        </p:spPr>
        <p:txBody>
          <a:bodyPr/>
          <a:lstStyle/>
          <a:p>
            <a:r>
              <a:rPr lang="en-US"/>
              <a:t>2011</a:t>
            </a:r>
          </a:p>
        </p:txBody>
      </p:sp>
      <p:sp>
        <p:nvSpPr>
          <p:cNvPr id="70659" name="Footer Placeholder 4"/>
          <p:cNvSpPr>
            <a:spLocks noGrp="1"/>
          </p:cNvSpPr>
          <p:nvPr>
            <p:ph type="ftr" sz="quarter" idx="11"/>
          </p:nvPr>
        </p:nvSpPr>
        <p:spPr>
          <a:noFill/>
        </p:spPr>
        <p:txBody>
          <a:bodyPr/>
          <a:lstStyle/>
          <a:p>
            <a:r>
              <a:rPr lang="en-US" smtClean="0"/>
              <a:t>Rasimah Aripin</a:t>
            </a:r>
          </a:p>
        </p:txBody>
      </p:sp>
      <p:sp>
        <p:nvSpPr>
          <p:cNvPr id="70660" name="Slide Number Placeholder 5"/>
          <p:cNvSpPr>
            <a:spLocks noGrp="1"/>
          </p:cNvSpPr>
          <p:nvPr>
            <p:ph type="sldNum" sz="quarter" idx="12"/>
          </p:nvPr>
        </p:nvSpPr>
        <p:spPr>
          <a:noFill/>
        </p:spPr>
        <p:txBody>
          <a:bodyPr/>
          <a:lstStyle/>
          <a:p>
            <a:fld id="{161B7621-261C-489E-BAA5-A98E4BDFC027}" type="slidenum">
              <a:rPr lang="en-US" smtClean="0"/>
              <a:pPr/>
              <a:t>40</a:t>
            </a:fld>
            <a:endParaRPr lang="en-US" smtClean="0"/>
          </a:p>
        </p:txBody>
      </p:sp>
      <p:pic>
        <p:nvPicPr>
          <p:cNvPr id="70661" name="Picture 6"/>
          <p:cNvPicPr>
            <a:picLocks noChangeAspect="1" noChangeArrowheads="1"/>
          </p:cNvPicPr>
          <p:nvPr>
            <p:ph idx="1"/>
          </p:nvPr>
        </p:nvPicPr>
        <p:blipFill>
          <a:blip r:embed="rId3"/>
          <a:srcRect/>
          <a:stretch>
            <a:fillRect/>
          </a:stretch>
        </p:blipFill>
        <p:spPr>
          <a:xfrm>
            <a:off x="533400" y="762000"/>
            <a:ext cx="8229600" cy="5302250"/>
          </a:xfrm>
          <a:noFill/>
        </p:spPr>
      </p:pic>
      <p:sp>
        <p:nvSpPr>
          <p:cNvPr id="70662" name="Text Box 4"/>
          <p:cNvSpPr txBox="1">
            <a:spLocks noChangeArrowheads="1"/>
          </p:cNvSpPr>
          <p:nvPr/>
        </p:nvSpPr>
        <p:spPr bwMode="auto">
          <a:xfrm>
            <a:off x="990600" y="4267200"/>
            <a:ext cx="5334000" cy="1320800"/>
          </a:xfrm>
          <a:prstGeom prst="rect">
            <a:avLst/>
          </a:prstGeom>
          <a:noFill/>
          <a:ln w="9525">
            <a:solidFill>
              <a:schemeClr val="tx1"/>
            </a:solidFill>
            <a:miter lim="800000"/>
            <a:headEnd/>
            <a:tailEnd/>
          </a:ln>
        </p:spPr>
        <p:txBody>
          <a:bodyPr>
            <a:spAutoFit/>
          </a:bodyPr>
          <a:lstStyle/>
          <a:p>
            <a:pPr algn="ctr"/>
            <a:r>
              <a:rPr lang="en-US" sz="2000" i="0">
                <a:solidFill>
                  <a:srgbClr val="000066"/>
                </a:solidFill>
              </a:rPr>
              <a:t>Data Tab</a:t>
            </a:r>
          </a:p>
          <a:p>
            <a:pPr algn="ctr"/>
            <a:r>
              <a:rPr lang="en-US" sz="2000" b="0" i="0"/>
              <a:t>Change the Decimal Places to 0 if most of your variables are codes.  Manual changes can still be done on the Data Editor Window</a:t>
            </a:r>
            <a:endParaRPr lang="en-US" sz="2000" b="0" i="0">
              <a:solidFill>
                <a:srgbClr val="000066"/>
              </a:solidFill>
            </a:endParaRPr>
          </a:p>
        </p:txBody>
      </p:sp>
      <p:sp>
        <p:nvSpPr>
          <p:cNvPr id="70663" name="AutoShape 9"/>
          <p:cNvSpPr>
            <a:spLocks noChangeArrowheads="1"/>
          </p:cNvSpPr>
          <p:nvPr/>
        </p:nvSpPr>
        <p:spPr bwMode="auto">
          <a:xfrm>
            <a:off x="3429000" y="3581400"/>
            <a:ext cx="228600" cy="685800"/>
          </a:xfrm>
          <a:prstGeom prst="up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en-US"/>
          </a:p>
        </p:txBody>
      </p:sp>
      <p:sp>
        <p:nvSpPr>
          <p:cNvPr id="70664" name="Text Box 1035"/>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2.3   Customizing Your SPSS Session</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Date Placeholder 3"/>
          <p:cNvSpPr>
            <a:spLocks noGrp="1"/>
          </p:cNvSpPr>
          <p:nvPr>
            <p:ph type="dt" sz="quarter" idx="10"/>
          </p:nvPr>
        </p:nvSpPr>
        <p:spPr>
          <a:noFill/>
        </p:spPr>
        <p:txBody>
          <a:bodyPr/>
          <a:lstStyle/>
          <a:p>
            <a:r>
              <a:rPr lang="en-US"/>
              <a:t>2011</a:t>
            </a:r>
          </a:p>
        </p:txBody>
      </p:sp>
      <p:sp>
        <p:nvSpPr>
          <p:cNvPr id="71683" name="Footer Placeholder 4"/>
          <p:cNvSpPr>
            <a:spLocks noGrp="1"/>
          </p:cNvSpPr>
          <p:nvPr>
            <p:ph type="ftr" sz="quarter" idx="11"/>
          </p:nvPr>
        </p:nvSpPr>
        <p:spPr>
          <a:noFill/>
        </p:spPr>
        <p:txBody>
          <a:bodyPr/>
          <a:lstStyle/>
          <a:p>
            <a:r>
              <a:rPr lang="en-US" smtClean="0"/>
              <a:t>Rasimah Aripin</a:t>
            </a:r>
          </a:p>
        </p:txBody>
      </p:sp>
      <p:sp>
        <p:nvSpPr>
          <p:cNvPr id="71684" name="Slide Number Placeholder 5"/>
          <p:cNvSpPr>
            <a:spLocks noGrp="1"/>
          </p:cNvSpPr>
          <p:nvPr>
            <p:ph type="sldNum" sz="quarter" idx="12"/>
          </p:nvPr>
        </p:nvSpPr>
        <p:spPr>
          <a:noFill/>
        </p:spPr>
        <p:txBody>
          <a:bodyPr/>
          <a:lstStyle/>
          <a:p>
            <a:fld id="{719464EE-3D66-4B32-8224-6C7C405DE97D}" type="slidenum">
              <a:rPr lang="en-US" smtClean="0"/>
              <a:pPr/>
              <a:t>41</a:t>
            </a:fld>
            <a:endParaRPr lang="en-US" smtClean="0"/>
          </a:p>
        </p:txBody>
      </p:sp>
      <p:sp>
        <p:nvSpPr>
          <p:cNvPr id="71685" name="Rectangle 7"/>
          <p:cNvSpPr>
            <a:spLocks noChangeArrowheads="1"/>
          </p:cNvSpPr>
          <p:nvPr/>
        </p:nvSpPr>
        <p:spPr bwMode="auto">
          <a:xfrm>
            <a:off x="228600" y="1084263"/>
            <a:ext cx="2438400" cy="4978400"/>
          </a:xfrm>
          <a:prstGeom prst="rect">
            <a:avLst/>
          </a:prstGeom>
          <a:noFill/>
          <a:ln w="9525">
            <a:solidFill>
              <a:schemeClr val="tx1"/>
            </a:solidFill>
            <a:miter lim="800000"/>
            <a:headEnd/>
            <a:tailEnd/>
          </a:ln>
        </p:spPr>
        <p:txBody>
          <a:bodyPr anchor="ctr">
            <a:spAutoFit/>
          </a:bodyPr>
          <a:lstStyle/>
          <a:p>
            <a:pPr algn="ctr"/>
            <a:r>
              <a:rPr lang="en-GB" sz="2000"/>
              <a:t>To Set Default Pivot Tables</a:t>
            </a:r>
            <a:endParaRPr lang="en-US" sz="2000" b="0" i="0"/>
          </a:p>
          <a:p>
            <a:r>
              <a:rPr lang="en-GB" sz="2000" b="0" i="0"/>
              <a:t>Tables produced from Reports, Summary Statistics and Tables Options and other analysis can be customised in terms of looks.  For instance, to change from the default look to a Pastel, select as follows:</a:t>
            </a:r>
            <a:endParaRPr lang="en-US" sz="2000" b="0" i="0"/>
          </a:p>
          <a:p>
            <a:r>
              <a:rPr lang="en-GB" sz="2000"/>
              <a:t> Edit &gt;&gt;&gt; Options &gt;&gt;&gt; Pivot Tables &gt;&gt;&gt;Pastel </a:t>
            </a:r>
            <a:endParaRPr lang="en-US" sz="2000" b="0" i="0"/>
          </a:p>
        </p:txBody>
      </p:sp>
      <p:pic>
        <p:nvPicPr>
          <p:cNvPr id="71686" name="Picture 8"/>
          <p:cNvPicPr>
            <a:picLocks noChangeAspect="1" noChangeArrowheads="1"/>
          </p:cNvPicPr>
          <p:nvPr>
            <p:ph idx="1"/>
          </p:nvPr>
        </p:nvPicPr>
        <p:blipFill>
          <a:blip r:embed="rId3"/>
          <a:srcRect/>
          <a:stretch>
            <a:fillRect/>
          </a:stretch>
        </p:blipFill>
        <p:spPr>
          <a:xfrm>
            <a:off x="2743200" y="990600"/>
            <a:ext cx="6400800" cy="5049838"/>
          </a:xfrm>
          <a:noFill/>
          <a:ln>
            <a:solidFill>
              <a:schemeClr val="tx1"/>
            </a:solidFill>
          </a:ln>
        </p:spPr>
      </p:pic>
      <p:sp>
        <p:nvSpPr>
          <p:cNvPr id="71687" name="Text Box 11"/>
          <p:cNvSpPr txBox="1">
            <a:spLocks noChangeArrowheads="1"/>
          </p:cNvSpPr>
          <p:nvPr/>
        </p:nvSpPr>
        <p:spPr bwMode="auto">
          <a:xfrm>
            <a:off x="2286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2.3   Customizing Your SPSS Session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3"/>
          <p:cNvSpPr>
            <a:spLocks noGrp="1"/>
          </p:cNvSpPr>
          <p:nvPr>
            <p:ph type="dt" sz="quarter" idx="10"/>
          </p:nvPr>
        </p:nvSpPr>
        <p:spPr>
          <a:noFill/>
        </p:spPr>
        <p:txBody>
          <a:bodyPr/>
          <a:lstStyle/>
          <a:p>
            <a:r>
              <a:rPr lang="en-US"/>
              <a:t>2011</a:t>
            </a:r>
          </a:p>
        </p:txBody>
      </p:sp>
      <p:sp>
        <p:nvSpPr>
          <p:cNvPr id="72707" name="Footer Placeholder 4"/>
          <p:cNvSpPr>
            <a:spLocks noGrp="1"/>
          </p:cNvSpPr>
          <p:nvPr>
            <p:ph type="ftr" sz="quarter" idx="11"/>
          </p:nvPr>
        </p:nvSpPr>
        <p:spPr>
          <a:noFill/>
        </p:spPr>
        <p:txBody>
          <a:bodyPr/>
          <a:lstStyle/>
          <a:p>
            <a:r>
              <a:rPr lang="en-US" smtClean="0"/>
              <a:t>Rasimah Aripin</a:t>
            </a:r>
          </a:p>
        </p:txBody>
      </p:sp>
      <p:sp>
        <p:nvSpPr>
          <p:cNvPr id="72708" name="Slide Number Placeholder 5"/>
          <p:cNvSpPr>
            <a:spLocks noGrp="1"/>
          </p:cNvSpPr>
          <p:nvPr>
            <p:ph type="sldNum" sz="quarter" idx="12"/>
          </p:nvPr>
        </p:nvSpPr>
        <p:spPr>
          <a:noFill/>
        </p:spPr>
        <p:txBody>
          <a:bodyPr/>
          <a:lstStyle/>
          <a:p>
            <a:fld id="{A7C636E6-59FB-4930-9529-639C503BB166}" type="slidenum">
              <a:rPr lang="en-US" smtClean="0"/>
              <a:pPr/>
              <a:t>42</a:t>
            </a:fld>
            <a:endParaRPr lang="en-US" smtClean="0"/>
          </a:p>
        </p:txBody>
      </p:sp>
      <p:sp>
        <p:nvSpPr>
          <p:cNvPr id="72709" name="Rectangle 6"/>
          <p:cNvSpPr>
            <a:spLocks noChangeArrowheads="1"/>
          </p:cNvSpPr>
          <p:nvPr/>
        </p:nvSpPr>
        <p:spPr bwMode="auto">
          <a:xfrm>
            <a:off x="304800" y="838200"/>
            <a:ext cx="2819400" cy="5283200"/>
          </a:xfrm>
          <a:prstGeom prst="rect">
            <a:avLst/>
          </a:prstGeom>
          <a:noFill/>
          <a:ln w="9525">
            <a:solidFill>
              <a:schemeClr val="tx1"/>
            </a:solidFill>
            <a:miter lim="800000"/>
            <a:headEnd/>
            <a:tailEnd/>
          </a:ln>
        </p:spPr>
        <p:txBody>
          <a:bodyPr>
            <a:spAutoFit/>
          </a:bodyPr>
          <a:lstStyle/>
          <a:p>
            <a:r>
              <a:rPr lang="en-GB" sz="2000" i="0">
                <a:solidFill>
                  <a:schemeClr val="tx2"/>
                </a:solidFill>
              </a:rPr>
              <a:t>    Currency Prefix</a:t>
            </a:r>
            <a:r>
              <a:rPr lang="en-GB" sz="2000" b="0" i="0">
                <a:solidFill>
                  <a:schemeClr val="tx2"/>
                </a:solidFill>
              </a:rPr>
              <a:t/>
            </a:r>
            <a:br>
              <a:rPr lang="en-GB" sz="2000" b="0" i="0">
                <a:solidFill>
                  <a:schemeClr val="tx2"/>
                </a:solidFill>
              </a:rPr>
            </a:br>
            <a:r>
              <a:rPr lang="en-GB" sz="2000" b="0" i="0">
                <a:solidFill>
                  <a:schemeClr val="tx2"/>
                </a:solidFill>
              </a:rPr>
              <a:t>To see the symbol RM or other currencies appear in currency data, select the </a:t>
            </a:r>
            <a:r>
              <a:rPr lang="en-GB" sz="2000" b="0" i="0">
                <a:solidFill>
                  <a:srgbClr val="990099"/>
                </a:solidFill>
              </a:rPr>
              <a:t>Currency Tab</a:t>
            </a:r>
            <a:r>
              <a:rPr lang="en-GB" sz="2000" b="0" i="0">
                <a:solidFill>
                  <a:schemeClr val="tx2"/>
                </a:solidFill>
              </a:rPr>
              <a:t> in the Options Dialog Box as shown. Click on </a:t>
            </a:r>
            <a:r>
              <a:rPr lang="en-GB" sz="2000" b="0" i="0">
                <a:solidFill>
                  <a:srgbClr val="990099"/>
                </a:solidFill>
              </a:rPr>
              <a:t>CCA</a:t>
            </a:r>
          </a:p>
          <a:p>
            <a:r>
              <a:rPr lang="en-GB" sz="2000" b="0" i="0">
                <a:solidFill>
                  <a:schemeClr val="tx2"/>
                </a:solidFill>
              </a:rPr>
              <a:t>       Type RM in the Prefix box.  You can set 5 currency symbols at one time by defining using CCA, CCB…, and selecting them accordingly during data file creation.  For example, select CCB and set B$ (Brunei $)</a:t>
            </a:r>
            <a:endParaRPr lang="en-US" sz="2000" b="0" i="0">
              <a:solidFill>
                <a:schemeClr val="tx2"/>
              </a:solidFill>
            </a:endParaRPr>
          </a:p>
        </p:txBody>
      </p:sp>
      <p:pic>
        <p:nvPicPr>
          <p:cNvPr id="72710" name="Picture 7"/>
          <p:cNvPicPr>
            <a:picLocks noChangeAspect="1" noChangeArrowheads="1"/>
          </p:cNvPicPr>
          <p:nvPr>
            <p:ph idx="1"/>
          </p:nvPr>
        </p:nvPicPr>
        <p:blipFill>
          <a:blip r:embed="rId3"/>
          <a:srcRect/>
          <a:stretch>
            <a:fillRect/>
          </a:stretch>
        </p:blipFill>
        <p:spPr>
          <a:xfrm>
            <a:off x="3124200" y="914400"/>
            <a:ext cx="5791200" cy="4567238"/>
          </a:xfrm>
          <a:noFill/>
          <a:ln>
            <a:solidFill>
              <a:schemeClr val="tx1"/>
            </a:solidFill>
          </a:ln>
        </p:spPr>
      </p:pic>
      <p:sp>
        <p:nvSpPr>
          <p:cNvPr id="72711" name="Text Box 10"/>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2.3   Customizing Your SPSS Session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Date Placeholder 3"/>
          <p:cNvSpPr>
            <a:spLocks noGrp="1"/>
          </p:cNvSpPr>
          <p:nvPr>
            <p:ph type="dt" sz="quarter" idx="10"/>
          </p:nvPr>
        </p:nvSpPr>
        <p:spPr>
          <a:noFill/>
        </p:spPr>
        <p:txBody>
          <a:bodyPr/>
          <a:lstStyle/>
          <a:p>
            <a:r>
              <a:rPr lang="en-US"/>
              <a:t>2011</a:t>
            </a:r>
          </a:p>
        </p:txBody>
      </p:sp>
      <p:sp>
        <p:nvSpPr>
          <p:cNvPr id="73731" name="Footer Placeholder 4"/>
          <p:cNvSpPr>
            <a:spLocks noGrp="1"/>
          </p:cNvSpPr>
          <p:nvPr>
            <p:ph type="ftr" sz="quarter" idx="11"/>
          </p:nvPr>
        </p:nvSpPr>
        <p:spPr>
          <a:noFill/>
        </p:spPr>
        <p:txBody>
          <a:bodyPr/>
          <a:lstStyle/>
          <a:p>
            <a:r>
              <a:rPr lang="en-US" smtClean="0"/>
              <a:t>Rasimah Aripin</a:t>
            </a:r>
          </a:p>
        </p:txBody>
      </p:sp>
      <p:sp>
        <p:nvSpPr>
          <p:cNvPr id="73732" name="Slide Number Placeholder 5"/>
          <p:cNvSpPr>
            <a:spLocks noGrp="1"/>
          </p:cNvSpPr>
          <p:nvPr>
            <p:ph type="sldNum" sz="quarter" idx="12"/>
          </p:nvPr>
        </p:nvSpPr>
        <p:spPr>
          <a:noFill/>
        </p:spPr>
        <p:txBody>
          <a:bodyPr/>
          <a:lstStyle/>
          <a:p>
            <a:fld id="{48B427EC-603A-4AD9-8B41-32561C5EBF42}" type="slidenum">
              <a:rPr lang="en-US" smtClean="0"/>
              <a:pPr/>
              <a:t>43</a:t>
            </a:fld>
            <a:endParaRPr lang="en-US" smtClean="0"/>
          </a:p>
        </p:txBody>
      </p:sp>
      <p:sp>
        <p:nvSpPr>
          <p:cNvPr id="73733" name="Rectangle 2"/>
          <p:cNvSpPr>
            <a:spLocks noGrp="1" noChangeArrowheads="1"/>
          </p:cNvSpPr>
          <p:nvPr>
            <p:ph type="title"/>
          </p:nvPr>
        </p:nvSpPr>
        <p:spPr>
          <a:xfrm>
            <a:off x="304800" y="685800"/>
            <a:ext cx="8458200" cy="762000"/>
          </a:xfrm>
          <a:ln>
            <a:solidFill>
              <a:schemeClr val="accent2"/>
            </a:solidFill>
          </a:ln>
        </p:spPr>
        <p:txBody>
          <a:bodyPr/>
          <a:lstStyle/>
          <a:p>
            <a:pPr eaLnBrk="1" hangingPunct="1"/>
            <a:r>
              <a:rPr lang="en-US" sz="3200" b="1" smtClean="0"/>
              <a:t>2.4 Creating a New Data File: Class Illustration</a:t>
            </a:r>
          </a:p>
        </p:txBody>
      </p:sp>
      <p:sp>
        <p:nvSpPr>
          <p:cNvPr id="73734" name="Rectangle 3"/>
          <p:cNvSpPr>
            <a:spLocks noGrp="1" noChangeArrowheads="1"/>
          </p:cNvSpPr>
          <p:nvPr>
            <p:ph type="body" idx="1"/>
          </p:nvPr>
        </p:nvSpPr>
        <p:spPr>
          <a:xfrm>
            <a:off x="457200" y="1600200"/>
            <a:ext cx="8458200" cy="4495800"/>
          </a:xfrm>
        </p:spPr>
        <p:txBody>
          <a:bodyPr/>
          <a:lstStyle/>
          <a:p>
            <a:pPr marL="533400" indent="-533400" eaLnBrk="1" hangingPunct="1">
              <a:lnSpc>
                <a:spcPct val="80000"/>
              </a:lnSpc>
              <a:buFontTx/>
              <a:buNone/>
            </a:pPr>
            <a:r>
              <a:rPr lang="en-US" sz="2400" smtClean="0"/>
              <a:t>1.   Refer to the questionnaire in </a:t>
            </a:r>
            <a:r>
              <a:rPr lang="en-US" sz="2400" i="1" smtClean="0"/>
              <a:t>Appendix 4</a:t>
            </a:r>
            <a:r>
              <a:rPr lang="en-US" sz="2400" smtClean="0"/>
              <a:t>  and create a data file to capture the information from the questionnaire.</a:t>
            </a:r>
          </a:p>
          <a:p>
            <a:pPr marL="533400" indent="-533400" eaLnBrk="1" hangingPunct="1">
              <a:lnSpc>
                <a:spcPct val="80000"/>
              </a:lnSpc>
              <a:buFontTx/>
              <a:buNone/>
            </a:pPr>
            <a:r>
              <a:rPr lang="en-US" sz="2400" smtClean="0"/>
              <a:t>2.   If you already have a data set on the Data Editor Window, close the data file as follows</a:t>
            </a:r>
          </a:p>
          <a:p>
            <a:pPr marL="533400" indent="-533400" algn="ctr" eaLnBrk="1" hangingPunct="1">
              <a:lnSpc>
                <a:spcPct val="80000"/>
              </a:lnSpc>
              <a:buFontTx/>
              <a:buNone/>
            </a:pPr>
            <a:r>
              <a:rPr lang="en-US" sz="2400" b="1" i="1" smtClean="0">
                <a:solidFill>
                  <a:srgbClr val="000066"/>
                </a:solidFill>
              </a:rPr>
              <a:t>File &gt;&gt;&gt; New &gt;&gt;&gt; Data</a:t>
            </a:r>
          </a:p>
          <a:p>
            <a:pPr marL="533400" indent="-533400" eaLnBrk="1" hangingPunct="1">
              <a:lnSpc>
                <a:spcPct val="80000"/>
              </a:lnSpc>
              <a:buFontTx/>
              <a:buNone/>
            </a:pPr>
            <a:r>
              <a:rPr lang="en-US" sz="2400" smtClean="0"/>
              <a:t>2.   To start creating your data set, do as follows:</a:t>
            </a:r>
          </a:p>
          <a:p>
            <a:pPr marL="533400" indent="-533400" eaLnBrk="1" hangingPunct="1">
              <a:lnSpc>
                <a:spcPct val="80000"/>
              </a:lnSpc>
              <a:buFontTx/>
              <a:buNone/>
            </a:pPr>
            <a:r>
              <a:rPr lang="en-US" sz="2400" smtClean="0"/>
              <a:t>   a)  Open the </a:t>
            </a:r>
            <a:r>
              <a:rPr lang="en-US" sz="2400" b="1" smtClean="0">
                <a:solidFill>
                  <a:srgbClr val="000066"/>
                </a:solidFill>
              </a:rPr>
              <a:t>Variable View Sub-Window</a:t>
            </a:r>
            <a:r>
              <a:rPr lang="en-US" sz="2400" smtClean="0"/>
              <a:t> </a:t>
            </a:r>
          </a:p>
          <a:p>
            <a:pPr marL="533400" indent="-533400" eaLnBrk="1" hangingPunct="1">
              <a:lnSpc>
                <a:spcPct val="80000"/>
              </a:lnSpc>
              <a:buFontTx/>
              <a:buNone/>
            </a:pPr>
            <a:r>
              <a:rPr lang="en-US" sz="2400" smtClean="0"/>
              <a:t>   b) Define your variable names, labels, and other required details.</a:t>
            </a:r>
          </a:p>
          <a:p>
            <a:pPr marL="533400" indent="-533400" eaLnBrk="1" hangingPunct="1">
              <a:lnSpc>
                <a:spcPct val="80000"/>
              </a:lnSpc>
              <a:buFontTx/>
              <a:buAutoNum type="arabicPeriod" startAt="3"/>
            </a:pPr>
            <a:r>
              <a:rPr lang="en-US" sz="2400" smtClean="0"/>
              <a:t>For class exercise, create a data set based on the four completed questionnaires,  provided in </a:t>
            </a:r>
            <a:r>
              <a:rPr lang="en-US" sz="2400" b="1" smtClean="0">
                <a:solidFill>
                  <a:srgbClr val="000066"/>
                </a:solidFill>
              </a:rPr>
              <a:t>Appendix 4</a:t>
            </a:r>
            <a:r>
              <a:rPr lang="en-US" sz="2400" smtClean="0">
                <a:solidFill>
                  <a:schemeClr val="accent2"/>
                </a:solidFill>
              </a:rPr>
              <a:t>.  </a:t>
            </a:r>
          </a:p>
          <a:p>
            <a:pPr marL="533400" indent="-533400" eaLnBrk="1" hangingPunct="1">
              <a:lnSpc>
                <a:spcPct val="80000"/>
              </a:lnSpc>
              <a:buFontTx/>
              <a:buAutoNum type="arabicPeriod" startAt="3"/>
            </a:pPr>
            <a:r>
              <a:rPr lang="en-US" sz="2400" smtClean="0"/>
              <a:t>After creating the data file  save the file as </a:t>
            </a:r>
            <a:r>
              <a:rPr lang="en-US" sz="2400" b="1" i="1" smtClean="0">
                <a:solidFill>
                  <a:srgbClr val="000066"/>
                </a:solidFill>
              </a:rPr>
              <a:t>health_info. sav.</a:t>
            </a:r>
          </a:p>
          <a:p>
            <a:pPr marL="533400" indent="-533400" eaLnBrk="1" hangingPunct="1">
              <a:lnSpc>
                <a:spcPct val="80000"/>
              </a:lnSpc>
              <a:buFontTx/>
              <a:buAutoNum type="arabicPeriod" startAt="3"/>
            </a:pPr>
            <a:r>
              <a:rPr lang="en-US" sz="2400" smtClean="0"/>
              <a:t>Switch to Data View Sub-Window and key-in the data from the questionnaire and Save.</a:t>
            </a:r>
          </a:p>
        </p:txBody>
      </p:sp>
      <p:sp>
        <p:nvSpPr>
          <p:cNvPr id="73735" name="Text Box 1040"/>
          <p:cNvSpPr txBox="1">
            <a:spLocks noChangeArrowheads="1"/>
          </p:cNvSpPr>
          <p:nvPr/>
        </p:nvSpPr>
        <p:spPr bwMode="auto">
          <a:xfrm>
            <a:off x="609600" y="228600"/>
            <a:ext cx="4724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2:  Preparing Data for Analysis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3"/>
          <p:cNvSpPr>
            <a:spLocks noGrp="1"/>
          </p:cNvSpPr>
          <p:nvPr>
            <p:ph type="dt" sz="quarter" idx="10"/>
          </p:nvPr>
        </p:nvSpPr>
        <p:spPr>
          <a:noFill/>
        </p:spPr>
        <p:txBody>
          <a:bodyPr/>
          <a:lstStyle/>
          <a:p>
            <a:r>
              <a:rPr lang="en-US"/>
              <a:t>2011</a:t>
            </a:r>
          </a:p>
        </p:txBody>
      </p:sp>
      <p:sp>
        <p:nvSpPr>
          <p:cNvPr id="74755" name="Footer Placeholder 4"/>
          <p:cNvSpPr>
            <a:spLocks noGrp="1"/>
          </p:cNvSpPr>
          <p:nvPr>
            <p:ph type="ftr" sz="quarter" idx="11"/>
          </p:nvPr>
        </p:nvSpPr>
        <p:spPr>
          <a:noFill/>
        </p:spPr>
        <p:txBody>
          <a:bodyPr/>
          <a:lstStyle/>
          <a:p>
            <a:r>
              <a:rPr lang="en-US" smtClean="0"/>
              <a:t>Rasimah Aripin</a:t>
            </a:r>
          </a:p>
        </p:txBody>
      </p:sp>
      <p:sp>
        <p:nvSpPr>
          <p:cNvPr id="74756" name="Slide Number Placeholder 5"/>
          <p:cNvSpPr>
            <a:spLocks noGrp="1"/>
          </p:cNvSpPr>
          <p:nvPr>
            <p:ph type="sldNum" sz="quarter" idx="12"/>
          </p:nvPr>
        </p:nvSpPr>
        <p:spPr>
          <a:noFill/>
        </p:spPr>
        <p:txBody>
          <a:bodyPr/>
          <a:lstStyle/>
          <a:p>
            <a:fld id="{9DA71B4D-62E6-4DED-BA88-BED918B9404B}" type="slidenum">
              <a:rPr lang="en-US" smtClean="0"/>
              <a:pPr/>
              <a:t>44</a:t>
            </a:fld>
            <a:endParaRPr lang="en-US" smtClean="0"/>
          </a:p>
        </p:txBody>
      </p:sp>
      <p:sp>
        <p:nvSpPr>
          <p:cNvPr id="74757" name="Rectangle 1026"/>
          <p:cNvSpPr>
            <a:spLocks noGrp="1" noChangeArrowheads="1"/>
          </p:cNvSpPr>
          <p:nvPr>
            <p:ph type="title"/>
          </p:nvPr>
        </p:nvSpPr>
        <p:spPr>
          <a:xfrm>
            <a:off x="533400" y="685800"/>
            <a:ext cx="7848600" cy="533400"/>
          </a:xfrm>
          <a:ln>
            <a:solidFill>
              <a:schemeClr val="accent2"/>
            </a:solidFill>
          </a:ln>
        </p:spPr>
        <p:txBody>
          <a:bodyPr/>
          <a:lstStyle/>
          <a:p>
            <a:pPr eaLnBrk="1" hangingPunct="1"/>
            <a:r>
              <a:rPr lang="en-US" sz="3200" smtClean="0">
                <a:latin typeface="Georgia" pitchFamily="18" charset="0"/>
              </a:rPr>
              <a:t>Class Exercise </a:t>
            </a:r>
            <a:r>
              <a:rPr lang="en-US" sz="3200" i="1" smtClean="0">
                <a:latin typeface="Georgia" pitchFamily="18" charset="0"/>
              </a:rPr>
              <a:t>(Cont…)</a:t>
            </a:r>
          </a:p>
        </p:txBody>
      </p:sp>
      <p:sp>
        <p:nvSpPr>
          <p:cNvPr id="74758" name="Rectangle 1027"/>
          <p:cNvSpPr>
            <a:spLocks noGrp="1" noChangeArrowheads="1"/>
          </p:cNvSpPr>
          <p:nvPr>
            <p:ph type="body" idx="1"/>
          </p:nvPr>
        </p:nvSpPr>
        <p:spPr>
          <a:xfrm>
            <a:off x="381000" y="1295400"/>
            <a:ext cx="8458200" cy="4495800"/>
          </a:xfrm>
        </p:spPr>
        <p:txBody>
          <a:bodyPr/>
          <a:lstStyle/>
          <a:p>
            <a:pPr marL="457200" indent="-457200" eaLnBrk="1" hangingPunct="1">
              <a:lnSpc>
                <a:spcPct val="80000"/>
              </a:lnSpc>
              <a:spcAft>
                <a:spcPct val="20000"/>
              </a:spcAft>
              <a:buFontTx/>
              <a:buNone/>
            </a:pPr>
            <a:r>
              <a:rPr lang="en-US" sz="2400" b="1" smtClean="0"/>
              <a:t>Note that:</a:t>
            </a:r>
          </a:p>
          <a:p>
            <a:pPr marL="457200" indent="-457200" eaLnBrk="1" hangingPunct="1">
              <a:lnSpc>
                <a:spcPct val="80000"/>
              </a:lnSpc>
              <a:spcAft>
                <a:spcPct val="20000"/>
              </a:spcAft>
              <a:buFontTx/>
              <a:buAutoNum type="arabicPeriod"/>
            </a:pPr>
            <a:r>
              <a:rPr lang="en-US" sz="2400" smtClean="0"/>
              <a:t>There are 9 variables to be defined.  Even though   </a:t>
            </a:r>
            <a:r>
              <a:rPr lang="en-US" sz="2400" b="1" smtClean="0">
                <a:solidFill>
                  <a:schemeClr val="accent2"/>
                </a:solidFill>
              </a:rPr>
              <a:t>serial number</a:t>
            </a:r>
            <a:r>
              <a:rPr lang="en-US" sz="2400" smtClean="0"/>
              <a:t> and </a:t>
            </a:r>
            <a:r>
              <a:rPr lang="en-US" sz="2400" b="1" smtClean="0">
                <a:solidFill>
                  <a:schemeClr val="accent2"/>
                </a:solidFill>
              </a:rPr>
              <a:t>name</a:t>
            </a:r>
            <a:r>
              <a:rPr lang="en-US" sz="2400" smtClean="0"/>
              <a:t> are not for analysis, they have to be defined as they are needed for the purpose of data checking and editing.</a:t>
            </a:r>
          </a:p>
          <a:p>
            <a:pPr marL="457200" indent="-457200" eaLnBrk="1" hangingPunct="1">
              <a:lnSpc>
                <a:spcPct val="80000"/>
              </a:lnSpc>
              <a:spcAft>
                <a:spcPct val="20000"/>
              </a:spcAft>
              <a:buFontTx/>
              <a:buAutoNum type="arabicPeriod"/>
            </a:pPr>
            <a:r>
              <a:rPr lang="en-US" sz="2400" smtClean="0"/>
              <a:t>Define the variable names (</a:t>
            </a:r>
            <a:r>
              <a:rPr lang="en-US" sz="2400" b="1" smtClean="0">
                <a:solidFill>
                  <a:schemeClr val="accent2"/>
                </a:solidFill>
              </a:rPr>
              <a:t>remember the rules on</a:t>
            </a:r>
            <a:r>
              <a:rPr lang="en-US" sz="2400" smtClean="0">
                <a:solidFill>
                  <a:schemeClr val="accent2"/>
                </a:solidFill>
              </a:rPr>
              <a:t> </a:t>
            </a:r>
            <a:r>
              <a:rPr lang="en-US" sz="2400" b="1" smtClean="0">
                <a:solidFill>
                  <a:schemeClr val="accent2"/>
                </a:solidFill>
              </a:rPr>
              <a:t>naming variables</a:t>
            </a:r>
            <a:r>
              <a:rPr lang="en-US" sz="2400" smtClean="0">
                <a:solidFill>
                  <a:schemeClr val="accent2"/>
                </a:solidFill>
              </a:rPr>
              <a:t>); </a:t>
            </a:r>
            <a:r>
              <a:rPr lang="en-US" sz="2400" smtClean="0"/>
              <a:t>label them and define value labels appropriately</a:t>
            </a:r>
            <a:r>
              <a:rPr lang="en-US" sz="2400" smtClean="0">
                <a:solidFill>
                  <a:schemeClr val="accent2"/>
                </a:solidFill>
              </a:rPr>
              <a:t>.</a:t>
            </a:r>
          </a:p>
          <a:p>
            <a:pPr marL="457200" indent="-457200" eaLnBrk="1" hangingPunct="1">
              <a:lnSpc>
                <a:spcPct val="80000"/>
              </a:lnSpc>
              <a:spcAft>
                <a:spcPct val="20000"/>
              </a:spcAft>
              <a:buFontTx/>
              <a:buAutoNum type="arabicPeriod"/>
            </a:pPr>
            <a:r>
              <a:rPr lang="en-US" sz="2400" smtClean="0"/>
              <a:t>Since there are possibilities of missing values for all variables, use 0 for non response for coded variables such as gender</a:t>
            </a:r>
            <a:r>
              <a:rPr lang="en-US" sz="2400" smtClean="0">
                <a:solidFill>
                  <a:schemeClr val="accent2"/>
                </a:solidFill>
              </a:rPr>
              <a:t>.</a:t>
            </a:r>
          </a:p>
          <a:p>
            <a:pPr marL="457200" indent="-457200" eaLnBrk="1" hangingPunct="1">
              <a:lnSpc>
                <a:spcPct val="80000"/>
              </a:lnSpc>
              <a:spcAft>
                <a:spcPct val="20000"/>
              </a:spcAft>
              <a:buFontTx/>
              <a:buAutoNum type="arabicPeriod"/>
            </a:pPr>
            <a:r>
              <a:rPr lang="en-US" sz="2400" smtClean="0"/>
              <a:t>For Question 8 use -1 (no response) and -2 (not applicable) since 0 is a valid value.</a:t>
            </a:r>
          </a:p>
          <a:p>
            <a:pPr marL="457200" indent="-457200" eaLnBrk="1" hangingPunct="1">
              <a:lnSpc>
                <a:spcPct val="80000"/>
              </a:lnSpc>
              <a:spcAft>
                <a:spcPct val="20000"/>
              </a:spcAft>
              <a:buFontTx/>
              <a:buAutoNum type="arabicPeriod"/>
            </a:pPr>
            <a:r>
              <a:rPr lang="en-US" sz="2400" smtClean="0"/>
              <a:t>Suggested definitions are on</a:t>
            </a:r>
            <a:r>
              <a:rPr lang="en-US" sz="2400" smtClean="0">
                <a:solidFill>
                  <a:schemeClr val="accent2"/>
                </a:solidFill>
              </a:rPr>
              <a:t> </a:t>
            </a:r>
            <a:r>
              <a:rPr lang="en-US" sz="2400" b="1" smtClean="0">
                <a:solidFill>
                  <a:schemeClr val="accent2"/>
                </a:solidFill>
              </a:rPr>
              <a:t>Slide</a:t>
            </a:r>
            <a:r>
              <a:rPr lang="en-US" sz="2400" smtClean="0">
                <a:solidFill>
                  <a:schemeClr val="accent2"/>
                </a:solidFill>
              </a:rPr>
              <a:t>.  </a:t>
            </a:r>
            <a:r>
              <a:rPr lang="en-US" sz="2400" smtClean="0"/>
              <a:t>You can use your own definitions for name and labels.</a:t>
            </a:r>
          </a:p>
          <a:p>
            <a:pPr marL="457200" indent="-457200" eaLnBrk="1" hangingPunct="1">
              <a:lnSpc>
                <a:spcPct val="80000"/>
              </a:lnSpc>
              <a:spcAft>
                <a:spcPct val="20000"/>
              </a:spcAft>
              <a:buFontTx/>
              <a:buNone/>
            </a:pPr>
            <a:endParaRPr lang="en-US" sz="2400" smtClean="0">
              <a:solidFill>
                <a:schemeClr val="accent2"/>
              </a:solidFill>
            </a:endParaRPr>
          </a:p>
          <a:p>
            <a:pPr marL="457200" indent="-457200" eaLnBrk="1" hangingPunct="1">
              <a:lnSpc>
                <a:spcPct val="80000"/>
              </a:lnSpc>
              <a:buFontTx/>
              <a:buNone/>
            </a:pPr>
            <a:endParaRPr lang="en-US" sz="2400" smtClean="0"/>
          </a:p>
        </p:txBody>
      </p:sp>
      <p:sp>
        <p:nvSpPr>
          <p:cNvPr id="74759" name="Text Box 1028"/>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2.4  Creating a New SPSS Data File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Date Placeholder 4"/>
          <p:cNvSpPr>
            <a:spLocks noGrp="1"/>
          </p:cNvSpPr>
          <p:nvPr>
            <p:ph type="dt" sz="quarter" idx="10"/>
          </p:nvPr>
        </p:nvSpPr>
        <p:spPr>
          <a:noFill/>
        </p:spPr>
        <p:txBody>
          <a:bodyPr/>
          <a:lstStyle/>
          <a:p>
            <a:r>
              <a:rPr lang="en-US"/>
              <a:t>2011</a:t>
            </a:r>
          </a:p>
        </p:txBody>
      </p:sp>
      <p:sp>
        <p:nvSpPr>
          <p:cNvPr id="75779" name="Footer Placeholder 5"/>
          <p:cNvSpPr>
            <a:spLocks noGrp="1"/>
          </p:cNvSpPr>
          <p:nvPr>
            <p:ph type="ftr" sz="quarter" idx="11"/>
          </p:nvPr>
        </p:nvSpPr>
        <p:spPr>
          <a:noFill/>
        </p:spPr>
        <p:txBody>
          <a:bodyPr/>
          <a:lstStyle/>
          <a:p>
            <a:r>
              <a:rPr lang="en-US" smtClean="0"/>
              <a:t>Rasimah Aripin</a:t>
            </a:r>
          </a:p>
        </p:txBody>
      </p:sp>
      <p:sp>
        <p:nvSpPr>
          <p:cNvPr id="75780" name="Slide Number Placeholder 6"/>
          <p:cNvSpPr>
            <a:spLocks noGrp="1"/>
          </p:cNvSpPr>
          <p:nvPr>
            <p:ph type="sldNum" sz="quarter" idx="12"/>
          </p:nvPr>
        </p:nvSpPr>
        <p:spPr>
          <a:noFill/>
        </p:spPr>
        <p:txBody>
          <a:bodyPr/>
          <a:lstStyle/>
          <a:p>
            <a:fld id="{198D5798-0691-4B78-BC6B-6793A82EE5FC}" type="slidenum">
              <a:rPr lang="en-US" smtClean="0"/>
              <a:pPr/>
              <a:t>45</a:t>
            </a:fld>
            <a:endParaRPr lang="en-US" smtClean="0"/>
          </a:p>
        </p:txBody>
      </p:sp>
      <p:sp>
        <p:nvSpPr>
          <p:cNvPr id="75781" name="Rectangle 2"/>
          <p:cNvSpPr>
            <a:spLocks noGrp="1" noChangeArrowheads="1"/>
          </p:cNvSpPr>
          <p:nvPr>
            <p:ph type="title"/>
          </p:nvPr>
        </p:nvSpPr>
        <p:spPr>
          <a:xfrm>
            <a:off x="685800" y="685800"/>
            <a:ext cx="7772400" cy="457200"/>
          </a:xfrm>
          <a:ln>
            <a:solidFill>
              <a:schemeClr val="accent2"/>
            </a:solidFill>
          </a:ln>
        </p:spPr>
        <p:txBody>
          <a:bodyPr/>
          <a:lstStyle/>
          <a:p>
            <a:pPr eaLnBrk="1" hangingPunct="1"/>
            <a:r>
              <a:rPr lang="en-US" sz="3200" smtClean="0"/>
              <a:t>Variable Type</a:t>
            </a:r>
          </a:p>
        </p:txBody>
      </p:sp>
      <p:sp>
        <p:nvSpPr>
          <p:cNvPr id="75782" name="Rectangle 5"/>
          <p:cNvSpPr>
            <a:spLocks noGrp="1" noChangeArrowheads="1"/>
          </p:cNvSpPr>
          <p:nvPr>
            <p:ph type="body" sz="half" idx="1"/>
          </p:nvPr>
        </p:nvSpPr>
        <p:spPr>
          <a:xfrm>
            <a:off x="457200" y="1219200"/>
            <a:ext cx="8229600" cy="4114800"/>
          </a:xfrm>
        </p:spPr>
        <p:txBody>
          <a:bodyPr/>
          <a:lstStyle/>
          <a:p>
            <a:pPr marL="0" indent="0" eaLnBrk="1" hangingPunct="1">
              <a:buFontTx/>
              <a:buNone/>
            </a:pPr>
            <a:r>
              <a:rPr lang="en-US" sz="2400" smtClean="0"/>
              <a:t>To create a </a:t>
            </a:r>
            <a:r>
              <a:rPr lang="en-US" sz="2400" b="1" smtClean="0">
                <a:solidFill>
                  <a:schemeClr val="accent2"/>
                </a:solidFill>
              </a:rPr>
              <a:t>date variable</a:t>
            </a:r>
            <a:r>
              <a:rPr lang="en-US" sz="2400" smtClean="0"/>
              <a:t> for Question 1 (</a:t>
            </a:r>
            <a:r>
              <a:rPr lang="en-US" sz="2400" b="1" smtClean="0">
                <a:solidFill>
                  <a:schemeClr val="accent2"/>
                </a:solidFill>
              </a:rPr>
              <a:t>DOB = Date of Birth</a:t>
            </a:r>
            <a:r>
              <a:rPr lang="en-US" sz="2400" smtClean="0"/>
              <a:t>), refer to the following dialog box.  Click the Type cell, then select the data display desired.</a:t>
            </a:r>
          </a:p>
          <a:p>
            <a:pPr marL="0" indent="0" eaLnBrk="1" hangingPunct="1">
              <a:buFontTx/>
              <a:buNone/>
            </a:pPr>
            <a:endParaRPr lang="en-US" sz="2400" smtClean="0"/>
          </a:p>
        </p:txBody>
      </p:sp>
      <p:pic>
        <p:nvPicPr>
          <p:cNvPr id="75783" name="Picture 8"/>
          <p:cNvPicPr>
            <a:picLocks noChangeAspect="1" noChangeArrowheads="1"/>
          </p:cNvPicPr>
          <p:nvPr>
            <p:ph sz="half" idx="2"/>
          </p:nvPr>
        </p:nvPicPr>
        <p:blipFill>
          <a:blip r:embed="rId3"/>
          <a:srcRect/>
          <a:stretch>
            <a:fillRect/>
          </a:stretch>
        </p:blipFill>
        <p:spPr>
          <a:xfrm>
            <a:off x="457200" y="2438400"/>
            <a:ext cx="6400800" cy="3533775"/>
          </a:xfrm>
        </p:spPr>
      </p:pic>
      <p:sp>
        <p:nvSpPr>
          <p:cNvPr id="75784" name="Text Box 9"/>
          <p:cNvSpPr txBox="1">
            <a:spLocks noChangeArrowheads="1"/>
          </p:cNvSpPr>
          <p:nvPr/>
        </p:nvSpPr>
        <p:spPr bwMode="auto">
          <a:xfrm>
            <a:off x="6934200" y="4648200"/>
            <a:ext cx="1981200" cy="406400"/>
          </a:xfrm>
          <a:prstGeom prst="rect">
            <a:avLst/>
          </a:prstGeom>
          <a:noFill/>
          <a:ln w="9525">
            <a:solidFill>
              <a:schemeClr val="tx1"/>
            </a:solidFill>
            <a:miter lim="800000"/>
            <a:headEnd/>
            <a:tailEnd/>
          </a:ln>
        </p:spPr>
        <p:txBody>
          <a:bodyPr>
            <a:spAutoFit/>
          </a:bodyPr>
          <a:lstStyle/>
          <a:p>
            <a:pPr>
              <a:spcBef>
                <a:spcPct val="50000"/>
              </a:spcBef>
            </a:pPr>
            <a:r>
              <a:rPr lang="en-US" sz="2000" i="0"/>
              <a:t>day.month.year</a:t>
            </a:r>
          </a:p>
        </p:txBody>
      </p:sp>
      <p:sp>
        <p:nvSpPr>
          <p:cNvPr id="75785" name="Line 11"/>
          <p:cNvSpPr>
            <a:spLocks noChangeShapeType="1"/>
          </p:cNvSpPr>
          <p:nvPr/>
        </p:nvSpPr>
        <p:spPr bwMode="auto">
          <a:xfrm flipH="1" flipV="1">
            <a:off x="3276600" y="4495800"/>
            <a:ext cx="3886200" cy="381000"/>
          </a:xfrm>
          <a:prstGeom prst="line">
            <a:avLst/>
          </a:prstGeom>
          <a:noFill/>
          <a:ln w="25400">
            <a:solidFill>
              <a:schemeClr val="tx1"/>
            </a:solidFill>
            <a:round/>
            <a:headEnd/>
            <a:tailEnd type="triangle" w="med" len="med"/>
          </a:ln>
        </p:spPr>
        <p:txBody>
          <a:bodyPr wrap="none"/>
          <a:lstStyle/>
          <a:p>
            <a:endParaRPr lang="en-US"/>
          </a:p>
        </p:txBody>
      </p:sp>
      <p:sp>
        <p:nvSpPr>
          <p:cNvPr id="75786" name="Text Box 12"/>
          <p:cNvSpPr txBox="1">
            <a:spLocks noChangeArrowheads="1"/>
          </p:cNvSpPr>
          <p:nvPr/>
        </p:nvSpPr>
        <p:spPr bwMode="auto">
          <a:xfrm>
            <a:off x="6934200" y="3962400"/>
            <a:ext cx="1981200" cy="406400"/>
          </a:xfrm>
          <a:prstGeom prst="rect">
            <a:avLst/>
          </a:prstGeom>
          <a:noFill/>
          <a:ln w="9525">
            <a:solidFill>
              <a:schemeClr val="tx1"/>
            </a:solidFill>
            <a:miter lim="800000"/>
            <a:headEnd/>
            <a:tailEnd/>
          </a:ln>
        </p:spPr>
        <p:txBody>
          <a:bodyPr>
            <a:spAutoFit/>
          </a:bodyPr>
          <a:lstStyle/>
          <a:p>
            <a:pPr>
              <a:spcBef>
                <a:spcPct val="50000"/>
              </a:spcBef>
            </a:pPr>
            <a:r>
              <a:rPr lang="en-US" sz="2000" i="0"/>
              <a:t>month.day.year</a:t>
            </a:r>
          </a:p>
        </p:txBody>
      </p:sp>
      <p:sp>
        <p:nvSpPr>
          <p:cNvPr id="75787" name="Line 13"/>
          <p:cNvSpPr>
            <a:spLocks noChangeShapeType="1"/>
          </p:cNvSpPr>
          <p:nvPr/>
        </p:nvSpPr>
        <p:spPr bwMode="auto">
          <a:xfrm flipH="1">
            <a:off x="4724400" y="4038600"/>
            <a:ext cx="3048000" cy="152400"/>
          </a:xfrm>
          <a:prstGeom prst="line">
            <a:avLst/>
          </a:prstGeom>
          <a:noFill/>
          <a:ln w="9525">
            <a:solidFill>
              <a:srgbClr val="FF00FF"/>
            </a:solidFill>
            <a:round/>
            <a:headEnd/>
            <a:tailEnd type="triangle" w="med" len="med"/>
          </a:ln>
        </p:spPr>
        <p:txBody>
          <a:bodyPr wrap="none"/>
          <a:lstStyle/>
          <a:p>
            <a:endParaRPr lang="en-US"/>
          </a:p>
        </p:txBody>
      </p:sp>
      <p:sp>
        <p:nvSpPr>
          <p:cNvPr id="75788" name="Text Box 14"/>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2.4  Creating a New SPSS Data File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5"/>
          <p:cNvSpPr>
            <a:spLocks noGrp="1"/>
          </p:cNvSpPr>
          <p:nvPr>
            <p:ph type="dt" sz="quarter" idx="10"/>
          </p:nvPr>
        </p:nvSpPr>
        <p:spPr>
          <a:noFill/>
        </p:spPr>
        <p:txBody>
          <a:bodyPr/>
          <a:lstStyle/>
          <a:p>
            <a:r>
              <a:rPr lang="en-US"/>
              <a:t>2011</a:t>
            </a:r>
          </a:p>
        </p:txBody>
      </p:sp>
      <p:sp>
        <p:nvSpPr>
          <p:cNvPr id="76803" name="Footer Placeholder 6"/>
          <p:cNvSpPr>
            <a:spLocks noGrp="1"/>
          </p:cNvSpPr>
          <p:nvPr>
            <p:ph type="ftr" sz="quarter" idx="11"/>
          </p:nvPr>
        </p:nvSpPr>
        <p:spPr>
          <a:noFill/>
        </p:spPr>
        <p:txBody>
          <a:bodyPr/>
          <a:lstStyle/>
          <a:p>
            <a:r>
              <a:rPr lang="en-US" smtClean="0"/>
              <a:t>Rasimah Aripin</a:t>
            </a:r>
          </a:p>
        </p:txBody>
      </p:sp>
      <p:sp>
        <p:nvSpPr>
          <p:cNvPr id="76804" name="Slide Number Placeholder 7"/>
          <p:cNvSpPr>
            <a:spLocks noGrp="1"/>
          </p:cNvSpPr>
          <p:nvPr>
            <p:ph type="sldNum" sz="quarter" idx="12"/>
          </p:nvPr>
        </p:nvSpPr>
        <p:spPr>
          <a:noFill/>
        </p:spPr>
        <p:txBody>
          <a:bodyPr/>
          <a:lstStyle/>
          <a:p>
            <a:fld id="{596BAA80-AD3E-4912-95BA-9E0FBF67DF00}" type="slidenum">
              <a:rPr lang="en-US" smtClean="0"/>
              <a:pPr/>
              <a:t>46</a:t>
            </a:fld>
            <a:endParaRPr lang="en-US" smtClean="0"/>
          </a:p>
        </p:txBody>
      </p:sp>
      <p:sp>
        <p:nvSpPr>
          <p:cNvPr id="76805" name="Rectangle 1026"/>
          <p:cNvSpPr>
            <a:spLocks noGrp="1" noChangeArrowheads="1"/>
          </p:cNvSpPr>
          <p:nvPr>
            <p:ph type="title"/>
          </p:nvPr>
        </p:nvSpPr>
        <p:spPr>
          <a:xfrm>
            <a:off x="609600" y="685800"/>
            <a:ext cx="7772400" cy="838200"/>
          </a:xfrm>
          <a:ln>
            <a:solidFill>
              <a:schemeClr val="accent2"/>
            </a:solidFill>
          </a:ln>
        </p:spPr>
        <p:txBody>
          <a:bodyPr/>
          <a:lstStyle/>
          <a:p>
            <a:pPr eaLnBrk="1" hangingPunct="1"/>
            <a:r>
              <a:rPr lang="en-US" sz="3200" smtClean="0"/>
              <a:t>Data Value Labels</a:t>
            </a:r>
          </a:p>
        </p:txBody>
      </p:sp>
      <p:sp>
        <p:nvSpPr>
          <p:cNvPr id="76806" name="Rectangle 1027"/>
          <p:cNvSpPr>
            <a:spLocks noGrp="1" noChangeArrowheads="1"/>
          </p:cNvSpPr>
          <p:nvPr>
            <p:ph type="body" sz="half" idx="3"/>
          </p:nvPr>
        </p:nvSpPr>
        <p:spPr>
          <a:xfrm>
            <a:off x="609600" y="1676400"/>
            <a:ext cx="7924800" cy="1143000"/>
          </a:xfrm>
        </p:spPr>
        <p:txBody>
          <a:bodyPr/>
          <a:lstStyle/>
          <a:p>
            <a:pPr marL="0" indent="0" eaLnBrk="1" hangingPunct="1">
              <a:buFontTx/>
              <a:buNone/>
            </a:pPr>
            <a:r>
              <a:rPr lang="en-US" sz="2400" smtClean="0"/>
              <a:t>To create the data value labels for Question 2 (</a:t>
            </a:r>
            <a:r>
              <a:rPr lang="en-US" sz="2400" smtClean="0">
                <a:solidFill>
                  <a:schemeClr val="accent2"/>
                </a:solidFill>
              </a:rPr>
              <a:t>Gender</a:t>
            </a:r>
            <a:r>
              <a:rPr lang="en-US" sz="2400" smtClean="0"/>
              <a:t>), click the corresponding </a:t>
            </a:r>
            <a:r>
              <a:rPr lang="en-US" sz="2400" smtClean="0">
                <a:solidFill>
                  <a:schemeClr val="accent2"/>
                </a:solidFill>
              </a:rPr>
              <a:t>Value</a:t>
            </a:r>
            <a:r>
              <a:rPr lang="en-US" sz="2400" smtClean="0"/>
              <a:t> cell and define the following labels:   1= Male; 2 = Female; 0 = No response:</a:t>
            </a:r>
          </a:p>
          <a:p>
            <a:pPr marL="0" indent="0" eaLnBrk="1" hangingPunct="1">
              <a:buFontTx/>
              <a:buNone/>
            </a:pPr>
            <a:endParaRPr lang="en-US" sz="2400" smtClean="0"/>
          </a:p>
        </p:txBody>
      </p:sp>
      <p:grpSp>
        <p:nvGrpSpPr>
          <p:cNvPr id="76807" name="Group 1053"/>
          <p:cNvGrpSpPr>
            <a:grpSpLocks/>
          </p:cNvGrpSpPr>
          <p:nvPr/>
        </p:nvGrpSpPr>
        <p:grpSpPr bwMode="auto">
          <a:xfrm>
            <a:off x="381000" y="2895600"/>
            <a:ext cx="8486775" cy="3276600"/>
            <a:chOff x="240" y="1824"/>
            <a:chExt cx="5346" cy="2064"/>
          </a:xfrm>
        </p:grpSpPr>
        <p:pic>
          <p:nvPicPr>
            <p:cNvPr id="76809" name="Picture 1048"/>
            <p:cNvPicPr>
              <a:picLocks noChangeAspect="1" noChangeArrowheads="1"/>
            </p:cNvPicPr>
            <p:nvPr/>
          </p:nvPicPr>
          <p:blipFill>
            <a:blip r:embed="rId3"/>
            <a:srcRect/>
            <a:stretch>
              <a:fillRect/>
            </a:stretch>
          </p:blipFill>
          <p:spPr bwMode="auto">
            <a:xfrm>
              <a:off x="1872" y="1824"/>
              <a:ext cx="3714" cy="2064"/>
            </a:xfrm>
            <a:prstGeom prst="rect">
              <a:avLst/>
            </a:prstGeom>
            <a:noFill/>
            <a:ln w="9525">
              <a:noFill/>
              <a:miter lim="800000"/>
              <a:headEnd/>
              <a:tailEnd/>
            </a:ln>
          </p:spPr>
        </p:pic>
        <p:sp>
          <p:nvSpPr>
            <p:cNvPr id="76810" name="Text Box 1039"/>
            <p:cNvSpPr txBox="1">
              <a:spLocks noChangeArrowheads="1"/>
            </p:cNvSpPr>
            <p:nvPr/>
          </p:nvSpPr>
          <p:spPr bwMode="auto">
            <a:xfrm>
              <a:off x="240" y="2736"/>
              <a:ext cx="1248" cy="448"/>
            </a:xfrm>
            <a:prstGeom prst="rect">
              <a:avLst/>
            </a:prstGeom>
            <a:noFill/>
            <a:ln w="9525">
              <a:solidFill>
                <a:schemeClr val="tx1"/>
              </a:solidFill>
              <a:miter lim="800000"/>
              <a:headEnd/>
              <a:tailEnd/>
            </a:ln>
          </p:spPr>
          <p:txBody>
            <a:bodyPr>
              <a:spAutoFit/>
            </a:bodyPr>
            <a:lstStyle/>
            <a:p>
              <a:pPr algn="ctr">
                <a:spcBef>
                  <a:spcPct val="50000"/>
                </a:spcBef>
              </a:pPr>
              <a:r>
                <a:rPr lang="en-US" sz="2000" i="0"/>
                <a:t>Click add after every definition</a:t>
              </a:r>
            </a:p>
          </p:txBody>
        </p:sp>
        <p:sp>
          <p:nvSpPr>
            <p:cNvPr id="76811" name="AutoShape 1050"/>
            <p:cNvSpPr>
              <a:spLocks noChangeArrowheads="1"/>
            </p:cNvSpPr>
            <p:nvPr/>
          </p:nvSpPr>
          <p:spPr bwMode="auto">
            <a:xfrm>
              <a:off x="1488" y="2928"/>
              <a:ext cx="624" cy="96"/>
            </a:xfrm>
            <a:prstGeom prst="rightArrow">
              <a:avLst>
                <a:gd name="adj1" fmla="val 50000"/>
                <a:gd name="adj2" fmla="val 162500"/>
              </a:avLst>
            </a:prstGeom>
            <a:solidFill>
              <a:schemeClr val="accent1"/>
            </a:solidFill>
            <a:ln w="9525">
              <a:solidFill>
                <a:schemeClr val="tx1"/>
              </a:solidFill>
              <a:miter lim="800000"/>
              <a:headEnd/>
              <a:tailEnd/>
            </a:ln>
          </p:spPr>
          <p:txBody>
            <a:bodyPr wrap="none" anchor="ctr"/>
            <a:lstStyle/>
            <a:p>
              <a:endParaRPr lang="en-US"/>
            </a:p>
          </p:txBody>
        </p:sp>
      </p:grpSp>
      <p:sp>
        <p:nvSpPr>
          <p:cNvPr id="76808" name="Text Box 1051"/>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2.4  Creating a New SPSS Data File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Date Placeholder 4"/>
          <p:cNvSpPr>
            <a:spLocks noGrp="1"/>
          </p:cNvSpPr>
          <p:nvPr>
            <p:ph type="dt" sz="quarter" idx="10"/>
          </p:nvPr>
        </p:nvSpPr>
        <p:spPr>
          <a:noFill/>
        </p:spPr>
        <p:txBody>
          <a:bodyPr/>
          <a:lstStyle/>
          <a:p>
            <a:r>
              <a:rPr lang="en-US"/>
              <a:t>2011</a:t>
            </a:r>
          </a:p>
        </p:txBody>
      </p:sp>
      <p:sp>
        <p:nvSpPr>
          <p:cNvPr id="77827" name="Footer Placeholder 5"/>
          <p:cNvSpPr>
            <a:spLocks noGrp="1"/>
          </p:cNvSpPr>
          <p:nvPr>
            <p:ph type="ftr" sz="quarter" idx="11"/>
          </p:nvPr>
        </p:nvSpPr>
        <p:spPr>
          <a:noFill/>
        </p:spPr>
        <p:txBody>
          <a:bodyPr/>
          <a:lstStyle/>
          <a:p>
            <a:r>
              <a:rPr lang="en-US" smtClean="0"/>
              <a:t>Rasimah Aripin</a:t>
            </a:r>
          </a:p>
        </p:txBody>
      </p:sp>
      <p:sp>
        <p:nvSpPr>
          <p:cNvPr id="77828" name="Slide Number Placeholder 6"/>
          <p:cNvSpPr>
            <a:spLocks noGrp="1"/>
          </p:cNvSpPr>
          <p:nvPr>
            <p:ph type="sldNum" sz="quarter" idx="12"/>
          </p:nvPr>
        </p:nvSpPr>
        <p:spPr>
          <a:noFill/>
        </p:spPr>
        <p:txBody>
          <a:bodyPr/>
          <a:lstStyle/>
          <a:p>
            <a:fld id="{BEAEDEDE-DAE7-410C-93FD-4CC1783FBD50}" type="slidenum">
              <a:rPr lang="en-US" smtClean="0"/>
              <a:pPr/>
              <a:t>47</a:t>
            </a:fld>
            <a:endParaRPr lang="en-US" smtClean="0"/>
          </a:p>
        </p:txBody>
      </p:sp>
      <p:sp>
        <p:nvSpPr>
          <p:cNvPr id="77829" name="Rectangle 2"/>
          <p:cNvSpPr>
            <a:spLocks noGrp="1" noChangeArrowheads="1"/>
          </p:cNvSpPr>
          <p:nvPr>
            <p:ph type="title"/>
          </p:nvPr>
        </p:nvSpPr>
        <p:spPr>
          <a:xfrm>
            <a:off x="685800" y="609600"/>
            <a:ext cx="7772400" cy="609600"/>
          </a:xfrm>
          <a:ln>
            <a:solidFill>
              <a:schemeClr val="accent2"/>
            </a:solidFill>
          </a:ln>
        </p:spPr>
        <p:txBody>
          <a:bodyPr/>
          <a:lstStyle/>
          <a:p>
            <a:pPr eaLnBrk="1" hangingPunct="1"/>
            <a:r>
              <a:rPr lang="en-US" sz="3200" smtClean="0"/>
              <a:t>Setting Missing Values</a:t>
            </a:r>
          </a:p>
        </p:txBody>
      </p:sp>
      <p:sp>
        <p:nvSpPr>
          <p:cNvPr id="77830" name="Rectangle 3"/>
          <p:cNvSpPr>
            <a:spLocks noGrp="1" noChangeArrowheads="1"/>
          </p:cNvSpPr>
          <p:nvPr>
            <p:ph type="body" sz="half" idx="1"/>
          </p:nvPr>
        </p:nvSpPr>
        <p:spPr>
          <a:xfrm>
            <a:off x="457200" y="1219200"/>
            <a:ext cx="8458200" cy="4648200"/>
          </a:xfrm>
        </p:spPr>
        <p:txBody>
          <a:bodyPr/>
          <a:lstStyle/>
          <a:p>
            <a:pPr marL="0" indent="0" eaLnBrk="1" hangingPunct="1">
              <a:lnSpc>
                <a:spcPct val="80000"/>
              </a:lnSpc>
              <a:buFontTx/>
              <a:buNone/>
            </a:pPr>
            <a:r>
              <a:rPr lang="en-US" sz="2400" smtClean="0"/>
              <a:t>Define missing value=0 (No response) for </a:t>
            </a:r>
            <a:r>
              <a:rPr lang="en-US" sz="2400" b="1" smtClean="0">
                <a:solidFill>
                  <a:schemeClr val="accent2"/>
                </a:solidFill>
              </a:rPr>
              <a:t>Gender</a:t>
            </a:r>
            <a:r>
              <a:rPr lang="en-US" sz="2400" smtClean="0"/>
              <a:t> using the  dialog box  below:</a:t>
            </a:r>
          </a:p>
          <a:p>
            <a:pPr marL="0" indent="0" eaLnBrk="1" hangingPunct="1">
              <a:lnSpc>
                <a:spcPct val="80000"/>
              </a:lnSpc>
            </a:pPr>
            <a:endParaRPr lang="en-US" sz="2400" smtClean="0"/>
          </a:p>
          <a:p>
            <a:pPr marL="0" indent="0" eaLnBrk="1" hangingPunct="1">
              <a:lnSpc>
                <a:spcPct val="80000"/>
              </a:lnSpc>
            </a:pPr>
            <a:endParaRPr lang="en-US" sz="24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pPr>
            <a:endParaRPr lang="en-US" sz="500" smtClean="0"/>
          </a:p>
          <a:p>
            <a:pPr marL="0" indent="0" eaLnBrk="1" hangingPunct="1">
              <a:lnSpc>
                <a:spcPct val="80000"/>
              </a:lnSpc>
              <a:buFontTx/>
              <a:buNone/>
            </a:pPr>
            <a:endParaRPr lang="en-US" sz="2000" smtClean="0"/>
          </a:p>
          <a:p>
            <a:pPr marL="0" indent="0" eaLnBrk="1" hangingPunct="1">
              <a:lnSpc>
                <a:spcPct val="80000"/>
              </a:lnSpc>
              <a:buFontTx/>
              <a:buNone/>
            </a:pPr>
            <a:endParaRPr lang="en-US" sz="2000" smtClean="0"/>
          </a:p>
          <a:p>
            <a:pPr marL="0" indent="0" eaLnBrk="1" hangingPunct="1">
              <a:lnSpc>
                <a:spcPct val="80000"/>
              </a:lnSpc>
              <a:buFontTx/>
              <a:buNone/>
            </a:pPr>
            <a:endParaRPr lang="en-US" sz="2000" smtClean="0"/>
          </a:p>
          <a:p>
            <a:pPr marL="0" indent="0" eaLnBrk="1" hangingPunct="1">
              <a:lnSpc>
                <a:spcPct val="80000"/>
              </a:lnSpc>
              <a:buFontTx/>
              <a:buNone/>
            </a:pPr>
            <a:endParaRPr lang="en-US" sz="2000" smtClean="0"/>
          </a:p>
          <a:p>
            <a:pPr marL="0" indent="0" eaLnBrk="1" hangingPunct="1">
              <a:lnSpc>
                <a:spcPct val="80000"/>
              </a:lnSpc>
              <a:buFontTx/>
              <a:buNone/>
            </a:pPr>
            <a:r>
              <a:rPr lang="en-US" sz="2400" smtClean="0"/>
              <a:t>For Question 8, 0 is not a missing value.  Instead, define 2 missing values to differentiate between no response and not applicable :  </a:t>
            </a:r>
            <a:r>
              <a:rPr lang="en-US" sz="2400" b="1" smtClean="0">
                <a:solidFill>
                  <a:srgbClr val="000066"/>
                </a:solidFill>
              </a:rPr>
              <a:t>-1=NR; -2=NA</a:t>
            </a:r>
          </a:p>
          <a:p>
            <a:pPr marL="0" indent="0" eaLnBrk="1" hangingPunct="1">
              <a:lnSpc>
                <a:spcPct val="80000"/>
              </a:lnSpc>
              <a:buFontTx/>
              <a:buNone/>
            </a:pPr>
            <a:r>
              <a:rPr lang="en-US" sz="2400" smtClean="0"/>
              <a:t>        </a:t>
            </a:r>
          </a:p>
          <a:p>
            <a:pPr marL="0" indent="0" eaLnBrk="1" hangingPunct="1">
              <a:lnSpc>
                <a:spcPct val="80000"/>
              </a:lnSpc>
              <a:buFontTx/>
              <a:buNone/>
            </a:pPr>
            <a:endParaRPr lang="en-US" sz="2400" smtClean="0"/>
          </a:p>
        </p:txBody>
      </p:sp>
      <p:grpSp>
        <p:nvGrpSpPr>
          <p:cNvPr id="77831" name="Group 15"/>
          <p:cNvGrpSpPr>
            <a:grpSpLocks/>
          </p:cNvGrpSpPr>
          <p:nvPr/>
        </p:nvGrpSpPr>
        <p:grpSpPr bwMode="auto">
          <a:xfrm>
            <a:off x="1752600" y="1905000"/>
            <a:ext cx="7162800" cy="3044825"/>
            <a:chOff x="1104" y="1296"/>
            <a:chExt cx="4512" cy="1918"/>
          </a:xfrm>
        </p:grpSpPr>
        <p:pic>
          <p:nvPicPr>
            <p:cNvPr id="77834" name="Picture 10"/>
            <p:cNvPicPr>
              <a:picLocks noChangeAspect="1" noChangeArrowheads="1"/>
            </p:cNvPicPr>
            <p:nvPr/>
          </p:nvPicPr>
          <p:blipFill>
            <a:blip r:embed="rId3"/>
            <a:srcRect/>
            <a:stretch>
              <a:fillRect/>
            </a:stretch>
          </p:blipFill>
          <p:spPr bwMode="auto">
            <a:xfrm>
              <a:off x="1104" y="1296"/>
              <a:ext cx="3072" cy="1918"/>
            </a:xfrm>
            <a:prstGeom prst="rect">
              <a:avLst/>
            </a:prstGeom>
            <a:noFill/>
            <a:ln w="9525">
              <a:noFill/>
              <a:miter lim="800000"/>
              <a:headEnd/>
              <a:tailEnd/>
            </a:ln>
          </p:spPr>
        </p:pic>
        <p:sp>
          <p:nvSpPr>
            <p:cNvPr id="77835" name="Text Box 12"/>
            <p:cNvSpPr txBox="1">
              <a:spLocks noChangeArrowheads="1"/>
            </p:cNvSpPr>
            <p:nvPr/>
          </p:nvSpPr>
          <p:spPr bwMode="auto">
            <a:xfrm>
              <a:off x="4464" y="1296"/>
              <a:ext cx="1152" cy="294"/>
            </a:xfrm>
            <a:prstGeom prst="rect">
              <a:avLst/>
            </a:prstGeom>
            <a:noFill/>
            <a:ln w="9525">
              <a:solidFill>
                <a:schemeClr val="tx1"/>
              </a:solidFill>
              <a:miter lim="800000"/>
              <a:headEnd/>
              <a:tailEnd/>
            </a:ln>
          </p:spPr>
          <p:txBody>
            <a:bodyPr>
              <a:spAutoFit/>
            </a:bodyPr>
            <a:lstStyle/>
            <a:p>
              <a:pPr>
                <a:spcBef>
                  <a:spcPct val="50000"/>
                </a:spcBef>
              </a:pPr>
              <a:r>
                <a:rPr lang="en-US" b="0" i="0"/>
                <a:t>Click OK</a:t>
              </a:r>
            </a:p>
          </p:txBody>
        </p:sp>
      </p:grpSp>
      <p:sp>
        <p:nvSpPr>
          <p:cNvPr id="77832" name="Line 13"/>
          <p:cNvSpPr>
            <a:spLocks noChangeShapeType="1"/>
          </p:cNvSpPr>
          <p:nvPr/>
        </p:nvSpPr>
        <p:spPr bwMode="auto">
          <a:xfrm flipH="1">
            <a:off x="6096000" y="2133600"/>
            <a:ext cx="838200" cy="304800"/>
          </a:xfrm>
          <a:prstGeom prst="line">
            <a:avLst/>
          </a:prstGeom>
          <a:noFill/>
          <a:ln w="9525">
            <a:solidFill>
              <a:schemeClr val="tx1"/>
            </a:solidFill>
            <a:round/>
            <a:headEnd/>
            <a:tailEnd type="triangle" w="med" len="med"/>
          </a:ln>
        </p:spPr>
        <p:txBody>
          <a:bodyPr wrap="none"/>
          <a:lstStyle/>
          <a:p>
            <a:endParaRPr lang="en-US"/>
          </a:p>
        </p:txBody>
      </p:sp>
      <p:sp>
        <p:nvSpPr>
          <p:cNvPr id="77833" name="Text Box 14"/>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2.4  Creating a New SPSS Data File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5"/>
          <p:cNvSpPr>
            <a:spLocks noGrp="1"/>
          </p:cNvSpPr>
          <p:nvPr>
            <p:ph type="dt" sz="quarter" idx="10"/>
          </p:nvPr>
        </p:nvSpPr>
        <p:spPr>
          <a:noFill/>
        </p:spPr>
        <p:txBody>
          <a:bodyPr/>
          <a:lstStyle/>
          <a:p>
            <a:r>
              <a:rPr lang="en-US"/>
              <a:t>2011</a:t>
            </a:r>
          </a:p>
        </p:txBody>
      </p:sp>
      <p:sp>
        <p:nvSpPr>
          <p:cNvPr id="78851" name="Footer Placeholder 6"/>
          <p:cNvSpPr>
            <a:spLocks noGrp="1"/>
          </p:cNvSpPr>
          <p:nvPr>
            <p:ph type="ftr" sz="quarter" idx="11"/>
          </p:nvPr>
        </p:nvSpPr>
        <p:spPr>
          <a:noFill/>
        </p:spPr>
        <p:txBody>
          <a:bodyPr/>
          <a:lstStyle/>
          <a:p>
            <a:r>
              <a:rPr lang="en-US" smtClean="0"/>
              <a:t>Rasimah Aripin</a:t>
            </a:r>
          </a:p>
        </p:txBody>
      </p:sp>
      <p:sp>
        <p:nvSpPr>
          <p:cNvPr id="78852" name="Slide Number Placeholder 7"/>
          <p:cNvSpPr>
            <a:spLocks noGrp="1"/>
          </p:cNvSpPr>
          <p:nvPr>
            <p:ph type="sldNum" sz="quarter" idx="12"/>
          </p:nvPr>
        </p:nvSpPr>
        <p:spPr>
          <a:noFill/>
        </p:spPr>
        <p:txBody>
          <a:bodyPr/>
          <a:lstStyle/>
          <a:p>
            <a:fld id="{04754AD6-A626-4840-A4CB-9770F0754C97}" type="slidenum">
              <a:rPr lang="en-US" smtClean="0"/>
              <a:pPr/>
              <a:t>48</a:t>
            </a:fld>
            <a:endParaRPr lang="en-US" smtClean="0"/>
          </a:p>
        </p:txBody>
      </p:sp>
      <p:sp>
        <p:nvSpPr>
          <p:cNvPr id="78853" name="Rectangle 1026"/>
          <p:cNvSpPr>
            <a:spLocks noGrp="1" noChangeArrowheads="1"/>
          </p:cNvSpPr>
          <p:nvPr>
            <p:ph type="title"/>
          </p:nvPr>
        </p:nvSpPr>
        <p:spPr>
          <a:xfrm>
            <a:off x="685800" y="609600"/>
            <a:ext cx="7772400" cy="533400"/>
          </a:xfrm>
          <a:ln>
            <a:solidFill>
              <a:schemeClr val="accent2"/>
            </a:solidFill>
          </a:ln>
        </p:spPr>
        <p:txBody>
          <a:bodyPr/>
          <a:lstStyle/>
          <a:p>
            <a:pPr eaLnBrk="1" hangingPunct="1"/>
            <a:r>
              <a:rPr lang="en-US" sz="3200" smtClean="0"/>
              <a:t>Cut and Save Option</a:t>
            </a:r>
          </a:p>
        </p:txBody>
      </p:sp>
      <p:sp>
        <p:nvSpPr>
          <p:cNvPr id="78854" name="Rectangle 1027"/>
          <p:cNvSpPr>
            <a:spLocks noGrp="1" noChangeArrowheads="1"/>
          </p:cNvSpPr>
          <p:nvPr>
            <p:ph type="body" sz="half" idx="1"/>
          </p:nvPr>
        </p:nvSpPr>
        <p:spPr>
          <a:xfrm>
            <a:off x="381000" y="1219200"/>
            <a:ext cx="8458200" cy="2133600"/>
          </a:xfrm>
        </p:spPr>
        <p:txBody>
          <a:bodyPr/>
          <a:lstStyle/>
          <a:p>
            <a:pPr marL="457200" indent="-457200" eaLnBrk="1" hangingPunct="1">
              <a:lnSpc>
                <a:spcPct val="90000"/>
              </a:lnSpc>
              <a:buFontTx/>
              <a:buAutoNum type="arabicParenR"/>
              <a:tabLst>
                <a:tab pos="400050" algn="l"/>
              </a:tabLst>
            </a:pPr>
            <a:r>
              <a:rPr lang="en-US" sz="2400" smtClean="0"/>
              <a:t>You can save time by copying a cell and paste to other cells with the same definition, for example, the number of decimal places, missing values or Alignment.</a:t>
            </a:r>
          </a:p>
          <a:p>
            <a:pPr marL="457200" indent="-457200" eaLnBrk="1" hangingPunct="1">
              <a:lnSpc>
                <a:spcPct val="90000"/>
              </a:lnSpc>
              <a:buFontTx/>
              <a:buAutoNum type="arabicParenR"/>
              <a:tabLst>
                <a:tab pos="400050" algn="l"/>
              </a:tabLst>
            </a:pPr>
            <a:r>
              <a:rPr lang="en-US" sz="2400" smtClean="0"/>
              <a:t>Point to any cell or the whole row to be copied and press the right hand button of your mouse to copy or paste.  However, </a:t>
            </a:r>
            <a:r>
              <a:rPr lang="en-US" sz="2400" b="1" smtClean="0">
                <a:solidFill>
                  <a:srgbClr val="000066"/>
                </a:solidFill>
              </a:rPr>
              <a:t>variable names</a:t>
            </a:r>
            <a:r>
              <a:rPr lang="en-US" sz="2400" smtClean="0"/>
              <a:t> cannot be copied and pasted as they must be unique.</a:t>
            </a:r>
          </a:p>
        </p:txBody>
      </p:sp>
      <p:pic>
        <p:nvPicPr>
          <p:cNvPr id="78855" name="Picture 1034"/>
          <p:cNvPicPr>
            <a:picLocks noChangeAspect="1" noChangeArrowheads="1"/>
          </p:cNvPicPr>
          <p:nvPr>
            <p:ph sz="quarter" idx="2"/>
          </p:nvPr>
        </p:nvPicPr>
        <p:blipFill>
          <a:blip r:embed="rId3"/>
          <a:srcRect l="76176" t="5141" b="71635"/>
          <a:stretch>
            <a:fillRect/>
          </a:stretch>
        </p:blipFill>
        <p:spPr>
          <a:xfrm>
            <a:off x="914400" y="3703638"/>
            <a:ext cx="3733800" cy="2398712"/>
          </a:xfrm>
          <a:ln>
            <a:solidFill>
              <a:schemeClr val="tx1"/>
            </a:solidFill>
          </a:ln>
        </p:spPr>
      </p:pic>
      <p:pic>
        <p:nvPicPr>
          <p:cNvPr id="78856" name="Picture 1035"/>
          <p:cNvPicPr>
            <a:picLocks noChangeAspect="1" noChangeArrowheads="1"/>
          </p:cNvPicPr>
          <p:nvPr>
            <p:ph sz="quarter" idx="3"/>
          </p:nvPr>
        </p:nvPicPr>
        <p:blipFill>
          <a:blip r:embed="rId4"/>
          <a:srcRect l="68324" t="5450" b="47620"/>
          <a:stretch>
            <a:fillRect/>
          </a:stretch>
        </p:blipFill>
        <p:spPr>
          <a:xfrm>
            <a:off x="5181600" y="3733800"/>
            <a:ext cx="3352800" cy="2382838"/>
          </a:xfrm>
          <a:noFill/>
          <a:ln>
            <a:solidFill>
              <a:schemeClr val="tx1"/>
            </a:solidFill>
          </a:ln>
        </p:spPr>
      </p:pic>
      <p:sp>
        <p:nvSpPr>
          <p:cNvPr id="78857" name="Text Box 1037"/>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2.4  Creating a New SPSS Data File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Date Placeholder 4"/>
          <p:cNvSpPr>
            <a:spLocks noGrp="1"/>
          </p:cNvSpPr>
          <p:nvPr>
            <p:ph type="dt" sz="quarter" idx="10"/>
          </p:nvPr>
        </p:nvSpPr>
        <p:spPr>
          <a:noFill/>
        </p:spPr>
        <p:txBody>
          <a:bodyPr/>
          <a:lstStyle/>
          <a:p>
            <a:r>
              <a:rPr lang="en-US"/>
              <a:t>2011</a:t>
            </a:r>
          </a:p>
        </p:txBody>
      </p:sp>
      <p:sp>
        <p:nvSpPr>
          <p:cNvPr id="79875" name="Footer Placeholder 5"/>
          <p:cNvSpPr>
            <a:spLocks noGrp="1"/>
          </p:cNvSpPr>
          <p:nvPr>
            <p:ph type="ftr" sz="quarter" idx="11"/>
          </p:nvPr>
        </p:nvSpPr>
        <p:spPr>
          <a:noFill/>
        </p:spPr>
        <p:txBody>
          <a:bodyPr/>
          <a:lstStyle/>
          <a:p>
            <a:r>
              <a:rPr lang="en-US" smtClean="0"/>
              <a:t>Rasimah Aripin</a:t>
            </a:r>
          </a:p>
        </p:txBody>
      </p:sp>
      <p:sp>
        <p:nvSpPr>
          <p:cNvPr id="79876" name="Slide Number Placeholder 6"/>
          <p:cNvSpPr>
            <a:spLocks noGrp="1"/>
          </p:cNvSpPr>
          <p:nvPr>
            <p:ph type="sldNum" sz="quarter" idx="12"/>
          </p:nvPr>
        </p:nvSpPr>
        <p:spPr>
          <a:noFill/>
        </p:spPr>
        <p:txBody>
          <a:bodyPr/>
          <a:lstStyle/>
          <a:p>
            <a:fld id="{2A338A4E-2544-4C2D-B991-D936EDD58E89}" type="slidenum">
              <a:rPr lang="en-US" smtClean="0"/>
              <a:pPr/>
              <a:t>49</a:t>
            </a:fld>
            <a:endParaRPr lang="en-US" smtClean="0"/>
          </a:p>
        </p:txBody>
      </p:sp>
      <p:sp>
        <p:nvSpPr>
          <p:cNvPr id="79877" name="Rectangle 3"/>
          <p:cNvSpPr>
            <a:spLocks noGrp="1" noChangeArrowheads="1"/>
          </p:cNvSpPr>
          <p:nvPr>
            <p:ph type="body" sz="half" idx="1"/>
          </p:nvPr>
        </p:nvSpPr>
        <p:spPr>
          <a:xfrm>
            <a:off x="609600" y="685800"/>
            <a:ext cx="7924800" cy="609600"/>
          </a:xfrm>
          <a:ln w="12700">
            <a:solidFill>
              <a:schemeClr val="tx1"/>
            </a:solidFill>
          </a:ln>
        </p:spPr>
        <p:txBody>
          <a:bodyPr/>
          <a:lstStyle/>
          <a:p>
            <a:pPr marL="0" indent="0" eaLnBrk="1" hangingPunct="1">
              <a:buFontTx/>
              <a:buNone/>
            </a:pPr>
            <a:r>
              <a:rPr lang="en-US" sz="2800" smtClean="0"/>
              <a:t>The Variable View after all variables are defined</a:t>
            </a:r>
          </a:p>
        </p:txBody>
      </p:sp>
      <p:sp>
        <p:nvSpPr>
          <p:cNvPr id="79878" name="Text Box 1032"/>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2.4  Creating a New SPSS Data File</a:t>
            </a:r>
          </a:p>
        </p:txBody>
      </p:sp>
      <p:sp>
        <p:nvSpPr>
          <p:cNvPr id="79879" name="Rectangle 1034"/>
          <p:cNvSpPr>
            <a:spLocks noGrp="1" noChangeArrowheads="1"/>
          </p:cNvSpPr>
          <p:nvPr>
            <p:ph sz="half" idx="2"/>
          </p:nvPr>
        </p:nvSpPr>
        <p:spPr/>
        <p:txBody>
          <a:bodyPr/>
          <a:lstStyle/>
          <a:p>
            <a:pPr eaLnBrk="1" hangingPunct="1"/>
            <a:endParaRPr lang="en-US" sz="2800" smtClean="0"/>
          </a:p>
        </p:txBody>
      </p:sp>
      <p:pic>
        <p:nvPicPr>
          <p:cNvPr id="79880" name="Picture 1035"/>
          <p:cNvPicPr>
            <a:picLocks noChangeAspect="1" noChangeArrowheads="1"/>
          </p:cNvPicPr>
          <p:nvPr/>
        </p:nvPicPr>
        <p:blipFill>
          <a:blip r:embed="rId3"/>
          <a:srcRect r="31876" b="63000"/>
          <a:stretch>
            <a:fillRect/>
          </a:stretch>
        </p:blipFill>
        <p:spPr bwMode="auto">
          <a:xfrm>
            <a:off x="304800" y="1371600"/>
            <a:ext cx="8686800" cy="4648200"/>
          </a:xfrm>
          <a:prstGeom prst="rect">
            <a:avLst/>
          </a:prstGeom>
          <a:noFill/>
          <a:ln w="3175">
            <a:solidFill>
              <a:schemeClr val="tx1"/>
            </a:solid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1"/>
          </p:nvPr>
        </p:nvSpPr>
        <p:spPr>
          <a:noFill/>
        </p:spPr>
        <p:txBody>
          <a:bodyPr/>
          <a:lstStyle/>
          <a:p>
            <a:r>
              <a:rPr lang="en-US" smtClean="0"/>
              <a:t>Rasimah Aripin</a:t>
            </a:r>
          </a:p>
        </p:txBody>
      </p:sp>
      <p:sp>
        <p:nvSpPr>
          <p:cNvPr id="34819" name="Slide Number Placeholder 5"/>
          <p:cNvSpPr>
            <a:spLocks noGrp="1"/>
          </p:cNvSpPr>
          <p:nvPr>
            <p:ph type="sldNum" sz="quarter" idx="12"/>
          </p:nvPr>
        </p:nvSpPr>
        <p:spPr>
          <a:noFill/>
        </p:spPr>
        <p:txBody>
          <a:bodyPr/>
          <a:lstStyle/>
          <a:p>
            <a:fld id="{783CFD77-CB2A-4770-802C-1273F0D0440C}" type="slidenum">
              <a:rPr lang="en-US" smtClean="0"/>
              <a:pPr/>
              <a:t>5</a:t>
            </a:fld>
            <a:endParaRPr lang="en-US" smtClean="0"/>
          </a:p>
        </p:txBody>
      </p:sp>
      <p:sp>
        <p:nvSpPr>
          <p:cNvPr id="34820" name="Rectangle 4"/>
          <p:cNvSpPr>
            <a:spLocks noGrp="1" noChangeArrowheads="1"/>
          </p:cNvSpPr>
          <p:nvPr>
            <p:ph type="ctrTitle"/>
          </p:nvPr>
        </p:nvSpPr>
        <p:spPr>
          <a:xfrm>
            <a:off x="533400" y="1295400"/>
            <a:ext cx="7924800" cy="3962400"/>
          </a:xfrm>
          <a:ln>
            <a:solidFill>
              <a:schemeClr val="tx1"/>
            </a:solidFill>
          </a:ln>
        </p:spPr>
        <p:txBody>
          <a:bodyPr/>
          <a:lstStyle/>
          <a:p>
            <a:pPr marL="2573338" indent="-2573338" algn="l" eaLnBrk="1" hangingPunct="1"/>
            <a:r>
              <a:rPr lang="en-US" sz="3600" b="1" smtClean="0">
                <a:latin typeface="Georgia" pitchFamily="18" charset="0"/>
              </a:rPr>
              <a:t>Chapter 1: Review of Basic Concepts in Research Methods and Statistical Analysis</a:t>
            </a:r>
          </a:p>
        </p:txBody>
      </p:sp>
      <p:sp>
        <p:nvSpPr>
          <p:cNvPr id="34821" name="Text Box 6"/>
          <p:cNvSpPr txBox="1">
            <a:spLocks noChangeArrowheads="1"/>
          </p:cNvSpPr>
          <p:nvPr/>
        </p:nvSpPr>
        <p:spPr bwMode="auto">
          <a:xfrm>
            <a:off x="0" y="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
        <p:nvSpPr>
          <p:cNvPr id="34822" name="Date Placeholder 3"/>
          <p:cNvSpPr>
            <a:spLocks noGrp="1"/>
          </p:cNvSpPr>
          <p:nvPr>
            <p:ph type="dt" sz="quarter" idx="10"/>
          </p:nvPr>
        </p:nvSpPr>
        <p:spPr>
          <a:noFill/>
        </p:spPr>
        <p:txBody>
          <a:bodyPr/>
          <a:lstStyle/>
          <a:p>
            <a:r>
              <a:rPr lang="en-US"/>
              <a:t>2011</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5"/>
          <p:cNvSpPr>
            <a:spLocks noGrp="1"/>
          </p:cNvSpPr>
          <p:nvPr>
            <p:ph type="dt" sz="quarter" idx="10"/>
          </p:nvPr>
        </p:nvSpPr>
        <p:spPr>
          <a:noFill/>
        </p:spPr>
        <p:txBody>
          <a:bodyPr/>
          <a:lstStyle/>
          <a:p>
            <a:r>
              <a:rPr lang="en-US"/>
              <a:t>2011</a:t>
            </a:r>
          </a:p>
        </p:txBody>
      </p:sp>
      <p:sp>
        <p:nvSpPr>
          <p:cNvPr id="80899" name="Footer Placeholder 6"/>
          <p:cNvSpPr>
            <a:spLocks noGrp="1"/>
          </p:cNvSpPr>
          <p:nvPr>
            <p:ph type="ftr" sz="quarter" idx="11"/>
          </p:nvPr>
        </p:nvSpPr>
        <p:spPr>
          <a:noFill/>
        </p:spPr>
        <p:txBody>
          <a:bodyPr/>
          <a:lstStyle/>
          <a:p>
            <a:r>
              <a:rPr lang="en-US" smtClean="0"/>
              <a:t>Rasimah Aripin</a:t>
            </a:r>
          </a:p>
        </p:txBody>
      </p:sp>
      <p:sp>
        <p:nvSpPr>
          <p:cNvPr id="80900" name="Slide Number Placeholder 7"/>
          <p:cNvSpPr>
            <a:spLocks noGrp="1"/>
          </p:cNvSpPr>
          <p:nvPr>
            <p:ph type="sldNum" sz="quarter" idx="12"/>
          </p:nvPr>
        </p:nvSpPr>
        <p:spPr>
          <a:noFill/>
        </p:spPr>
        <p:txBody>
          <a:bodyPr/>
          <a:lstStyle/>
          <a:p>
            <a:fld id="{6B3B1658-77DE-4D07-8515-D3712EEC8894}" type="slidenum">
              <a:rPr lang="en-US" smtClean="0"/>
              <a:pPr/>
              <a:t>50</a:t>
            </a:fld>
            <a:endParaRPr lang="en-US" smtClean="0"/>
          </a:p>
        </p:txBody>
      </p:sp>
      <p:sp>
        <p:nvSpPr>
          <p:cNvPr id="80901" name="Rectangle 2"/>
          <p:cNvSpPr>
            <a:spLocks noGrp="1" noChangeArrowheads="1"/>
          </p:cNvSpPr>
          <p:nvPr>
            <p:ph type="title"/>
          </p:nvPr>
        </p:nvSpPr>
        <p:spPr>
          <a:xfrm>
            <a:off x="685800" y="609600"/>
            <a:ext cx="8077200" cy="609600"/>
          </a:xfrm>
          <a:ln>
            <a:solidFill>
              <a:schemeClr val="tx1"/>
            </a:solidFill>
          </a:ln>
        </p:spPr>
        <p:txBody>
          <a:bodyPr/>
          <a:lstStyle/>
          <a:p>
            <a:pPr eaLnBrk="1" hangingPunct="1"/>
            <a:r>
              <a:rPr lang="en-US" sz="2800" smtClean="0"/>
              <a:t>Keying-in the data values</a:t>
            </a:r>
          </a:p>
        </p:txBody>
      </p:sp>
      <p:sp>
        <p:nvSpPr>
          <p:cNvPr id="80902" name="Rectangle 3"/>
          <p:cNvSpPr>
            <a:spLocks noGrp="1" noChangeArrowheads="1"/>
          </p:cNvSpPr>
          <p:nvPr>
            <p:ph type="body" sz="half" idx="1"/>
          </p:nvPr>
        </p:nvSpPr>
        <p:spPr>
          <a:xfrm>
            <a:off x="304800" y="1295400"/>
            <a:ext cx="4267200" cy="4724400"/>
          </a:xfrm>
        </p:spPr>
        <p:txBody>
          <a:bodyPr/>
          <a:lstStyle/>
          <a:p>
            <a:pPr marL="290513" indent="-290513" eaLnBrk="1" hangingPunct="1">
              <a:buFont typeface="Wingdings" pitchFamily="2" charset="2"/>
              <a:buChar char="ü"/>
            </a:pPr>
            <a:r>
              <a:rPr lang="en-US" sz="2400" smtClean="0"/>
              <a:t>Switch to Data Value Window.</a:t>
            </a:r>
          </a:p>
          <a:p>
            <a:pPr marL="290513" indent="-290513" eaLnBrk="1" hangingPunct="1">
              <a:buFont typeface="Wingdings" pitchFamily="2" charset="2"/>
              <a:buChar char="ü"/>
            </a:pPr>
            <a:r>
              <a:rPr lang="en-US" sz="2400" smtClean="0"/>
              <a:t>Ensure Value Labels View is on.</a:t>
            </a:r>
          </a:p>
          <a:p>
            <a:pPr marL="290513" indent="-290513" eaLnBrk="1" hangingPunct="1">
              <a:buFont typeface="Wingdings" pitchFamily="2" charset="2"/>
              <a:buChar char="ü"/>
            </a:pPr>
            <a:r>
              <a:rPr lang="en-US" sz="2400" smtClean="0"/>
              <a:t>For a variable with Value labels, use the pull-down. menu in each cell to select the appropriate data value.</a:t>
            </a:r>
          </a:p>
          <a:p>
            <a:pPr marL="290513" indent="-290513" eaLnBrk="1" hangingPunct="1">
              <a:buFont typeface="Wingdings" pitchFamily="2" charset="2"/>
              <a:buChar char="ü"/>
            </a:pPr>
            <a:r>
              <a:rPr lang="en-US" sz="2400" smtClean="0"/>
              <a:t>For example: </a:t>
            </a:r>
            <a:r>
              <a:rPr lang="en-US" sz="2400" b="1" smtClean="0">
                <a:solidFill>
                  <a:srgbClr val="000066"/>
                </a:solidFill>
              </a:rPr>
              <a:t>gender.</a:t>
            </a:r>
          </a:p>
          <a:p>
            <a:pPr marL="290513" indent="-290513" eaLnBrk="1" hangingPunct="1">
              <a:buFont typeface="Wingdings" pitchFamily="2" charset="2"/>
              <a:buChar char="ü"/>
            </a:pPr>
            <a:r>
              <a:rPr lang="en-US" sz="2400" smtClean="0"/>
              <a:t>For the rest of the data values, type the respective values.</a:t>
            </a:r>
          </a:p>
        </p:txBody>
      </p:sp>
      <p:grpSp>
        <p:nvGrpSpPr>
          <p:cNvPr id="80903" name="Group 1038"/>
          <p:cNvGrpSpPr>
            <a:grpSpLocks/>
          </p:cNvGrpSpPr>
          <p:nvPr/>
        </p:nvGrpSpPr>
        <p:grpSpPr bwMode="auto">
          <a:xfrm>
            <a:off x="3733800" y="1295400"/>
            <a:ext cx="5410200" cy="4795838"/>
            <a:chOff x="2352" y="816"/>
            <a:chExt cx="3408" cy="3021"/>
          </a:xfrm>
        </p:grpSpPr>
        <p:grpSp>
          <p:nvGrpSpPr>
            <p:cNvPr id="80905" name="Group 19"/>
            <p:cNvGrpSpPr>
              <a:grpSpLocks/>
            </p:cNvGrpSpPr>
            <p:nvPr/>
          </p:nvGrpSpPr>
          <p:grpSpPr bwMode="auto">
            <a:xfrm>
              <a:off x="2352" y="1920"/>
              <a:ext cx="3408" cy="1917"/>
              <a:chOff x="2160" y="2016"/>
              <a:chExt cx="3408" cy="1917"/>
            </a:xfrm>
          </p:grpSpPr>
          <p:pic>
            <p:nvPicPr>
              <p:cNvPr id="80909" name="Picture 16"/>
              <p:cNvPicPr>
                <a:picLocks noChangeAspect="1" noChangeArrowheads="1"/>
              </p:cNvPicPr>
              <p:nvPr/>
            </p:nvPicPr>
            <p:blipFill>
              <a:blip r:embed="rId3"/>
              <a:srcRect r="47116" b="53847"/>
              <a:stretch>
                <a:fillRect/>
              </a:stretch>
            </p:blipFill>
            <p:spPr bwMode="auto">
              <a:xfrm>
                <a:off x="2640" y="2016"/>
                <a:ext cx="2928" cy="1917"/>
              </a:xfrm>
              <a:prstGeom prst="rect">
                <a:avLst/>
              </a:prstGeom>
              <a:noFill/>
              <a:ln w="9525">
                <a:solidFill>
                  <a:schemeClr val="tx1"/>
                </a:solidFill>
                <a:miter lim="800000"/>
                <a:headEnd/>
                <a:tailEnd/>
              </a:ln>
            </p:spPr>
          </p:pic>
          <p:sp>
            <p:nvSpPr>
              <p:cNvPr id="80910" name="Line 18"/>
              <p:cNvSpPr>
                <a:spLocks noChangeShapeType="1"/>
              </p:cNvSpPr>
              <p:nvPr/>
            </p:nvSpPr>
            <p:spPr bwMode="auto">
              <a:xfrm>
                <a:off x="2160" y="2976"/>
                <a:ext cx="1344" cy="432"/>
              </a:xfrm>
              <a:prstGeom prst="line">
                <a:avLst/>
              </a:prstGeom>
              <a:noFill/>
              <a:ln w="28575">
                <a:solidFill>
                  <a:schemeClr val="tx1"/>
                </a:solidFill>
                <a:round/>
                <a:headEnd/>
                <a:tailEnd type="triangle" w="med" len="med"/>
              </a:ln>
            </p:spPr>
            <p:txBody>
              <a:bodyPr wrap="none"/>
              <a:lstStyle/>
              <a:p>
                <a:endParaRPr lang="en-US"/>
              </a:p>
            </p:txBody>
          </p:sp>
        </p:grpSp>
        <p:grpSp>
          <p:nvGrpSpPr>
            <p:cNvPr id="80906" name="Group 21"/>
            <p:cNvGrpSpPr>
              <a:grpSpLocks/>
            </p:cNvGrpSpPr>
            <p:nvPr/>
          </p:nvGrpSpPr>
          <p:grpSpPr bwMode="auto">
            <a:xfrm>
              <a:off x="2880" y="816"/>
              <a:ext cx="1920" cy="1248"/>
              <a:chOff x="2640" y="720"/>
              <a:chExt cx="2288" cy="1248"/>
            </a:xfrm>
          </p:grpSpPr>
          <p:pic>
            <p:nvPicPr>
              <p:cNvPr id="80907" name="Picture 6"/>
              <p:cNvPicPr>
                <a:picLocks noChangeAspect="1" noChangeArrowheads="1"/>
              </p:cNvPicPr>
              <p:nvPr/>
            </p:nvPicPr>
            <p:blipFill>
              <a:blip r:embed="rId4"/>
              <a:srcRect l="5855" r="80975" b="78542"/>
              <a:stretch>
                <a:fillRect/>
              </a:stretch>
            </p:blipFill>
            <p:spPr bwMode="auto">
              <a:xfrm>
                <a:off x="3264" y="720"/>
                <a:ext cx="1664" cy="1248"/>
              </a:xfrm>
              <a:prstGeom prst="rect">
                <a:avLst/>
              </a:prstGeom>
              <a:noFill/>
              <a:ln w="9525">
                <a:solidFill>
                  <a:schemeClr val="tx1"/>
                </a:solidFill>
                <a:miter lim="800000"/>
                <a:headEnd/>
                <a:tailEnd/>
              </a:ln>
            </p:spPr>
          </p:pic>
          <p:sp>
            <p:nvSpPr>
              <p:cNvPr id="80908" name="Line 20"/>
              <p:cNvSpPr>
                <a:spLocks noChangeShapeType="1"/>
              </p:cNvSpPr>
              <p:nvPr/>
            </p:nvSpPr>
            <p:spPr bwMode="auto">
              <a:xfrm>
                <a:off x="2640" y="1488"/>
                <a:ext cx="672" cy="192"/>
              </a:xfrm>
              <a:prstGeom prst="line">
                <a:avLst/>
              </a:prstGeom>
              <a:noFill/>
              <a:ln w="28575">
                <a:solidFill>
                  <a:schemeClr val="tx1"/>
                </a:solidFill>
                <a:round/>
                <a:headEnd/>
                <a:tailEnd type="triangle" w="med" len="med"/>
              </a:ln>
            </p:spPr>
            <p:txBody>
              <a:bodyPr wrap="none"/>
              <a:lstStyle/>
              <a:p>
                <a:endParaRPr lang="en-US"/>
              </a:p>
            </p:txBody>
          </p:sp>
        </p:grpSp>
      </p:grpSp>
      <p:sp>
        <p:nvSpPr>
          <p:cNvPr id="80904" name="Text Box 1036"/>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2.4  Creating a New SPSS Data File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Date Placeholder 4"/>
          <p:cNvSpPr>
            <a:spLocks noGrp="1"/>
          </p:cNvSpPr>
          <p:nvPr>
            <p:ph type="dt" sz="quarter" idx="10"/>
          </p:nvPr>
        </p:nvSpPr>
        <p:spPr>
          <a:noFill/>
        </p:spPr>
        <p:txBody>
          <a:bodyPr/>
          <a:lstStyle/>
          <a:p>
            <a:r>
              <a:rPr lang="en-US"/>
              <a:t>2011</a:t>
            </a:r>
          </a:p>
        </p:txBody>
      </p:sp>
      <p:sp>
        <p:nvSpPr>
          <p:cNvPr id="81923" name="Footer Placeholder 5"/>
          <p:cNvSpPr>
            <a:spLocks noGrp="1"/>
          </p:cNvSpPr>
          <p:nvPr>
            <p:ph type="ftr" sz="quarter" idx="11"/>
          </p:nvPr>
        </p:nvSpPr>
        <p:spPr>
          <a:noFill/>
        </p:spPr>
        <p:txBody>
          <a:bodyPr/>
          <a:lstStyle/>
          <a:p>
            <a:r>
              <a:rPr lang="en-US" smtClean="0"/>
              <a:t>Rasimah Aripin</a:t>
            </a:r>
          </a:p>
        </p:txBody>
      </p:sp>
      <p:sp>
        <p:nvSpPr>
          <p:cNvPr id="81924" name="Slide Number Placeholder 6"/>
          <p:cNvSpPr>
            <a:spLocks noGrp="1"/>
          </p:cNvSpPr>
          <p:nvPr>
            <p:ph type="sldNum" sz="quarter" idx="12"/>
          </p:nvPr>
        </p:nvSpPr>
        <p:spPr>
          <a:noFill/>
        </p:spPr>
        <p:txBody>
          <a:bodyPr/>
          <a:lstStyle/>
          <a:p>
            <a:fld id="{9EEB838F-4B16-4A3B-B79B-17A1D537E1AC}" type="slidenum">
              <a:rPr lang="en-US" smtClean="0"/>
              <a:pPr/>
              <a:t>51</a:t>
            </a:fld>
            <a:endParaRPr lang="en-US" smtClean="0"/>
          </a:p>
        </p:txBody>
      </p:sp>
      <p:sp>
        <p:nvSpPr>
          <p:cNvPr id="81925" name="Rectangle 2"/>
          <p:cNvSpPr>
            <a:spLocks noGrp="1" noChangeArrowheads="1"/>
          </p:cNvSpPr>
          <p:nvPr>
            <p:ph type="title"/>
          </p:nvPr>
        </p:nvSpPr>
        <p:spPr>
          <a:xfrm>
            <a:off x="762000" y="609600"/>
            <a:ext cx="7772400" cy="609600"/>
          </a:xfrm>
          <a:ln>
            <a:solidFill>
              <a:schemeClr val="tx1"/>
            </a:solidFill>
          </a:ln>
        </p:spPr>
        <p:txBody>
          <a:bodyPr/>
          <a:lstStyle/>
          <a:p>
            <a:pPr eaLnBrk="1" hangingPunct="1"/>
            <a:r>
              <a:rPr lang="en-US" sz="3200" b="1" smtClean="0"/>
              <a:t>Data View (Value labels on)</a:t>
            </a:r>
          </a:p>
        </p:txBody>
      </p:sp>
      <p:sp>
        <p:nvSpPr>
          <p:cNvPr id="81926" name="Rectangle 3"/>
          <p:cNvSpPr>
            <a:spLocks noGrp="1" noChangeArrowheads="1"/>
          </p:cNvSpPr>
          <p:nvPr>
            <p:ph type="body" sz="half" idx="1"/>
          </p:nvPr>
        </p:nvSpPr>
        <p:spPr>
          <a:xfrm>
            <a:off x="533400" y="1371600"/>
            <a:ext cx="8229600" cy="838200"/>
          </a:xfrm>
        </p:spPr>
        <p:txBody>
          <a:bodyPr/>
          <a:lstStyle/>
          <a:p>
            <a:pPr marL="0" indent="0" eaLnBrk="1" hangingPunct="1">
              <a:lnSpc>
                <a:spcPct val="90000"/>
              </a:lnSpc>
              <a:buFontTx/>
              <a:buNone/>
            </a:pPr>
            <a:r>
              <a:rPr lang="en-US" sz="2400" smtClean="0"/>
              <a:t>If the </a:t>
            </a:r>
            <a:r>
              <a:rPr lang="en-US" sz="2400" b="1" i="1" smtClean="0"/>
              <a:t>Value Labels</a:t>
            </a:r>
            <a:r>
              <a:rPr lang="en-US" sz="2400" smtClean="0"/>
              <a:t> option is on, the </a:t>
            </a:r>
            <a:r>
              <a:rPr lang="en-US" sz="2400" b="1" i="1" smtClean="0"/>
              <a:t>Data View Window</a:t>
            </a:r>
            <a:r>
              <a:rPr lang="en-US" sz="2400" smtClean="0"/>
              <a:t> should look like this after all the data values are keyed-in. </a:t>
            </a:r>
          </a:p>
        </p:txBody>
      </p:sp>
      <p:pic>
        <p:nvPicPr>
          <p:cNvPr id="81927" name="Picture 7"/>
          <p:cNvPicPr>
            <a:picLocks noChangeAspect="1" noChangeArrowheads="1"/>
          </p:cNvPicPr>
          <p:nvPr>
            <p:ph sz="half" idx="2"/>
          </p:nvPr>
        </p:nvPicPr>
        <p:blipFill>
          <a:blip r:embed="rId3"/>
          <a:srcRect l="3391" r="5933" b="65334"/>
          <a:stretch>
            <a:fillRect/>
          </a:stretch>
        </p:blipFill>
        <p:spPr>
          <a:xfrm>
            <a:off x="609600" y="2438400"/>
            <a:ext cx="8305800" cy="3048000"/>
          </a:xfrm>
          <a:noFill/>
          <a:ln>
            <a:solidFill>
              <a:schemeClr val="tx1"/>
            </a:solidFill>
          </a:ln>
        </p:spPr>
      </p:pic>
      <p:sp>
        <p:nvSpPr>
          <p:cNvPr id="81928" name="Text Box 9"/>
          <p:cNvSpPr txBox="1">
            <a:spLocks noChangeArrowheads="1"/>
          </p:cNvSpPr>
          <p:nvPr/>
        </p:nvSpPr>
        <p:spPr bwMode="auto">
          <a:xfrm>
            <a:off x="381000" y="5562600"/>
            <a:ext cx="6172200" cy="531813"/>
          </a:xfrm>
          <a:prstGeom prst="rect">
            <a:avLst/>
          </a:prstGeom>
          <a:noFill/>
          <a:ln w="12700">
            <a:solidFill>
              <a:schemeClr val="tx1"/>
            </a:solidFill>
            <a:miter lim="800000"/>
            <a:headEnd/>
            <a:tailEnd/>
          </a:ln>
        </p:spPr>
        <p:txBody>
          <a:bodyPr>
            <a:spAutoFit/>
          </a:bodyPr>
          <a:lstStyle/>
          <a:p>
            <a:pPr>
              <a:spcBef>
                <a:spcPct val="50000"/>
              </a:spcBef>
            </a:pPr>
            <a:r>
              <a:rPr lang="en-US" sz="2800" b="0" i="0"/>
              <a:t>Save the data:  </a:t>
            </a:r>
            <a:r>
              <a:rPr lang="en-US" sz="2800">
                <a:solidFill>
                  <a:srgbClr val="000066"/>
                </a:solidFill>
              </a:rPr>
              <a:t>File &gt;&gt;&gt; Save As …</a:t>
            </a:r>
          </a:p>
        </p:txBody>
      </p:sp>
      <p:sp>
        <p:nvSpPr>
          <p:cNvPr id="81929" name="Text Box 10"/>
          <p:cNvSpPr txBox="1">
            <a:spLocks noChangeArrowheads="1"/>
          </p:cNvSpPr>
          <p:nvPr/>
        </p:nvSpPr>
        <p:spPr bwMode="auto">
          <a:xfrm>
            <a:off x="5334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2.4  Creating a New SPSS Data File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3"/>
          <p:cNvSpPr>
            <a:spLocks noGrp="1"/>
          </p:cNvSpPr>
          <p:nvPr>
            <p:ph type="dt" sz="quarter" idx="10"/>
          </p:nvPr>
        </p:nvSpPr>
        <p:spPr>
          <a:noFill/>
        </p:spPr>
        <p:txBody>
          <a:bodyPr/>
          <a:lstStyle/>
          <a:p>
            <a:r>
              <a:rPr lang="en-US"/>
              <a:t>2011</a:t>
            </a:r>
          </a:p>
        </p:txBody>
      </p:sp>
      <p:sp>
        <p:nvSpPr>
          <p:cNvPr id="82947" name="Footer Placeholder 4"/>
          <p:cNvSpPr>
            <a:spLocks noGrp="1"/>
          </p:cNvSpPr>
          <p:nvPr>
            <p:ph type="ftr" sz="quarter" idx="11"/>
          </p:nvPr>
        </p:nvSpPr>
        <p:spPr>
          <a:noFill/>
        </p:spPr>
        <p:txBody>
          <a:bodyPr/>
          <a:lstStyle/>
          <a:p>
            <a:r>
              <a:rPr lang="en-US" smtClean="0"/>
              <a:t>Rasimah Aripin</a:t>
            </a:r>
          </a:p>
        </p:txBody>
      </p:sp>
      <p:sp>
        <p:nvSpPr>
          <p:cNvPr id="82948" name="Slide Number Placeholder 5"/>
          <p:cNvSpPr>
            <a:spLocks noGrp="1"/>
          </p:cNvSpPr>
          <p:nvPr>
            <p:ph type="sldNum" sz="quarter" idx="12"/>
          </p:nvPr>
        </p:nvSpPr>
        <p:spPr>
          <a:noFill/>
        </p:spPr>
        <p:txBody>
          <a:bodyPr/>
          <a:lstStyle/>
          <a:p>
            <a:fld id="{B23C25A7-1D15-40CD-B367-6B99B1BC500B}" type="slidenum">
              <a:rPr lang="en-US" smtClean="0"/>
              <a:pPr/>
              <a:t>52</a:t>
            </a:fld>
            <a:endParaRPr lang="en-US" smtClean="0"/>
          </a:p>
        </p:txBody>
      </p:sp>
      <p:sp>
        <p:nvSpPr>
          <p:cNvPr id="82949" name="Rectangle 2"/>
          <p:cNvSpPr>
            <a:spLocks noGrp="1" noChangeArrowheads="1"/>
          </p:cNvSpPr>
          <p:nvPr>
            <p:ph type="title"/>
          </p:nvPr>
        </p:nvSpPr>
        <p:spPr>
          <a:xfrm>
            <a:off x="685800" y="762000"/>
            <a:ext cx="7772400" cy="533400"/>
          </a:xfrm>
          <a:ln>
            <a:solidFill>
              <a:schemeClr val="tx1"/>
            </a:solidFill>
          </a:ln>
        </p:spPr>
        <p:txBody>
          <a:bodyPr/>
          <a:lstStyle/>
          <a:p>
            <a:pPr eaLnBrk="1" hangingPunct="1"/>
            <a:r>
              <a:rPr lang="en-US" sz="3200" smtClean="0"/>
              <a:t>Class Exercise</a:t>
            </a:r>
          </a:p>
        </p:txBody>
      </p:sp>
      <p:sp>
        <p:nvSpPr>
          <p:cNvPr id="82950" name="Rectangle 3"/>
          <p:cNvSpPr>
            <a:spLocks noGrp="1" noChangeArrowheads="1"/>
          </p:cNvSpPr>
          <p:nvPr>
            <p:ph type="body" idx="1"/>
          </p:nvPr>
        </p:nvSpPr>
        <p:spPr>
          <a:xfrm>
            <a:off x="304800" y="1371600"/>
            <a:ext cx="8458200" cy="4724400"/>
          </a:xfrm>
        </p:spPr>
        <p:txBody>
          <a:bodyPr/>
          <a:lstStyle/>
          <a:p>
            <a:pPr eaLnBrk="1" hangingPunct="1">
              <a:lnSpc>
                <a:spcPct val="90000"/>
              </a:lnSpc>
            </a:pPr>
            <a:r>
              <a:rPr lang="en-US" sz="2800" smtClean="0"/>
              <a:t>Refer to the observation sheet in Appendix 5.  Read the description provided.</a:t>
            </a:r>
          </a:p>
          <a:p>
            <a:pPr eaLnBrk="1" hangingPunct="1">
              <a:lnSpc>
                <a:spcPct val="90000"/>
              </a:lnSpc>
            </a:pPr>
            <a:r>
              <a:rPr lang="en-US" sz="2800" smtClean="0"/>
              <a:t>Create a data set to  capture the information provided by the observation sheet</a:t>
            </a:r>
          </a:p>
          <a:p>
            <a:pPr eaLnBrk="1" hangingPunct="1">
              <a:lnSpc>
                <a:spcPct val="90000"/>
              </a:lnSpc>
            </a:pPr>
            <a:r>
              <a:rPr lang="en-US" sz="2800" smtClean="0"/>
              <a:t>Save the file as </a:t>
            </a:r>
            <a:r>
              <a:rPr lang="en-US" sz="2800" b="1" i="1" smtClean="0"/>
              <a:t>Price of essential goods</a:t>
            </a:r>
          </a:p>
          <a:p>
            <a:pPr eaLnBrk="1" hangingPunct="1">
              <a:lnSpc>
                <a:spcPct val="90000"/>
              </a:lnSpc>
            </a:pPr>
            <a:r>
              <a:rPr lang="en-US" sz="2800" smtClean="0"/>
              <a:t>Generate the file information and save it by giving appropriate names</a:t>
            </a:r>
          </a:p>
          <a:p>
            <a:pPr eaLnBrk="1" hangingPunct="1">
              <a:lnSpc>
                <a:spcPct val="90000"/>
              </a:lnSpc>
            </a:pPr>
            <a:r>
              <a:rPr lang="en-US" sz="2800" smtClean="0"/>
              <a:t>Key-in the data for information collected from the four stores provided.</a:t>
            </a:r>
          </a:p>
          <a:p>
            <a:pPr eaLnBrk="1" hangingPunct="1">
              <a:lnSpc>
                <a:spcPct val="90000"/>
              </a:lnSpc>
            </a:pPr>
            <a:r>
              <a:rPr lang="en-US" sz="2800" smtClean="0"/>
              <a:t>Save the data (Refer to Appendix 5(a) for the solution)</a:t>
            </a:r>
          </a:p>
        </p:txBody>
      </p:sp>
      <p:sp>
        <p:nvSpPr>
          <p:cNvPr id="82951" name="Text Box 4"/>
          <p:cNvSpPr txBox="1">
            <a:spLocks noChangeArrowheads="1"/>
          </p:cNvSpPr>
          <p:nvPr/>
        </p:nvSpPr>
        <p:spPr bwMode="auto">
          <a:xfrm>
            <a:off x="5334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2.4  Creating a New SPSS Data File</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Date Placeholder 3"/>
          <p:cNvSpPr>
            <a:spLocks noGrp="1"/>
          </p:cNvSpPr>
          <p:nvPr>
            <p:ph type="dt" sz="quarter" idx="10"/>
          </p:nvPr>
        </p:nvSpPr>
        <p:spPr>
          <a:noFill/>
        </p:spPr>
        <p:txBody>
          <a:bodyPr/>
          <a:lstStyle/>
          <a:p>
            <a:r>
              <a:rPr lang="en-US"/>
              <a:t>2011</a:t>
            </a:r>
          </a:p>
        </p:txBody>
      </p:sp>
      <p:sp>
        <p:nvSpPr>
          <p:cNvPr id="83971" name="Footer Placeholder 4"/>
          <p:cNvSpPr>
            <a:spLocks noGrp="1"/>
          </p:cNvSpPr>
          <p:nvPr>
            <p:ph type="ftr" sz="quarter" idx="11"/>
          </p:nvPr>
        </p:nvSpPr>
        <p:spPr>
          <a:noFill/>
        </p:spPr>
        <p:txBody>
          <a:bodyPr/>
          <a:lstStyle/>
          <a:p>
            <a:r>
              <a:rPr lang="en-US" smtClean="0"/>
              <a:t>Rasimah Aripin</a:t>
            </a:r>
          </a:p>
        </p:txBody>
      </p:sp>
      <p:sp>
        <p:nvSpPr>
          <p:cNvPr id="83972" name="Slide Number Placeholder 5"/>
          <p:cNvSpPr>
            <a:spLocks noGrp="1"/>
          </p:cNvSpPr>
          <p:nvPr>
            <p:ph type="sldNum" sz="quarter" idx="12"/>
          </p:nvPr>
        </p:nvSpPr>
        <p:spPr>
          <a:noFill/>
        </p:spPr>
        <p:txBody>
          <a:bodyPr/>
          <a:lstStyle/>
          <a:p>
            <a:fld id="{A2C5EF78-3FC8-4573-AE3B-372EF19BD34C}" type="slidenum">
              <a:rPr lang="en-US" smtClean="0"/>
              <a:pPr/>
              <a:t>53</a:t>
            </a:fld>
            <a:endParaRPr lang="en-US" smtClean="0"/>
          </a:p>
        </p:txBody>
      </p:sp>
      <p:sp>
        <p:nvSpPr>
          <p:cNvPr id="83973" name="Rectangle 2"/>
          <p:cNvSpPr>
            <a:spLocks noGrp="1" noChangeArrowheads="1"/>
          </p:cNvSpPr>
          <p:nvPr>
            <p:ph type="title"/>
          </p:nvPr>
        </p:nvSpPr>
        <p:spPr>
          <a:xfrm>
            <a:off x="762000" y="609600"/>
            <a:ext cx="7772400" cy="762000"/>
          </a:xfrm>
          <a:ln w="12700">
            <a:solidFill>
              <a:schemeClr val="tx1"/>
            </a:solidFill>
          </a:ln>
        </p:spPr>
        <p:txBody>
          <a:bodyPr/>
          <a:lstStyle/>
          <a:p>
            <a:pPr eaLnBrk="1" hangingPunct="1"/>
            <a:r>
              <a:rPr lang="en-US" sz="3600" b="1" smtClean="0"/>
              <a:t>2.5:  Other Data Management Options</a:t>
            </a:r>
          </a:p>
        </p:txBody>
      </p:sp>
      <p:sp>
        <p:nvSpPr>
          <p:cNvPr id="83974" name="Rectangle 3"/>
          <p:cNvSpPr>
            <a:spLocks noGrp="1" noChangeArrowheads="1"/>
          </p:cNvSpPr>
          <p:nvPr>
            <p:ph type="body" idx="1"/>
          </p:nvPr>
        </p:nvSpPr>
        <p:spPr>
          <a:xfrm>
            <a:off x="457200" y="1524000"/>
            <a:ext cx="8153400" cy="4343400"/>
          </a:xfrm>
        </p:spPr>
        <p:txBody>
          <a:bodyPr/>
          <a:lstStyle/>
          <a:p>
            <a:pPr eaLnBrk="1" hangingPunct="1">
              <a:lnSpc>
                <a:spcPct val="90000"/>
              </a:lnSpc>
            </a:pPr>
            <a:r>
              <a:rPr lang="en-US" sz="2800" b="1" i="1" smtClean="0"/>
              <a:t>Display data file information</a:t>
            </a:r>
            <a:r>
              <a:rPr lang="en-US" sz="2800" smtClean="0"/>
              <a:t> – to generate documentation of the variables descriptions</a:t>
            </a:r>
          </a:p>
          <a:p>
            <a:pPr eaLnBrk="1" hangingPunct="1">
              <a:lnSpc>
                <a:spcPct val="90000"/>
              </a:lnSpc>
            </a:pPr>
            <a:r>
              <a:rPr lang="en-US" sz="2800" b="1" i="1" smtClean="0"/>
              <a:t>To create a read-only file</a:t>
            </a:r>
            <a:r>
              <a:rPr lang="en-US" sz="2800" smtClean="0"/>
              <a:t> – to protect the data values from being changed unintentionally</a:t>
            </a:r>
          </a:p>
          <a:p>
            <a:pPr eaLnBrk="1" hangingPunct="1">
              <a:lnSpc>
                <a:spcPct val="90000"/>
              </a:lnSpc>
            </a:pPr>
            <a:r>
              <a:rPr lang="en-US" sz="2800" b="1" i="1" smtClean="0"/>
              <a:t>Recently used data</a:t>
            </a:r>
            <a:r>
              <a:rPr lang="en-US" sz="2800" smtClean="0"/>
              <a:t> – a list of up to 9 recently used data files in the same session that you can reopen without using the File pull-down menu</a:t>
            </a:r>
          </a:p>
          <a:p>
            <a:pPr eaLnBrk="1" hangingPunct="1">
              <a:lnSpc>
                <a:spcPct val="90000"/>
              </a:lnSpc>
            </a:pPr>
            <a:r>
              <a:rPr lang="en-US" sz="2800" b="1" i="1" smtClean="0"/>
              <a:t>Recently used file</a:t>
            </a:r>
            <a:r>
              <a:rPr lang="en-US" sz="2800" smtClean="0"/>
              <a:t> – a list of up to 9 recently used files in the same session (data, output, and syntax) that you can reopen without using the File pull-down menu.</a:t>
            </a:r>
          </a:p>
          <a:p>
            <a:pPr eaLnBrk="1" hangingPunct="1">
              <a:lnSpc>
                <a:spcPct val="90000"/>
              </a:lnSpc>
              <a:buFontTx/>
              <a:buNone/>
            </a:pPr>
            <a:endParaRPr lang="en-US" sz="2800" smtClean="0"/>
          </a:p>
        </p:txBody>
      </p:sp>
      <p:sp>
        <p:nvSpPr>
          <p:cNvPr id="83975" name="Text Box 6"/>
          <p:cNvSpPr txBox="1">
            <a:spLocks noChangeArrowheads="1"/>
          </p:cNvSpPr>
          <p:nvPr/>
        </p:nvSpPr>
        <p:spPr bwMode="auto">
          <a:xfrm>
            <a:off x="609600" y="228600"/>
            <a:ext cx="4724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2:  Preparing Data for Analysis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Date Placeholder 3"/>
          <p:cNvSpPr>
            <a:spLocks noGrp="1"/>
          </p:cNvSpPr>
          <p:nvPr>
            <p:ph type="dt" sz="quarter" idx="10"/>
          </p:nvPr>
        </p:nvSpPr>
        <p:spPr>
          <a:noFill/>
        </p:spPr>
        <p:txBody>
          <a:bodyPr/>
          <a:lstStyle/>
          <a:p>
            <a:r>
              <a:rPr lang="en-US"/>
              <a:t>2011</a:t>
            </a:r>
          </a:p>
        </p:txBody>
      </p:sp>
      <p:sp>
        <p:nvSpPr>
          <p:cNvPr id="84995" name="Footer Placeholder 4"/>
          <p:cNvSpPr>
            <a:spLocks noGrp="1"/>
          </p:cNvSpPr>
          <p:nvPr>
            <p:ph type="ftr" sz="quarter" idx="11"/>
          </p:nvPr>
        </p:nvSpPr>
        <p:spPr>
          <a:noFill/>
        </p:spPr>
        <p:txBody>
          <a:bodyPr/>
          <a:lstStyle/>
          <a:p>
            <a:r>
              <a:rPr lang="en-US" smtClean="0"/>
              <a:t>Rasimah Aripin</a:t>
            </a:r>
          </a:p>
        </p:txBody>
      </p:sp>
      <p:sp>
        <p:nvSpPr>
          <p:cNvPr id="84996" name="Slide Number Placeholder 5"/>
          <p:cNvSpPr>
            <a:spLocks noGrp="1"/>
          </p:cNvSpPr>
          <p:nvPr>
            <p:ph type="sldNum" sz="quarter" idx="12"/>
          </p:nvPr>
        </p:nvSpPr>
        <p:spPr>
          <a:noFill/>
        </p:spPr>
        <p:txBody>
          <a:bodyPr/>
          <a:lstStyle/>
          <a:p>
            <a:fld id="{443DDB2D-8B99-4CD1-A8FC-07954E636DE3}" type="slidenum">
              <a:rPr lang="en-US" smtClean="0"/>
              <a:pPr/>
              <a:t>54</a:t>
            </a:fld>
            <a:endParaRPr lang="en-US" smtClean="0"/>
          </a:p>
        </p:txBody>
      </p:sp>
      <p:sp>
        <p:nvSpPr>
          <p:cNvPr id="84997" name="Rectangle 2"/>
          <p:cNvSpPr>
            <a:spLocks noGrp="1" noChangeArrowheads="1"/>
          </p:cNvSpPr>
          <p:nvPr>
            <p:ph type="title"/>
          </p:nvPr>
        </p:nvSpPr>
        <p:spPr>
          <a:xfrm>
            <a:off x="457200" y="685800"/>
            <a:ext cx="7848600" cy="685800"/>
          </a:xfrm>
          <a:ln>
            <a:solidFill>
              <a:schemeClr val="accent2"/>
            </a:solidFill>
          </a:ln>
        </p:spPr>
        <p:txBody>
          <a:bodyPr/>
          <a:lstStyle/>
          <a:p>
            <a:pPr eaLnBrk="1" hangingPunct="1"/>
            <a:r>
              <a:rPr lang="en-GB" smtClean="0"/>
              <a:t> </a:t>
            </a:r>
            <a:r>
              <a:rPr lang="en-GB" sz="3600" smtClean="0"/>
              <a:t>Display Data File Information</a:t>
            </a:r>
            <a:endParaRPr lang="en-US" sz="3600" b="1" smtClean="0"/>
          </a:p>
        </p:txBody>
      </p:sp>
      <p:sp>
        <p:nvSpPr>
          <p:cNvPr id="84998" name="Rectangle 5"/>
          <p:cNvSpPr>
            <a:spLocks noGrp="1" noChangeArrowheads="1"/>
          </p:cNvSpPr>
          <p:nvPr>
            <p:ph idx="1"/>
          </p:nvPr>
        </p:nvSpPr>
        <p:spPr>
          <a:xfrm>
            <a:off x="381000" y="1524000"/>
            <a:ext cx="8763000" cy="4495800"/>
          </a:xfrm>
        </p:spPr>
        <p:txBody>
          <a:bodyPr/>
          <a:lstStyle/>
          <a:p>
            <a:pPr eaLnBrk="1" hangingPunct="1">
              <a:buFontTx/>
              <a:buAutoNum type="arabicPeriod"/>
            </a:pPr>
            <a:r>
              <a:rPr lang="en-GB" sz="2400" smtClean="0"/>
              <a:t>To see the listing of all variables in a data set:</a:t>
            </a:r>
            <a:r>
              <a:rPr lang="en-GB" sz="2400" b="1" smtClean="0"/>
              <a:t>     	</a:t>
            </a:r>
          </a:p>
          <a:p>
            <a:pPr eaLnBrk="1" hangingPunct="1">
              <a:buFontTx/>
              <a:buNone/>
            </a:pPr>
            <a:r>
              <a:rPr lang="en-GB" sz="2400" b="1" i="1" smtClean="0"/>
              <a:t>			File&gt;&gt;&gt;Display Data File Information</a:t>
            </a:r>
          </a:p>
          <a:p>
            <a:pPr eaLnBrk="1" hangingPunct="1">
              <a:buFontTx/>
              <a:buAutoNum type="arabicPeriod" startAt="2"/>
            </a:pPr>
            <a:r>
              <a:rPr lang="en-GB" sz="2400" smtClean="0"/>
              <a:t>Illustration:  Open the data file </a:t>
            </a:r>
            <a:r>
              <a:rPr lang="en-GB" sz="2400" b="1" i="1" smtClean="0">
                <a:solidFill>
                  <a:srgbClr val="000066"/>
                </a:solidFill>
              </a:rPr>
              <a:t>health_info.sav </a:t>
            </a:r>
            <a:r>
              <a:rPr lang="en-GB" sz="2400" smtClean="0"/>
              <a:t>created earlier.  Do as (1) above.</a:t>
            </a:r>
          </a:p>
          <a:p>
            <a:pPr eaLnBrk="1" hangingPunct="1">
              <a:buFontTx/>
              <a:buAutoNum type="arabicPeriod" startAt="2"/>
            </a:pPr>
            <a:r>
              <a:rPr lang="en-GB" sz="2400" smtClean="0"/>
              <a:t>See the  next slide for a portion of the output in the </a:t>
            </a:r>
            <a:r>
              <a:rPr lang="en-GB" sz="2400" b="1" smtClean="0">
                <a:solidFill>
                  <a:srgbClr val="000066"/>
                </a:solidFill>
              </a:rPr>
              <a:t>SPSS Viewer Window</a:t>
            </a:r>
            <a:r>
              <a:rPr lang="en-GB" sz="2400" smtClean="0"/>
              <a:t> .</a:t>
            </a:r>
          </a:p>
          <a:p>
            <a:pPr eaLnBrk="1" hangingPunct="1">
              <a:buFontTx/>
              <a:buAutoNum type="arabicPeriod" startAt="2"/>
            </a:pPr>
            <a:r>
              <a:rPr lang="en-GB" sz="2400" smtClean="0"/>
              <a:t>The output can be printed directly as follows:  </a:t>
            </a:r>
            <a:r>
              <a:rPr lang="en-GB" sz="2400" b="1" i="1" smtClean="0">
                <a:solidFill>
                  <a:srgbClr val="000066"/>
                </a:solidFill>
              </a:rPr>
              <a:t>File&gt;&gt;&gt;Print</a:t>
            </a:r>
          </a:p>
          <a:p>
            <a:pPr eaLnBrk="1" hangingPunct="1">
              <a:buFontTx/>
              <a:buAutoNum type="arabicPeriod" startAt="2"/>
            </a:pPr>
            <a:r>
              <a:rPr lang="en-GB" sz="2400" smtClean="0"/>
              <a:t>You can also save the output as</a:t>
            </a:r>
            <a:r>
              <a:rPr lang="en-GB" sz="2400" b="1" i="1" smtClean="0">
                <a:solidFill>
                  <a:srgbClr val="000066"/>
                </a:solidFill>
              </a:rPr>
              <a:t> </a:t>
            </a:r>
            <a:r>
              <a:rPr lang="en-GB" sz="2400" b="1" i="1" smtClean="0"/>
              <a:t>health_info.spo</a:t>
            </a:r>
            <a:r>
              <a:rPr lang="en-GB" sz="2400" b="1" i="1" smtClean="0">
                <a:solidFill>
                  <a:srgbClr val="000066"/>
                </a:solidFill>
              </a:rPr>
              <a:t>.  </a:t>
            </a:r>
            <a:r>
              <a:rPr lang="en-GB" sz="2400" smtClean="0"/>
              <a:t>Note that the extension</a:t>
            </a:r>
            <a:r>
              <a:rPr lang="en-GB" sz="2400" smtClean="0">
                <a:solidFill>
                  <a:srgbClr val="000066"/>
                </a:solidFill>
              </a:rPr>
              <a:t> </a:t>
            </a:r>
            <a:r>
              <a:rPr lang="en-GB" sz="2400" b="1" i="1" smtClean="0"/>
              <a:t>spo</a:t>
            </a:r>
            <a:r>
              <a:rPr lang="en-GB" sz="2400" smtClean="0">
                <a:solidFill>
                  <a:srgbClr val="000066"/>
                </a:solidFill>
              </a:rPr>
              <a:t> </a:t>
            </a:r>
            <a:r>
              <a:rPr lang="en-GB" sz="2400" smtClean="0"/>
              <a:t>is the default for all output files.</a:t>
            </a:r>
          </a:p>
          <a:p>
            <a:pPr eaLnBrk="1" hangingPunct="1">
              <a:buFontTx/>
              <a:buAutoNum type="arabicPeriod" startAt="2"/>
            </a:pPr>
            <a:r>
              <a:rPr lang="en-GB" sz="2400" smtClean="0"/>
              <a:t>The contents can also be copied and pasted into a Word document or a Power Point document</a:t>
            </a:r>
            <a:endParaRPr lang="en-US" sz="2400" smtClean="0"/>
          </a:p>
        </p:txBody>
      </p:sp>
      <p:sp>
        <p:nvSpPr>
          <p:cNvPr id="84999" name="Text Box 6"/>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2.5  Other Data Management Options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Date Placeholder 4"/>
          <p:cNvSpPr>
            <a:spLocks noGrp="1"/>
          </p:cNvSpPr>
          <p:nvPr>
            <p:ph type="dt" sz="quarter" idx="10"/>
          </p:nvPr>
        </p:nvSpPr>
        <p:spPr>
          <a:noFill/>
        </p:spPr>
        <p:txBody>
          <a:bodyPr/>
          <a:lstStyle/>
          <a:p>
            <a:r>
              <a:rPr lang="en-US"/>
              <a:t>2011</a:t>
            </a:r>
          </a:p>
        </p:txBody>
      </p:sp>
      <p:sp>
        <p:nvSpPr>
          <p:cNvPr id="86019" name="Footer Placeholder 5"/>
          <p:cNvSpPr>
            <a:spLocks noGrp="1"/>
          </p:cNvSpPr>
          <p:nvPr>
            <p:ph type="ftr" sz="quarter" idx="11"/>
          </p:nvPr>
        </p:nvSpPr>
        <p:spPr>
          <a:noFill/>
        </p:spPr>
        <p:txBody>
          <a:bodyPr/>
          <a:lstStyle/>
          <a:p>
            <a:r>
              <a:rPr lang="en-US" smtClean="0"/>
              <a:t>Rasimah Aripin</a:t>
            </a:r>
          </a:p>
        </p:txBody>
      </p:sp>
      <p:sp>
        <p:nvSpPr>
          <p:cNvPr id="86020" name="Slide Number Placeholder 6"/>
          <p:cNvSpPr>
            <a:spLocks noGrp="1"/>
          </p:cNvSpPr>
          <p:nvPr>
            <p:ph type="sldNum" sz="quarter" idx="12"/>
          </p:nvPr>
        </p:nvSpPr>
        <p:spPr>
          <a:noFill/>
        </p:spPr>
        <p:txBody>
          <a:bodyPr/>
          <a:lstStyle/>
          <a:p>
            <a:fld id="{D878FF87-C4AD-46B0-AB29-74DC801826BE}" type="slidenum">
              <a:rPr lang="en-US" smtClean="0"/>
              <a:pPr/>
              <a:t>55</a:t>
            </a:fld>
            <a:endParaRPr lang="en-US" smtClean="0"/>
          </a:p>
        </p:txBody>
      </p:sp>
      <p:sp>
        <p:nvSpPr>
          <p:cNvPr id="86021" name="Rectangle 2"/>
          <p:cNvSpPr>
            <a:spLocks noGrp="1" noChangeArrowheads="1"/>
          </p:cNvSpPr>
          <p:nvPr>
            <p:ph type="title"/>
          </p:nvPr>
        </p:nvSpPr>
        <p:spPr>
          <a:xfrm>
            <a:off x="685800" y="762000"/>
            <a:ext cx="7772400" cy="533400"/>
          </a:xfrm>
          <a:ln>
            <a:solidFill>
              <a:schemeClr val="accent2"/>
            </a:solidFill>
          </a:ln>
        </p:spPr>
        <p:txBody>
          <a:bodyPr/>
          <a:lstStyle/>
          <a:p>
            <a:pPr eaLnBrk="1" hangingPunct="1"/>
            <a:r>
              <a:rPr lang="en-GB" smtClean="0"/>
              <a:t> </a:t>
            </a:r>
            <a:r>
              <a:rPr lang="en-GB" sz="3200" smtClean="0"/>
              <a:t>File Information Output: </a:t>
            </a:r>
            <a:r>
              <a:rPr lang="en-GB" sz="2800" smtClean="0"/>
              <a:t>SPSS Viewer Window</a:t>
            </a:r>
            <a:endParaRPr lang="en-US" sz="2800" b="1" smtClean="0"/>
          </a:p>
        </p:txBody>
      </p:sp>
      <p:sp>
        <p:nvSpPr>
          <p:cNvPr id="86022" name="Text Box 4"/>
          <p:cNvSpPr txBox="1">
            <a:spLocks noChangeArrowheads="1"/>
          </p:cNvSpPr>
          <p:nvPr/>
        </p:nvSpPr>
        <p:spPr bwMode="auto">
          <a:xfrm>
            <a:off x="5334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2.5  Other Data-Related Options</a:t>
            </a:r>
          </a:p>
        </p:txBody>
      </p:sp>
      <p:sp>
        <p:nvSpPr>
          <p:cNvPr id="86023" name="Rectangle 8"/>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en-US"/>
          </a:p>
        </p:txBody>
      </p:sp>
      <p:pic>
        <p:nvPicPr>
          <p:cNvPr id="86024" name="Picture 7"/>
          <p:cNvPicPr>
            <a:picLocks noChangeAspect="1" noChangeArrowheads="1"/>
          </p:cNvPicPr>
          <p:nvPr/>
        </p:nvPicPr>
        <p:blipFill>
          <a:blip r:embed="rId3"/>
          <a:srcRect r="7663" b="17833"/>
          <a:stretch>
            <a:fillRect/>
          </a:stretch>
        </p:blipFill>
        <p:spPr bwMode="auto">
          <a:xfrm>
            <a:off x="304800" y="1371600"/>
            <a:ext cx="86106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Date Placeholder 4"/>
          <p:cNvSpPr>
            <a:spLocks noGrp="1"/>
          </p:cNvSpPr>
          <p:nvPr>
            <p:ph type="dt" sz="quarter" idx="10"/>
          </p:nvPr>
        </p:nvSpPr>
        <p:spPr>
          <a:noFill/>
        </p:spPr>
        <p:txBody>
          <a:bodyPr/>
          <a:lstStyle/>
          <a:p>
            <a:r>
              <a:rPr lang="en-US"/>
              <a:t>2011</a:t>
            </a:r>
          </a:p>
        </p:txBody>
      </p:sp>
      <p:sp>
        <p:nvSpPr>
          <p:cNvPr id="87043" name="Footer Placeholder 5"/>
          <p:cNvSpPr>
            <a:spLocks noGrp="1"/>
          </p:cNvSpPr>
          <p:nvPr>
            <p:ph type="ftr" sz="quarter" idx="11"/>
          </p:nvPr>
        </p:nvSpPr>
        <p:spPr>
          <a:noFill/>
        </p:spPr>
        <p:txBody>
          <a:bodyPr/>
          <a:lstStyle/>
          <a:p>
            <a:r>
              <a:rPr lang="en-US" smtClean="0"/>
              <a:t>Rasimah Aripin</a:t>
            </a:r>
          </a:p>
        </p:txBody>
      </p:sp>
      <p:sp>
        <p:nvSpPr>
          <p:cNvPr id="87044" name="Slide Number Placeholder 6"/>
          <p:cNvSpPr>
            <a:spLocks noGrp="1"/>
          </p:cNvSpPr>
          <p:nvPr>
            <p:ph type="sldNum" sz="quarter" idx="12"/>
          </p:nvPr>
        </p:nvSpPr>
        <p:spPr>
          <a:noFill/>
        </p:spPr>
        <p:txBody>
          <a:bodyPr/>
          <a:lstStyle/>
          <a:p>
            <a:fld id="{49669239-9933-4204-BE33-215C7184C6D0}" type="slidenum">
              <a:rPr lang="en-US" smtClean="0"/>
              <a:pPr/>
              <a:t>56</a:t>
            </a:fld>
            <a:endParaRPr lang="en-US" smtClean="0"/>
          </a:p>
        </p:txBody>
      </p:sp>
      <p:sp>
        <p:nvSpPr>
          <p:cNvPr id="87045" name="Rectangle 2"/>
          <p:cNvSpPr>
            <a:spLocks noGrp="1" noChangeArrowheads="1"/>
          </p:cNvSpPr>
          <p:nvPr>
            <p:ph type="title"/>
          </p:nvPr>
        </p:nvSpPr>
        <p:spPr>
          <a:ln>
            <a:solidFill>
              <a:schemeClr val="accent2"/>
            </a:solidFill>
          </a:ln>
        </p:spPr>
        <p:txBody>
          <a:bodyPr/>
          <a:lstStyle/>
          <a:p>
            <a:pPr eaLnBrk="1" hangingPunct="1"/>
            <a:r>
              <a:rPr lang="en-GB" smtClean="0"/>
              <a:t> </a:t>
            </a:r>
            <a:r>
              <a:rPr lang="en-GB" sz="3200" smtClean="0"/>
              <a:t>File Information Output: </a:t>
            </a:r>
            <a:r>
              <a:rPr lang="en-GB" sz="2800" smtClean="0"/>
              <a:t>SPSS Viewer Window</a:t>
            </a:r>
            <a:endParaRPr lang="en-US" sz="2800" b="1" smtClean="0"/>
          </a:p>
        </p:txBody>
      </p:sp>
      <p:sp>
        <p:nvSpPr>
          <p:cNvPr id="87046" name="Rectangle 3"/>
          <p:cNvSpPr>
            <a:spLocks noGrp="1" noChangeArrowheads="1"/>
          </p:cNvSpPr>
          <p:nvPr>
            <p:ph sz="half" idx="1"/>
          </p:nvPr>
        </p:nvSpPr>
        <p:spPr>
          <a:xfrm>
            <a:off x="5181600" y="1828800"/>
            <a:ext cx="3581400" cy="4114800"/>
          </a:xfrm>
          <a:ln w="12700">
            <a:solidFill>
              <a:schemeClr val="tx1"/>
            </a:solidFill>
          </a:ln>
        </p:spPr>
        <p:txBody>
          <a:bodyPr/>
          <a:lstStyle/>
          <a:p>
            <a:pPr marL="290513" indent="-290513" eaLnBrk="1" hangingPunct="1">
              <a:lnSpc>
                <a:spcPct val="85000"/>
              </a:lnSpc>
              <a:spcBef>
                <a:spcPct val="10000"/>
              </a:spcBef>
              <a:spcAft>
                <a:spcPct val="10000"/>
              </a:spcAft>
              <a:buFontTx/>
              <a:buAutoNum type="arabicPeriod"/>
            </a:pPr>
            <a:r>
              <a:rPr lang="en-GB" sz="2000" smtClean="0"/>
              <a:t>You can also save the output as</a:t>
            </a:r>
            <a:r>
              <a:rPr lang="en-GB" sz="2000" b="1" i="1" smtClean="0"/>
              <a:t> </a:t>
            </a:r>
            <a:r>
              <a:rPr lang="en-GB" sz="1800" b="1" i="1" smtClean="0"/>
              <a:t>health_info.spo</a:t>
            </a:r>
            <a:r>
              <a:rPr lang="en-GB" sz="2000" b="1" i="1" smtClean="0"/>
              <a:t> </a:t>
            </a:r>
            <a:r>
              <a:rPr lang="en-GB" sz="2000" smtClean="0"/>
              <a:t>or any name of your choice.</a:t>
            </a:r>
          </a:p>
          <a:p>
            <a:pPr marL="290513" indent="-290513" eaLnBrk="1" hangingPunct="1">
              <a:lnSpc>
                <a:spcPct val="85000"/>
              </a:lnSpc>
              <a:spcBef>
                <a:spcPct val="10000"/>
              </a:spcBef>
              <a:spcAft>
                <a:spcPct val="10000"/>
              </a:spcAft>
              <a:buFontTx/>
              <a:buAutoNum type="arabicPeriod"/>
            </a:pPr>
            <a:r>
              <a:rPr lang="en-GB" sz="2000" smtClean="0"/>
              <a:t>Note that the extension </a:t>
            </a:r>
            <a:r>
              <a:rPr lang="en-GB" sz="2000" b="1" i="1" smtClean="0"/>
              <a:t>spo</a:t>
            </a:r>
            <a:r>
              <a:rPr lang="en-GB" sz="2000" smtClean="0"/>
              <a:t> is the default extension for all output files.</a:t>
            </a:r>
          </a:p>
          <a:p>
            <a:pPr marL="290513" indent="-290513" eaLnBrk="1" hangingPunct="1">
              <a:lnSpc>
                <a:spcPct val="85000"/>
              </a:lnSpc>
              <a:spcBef>
                <a:spcPct val="10000"/>
              </a:spcBef>
              <a:spcAft>
                <a:spcPct val="10000"/>
              </a:spcAft>
              <a:buFontTx/>
              <a:buAutoNum type="arabicPeriod"/>
            </a:pPr>
            <a:r>
              <a:rPr lang="en-GB" sz="2000" smtClean="0"/>
              <a:t>The contents can also be copied and pasted into a Word document:</a:t>
            </a:r>
          </a:p>
          <a:p>
            <a:pPr marL="290513" indent="-290513" eaLnBrk="1" hangingPunct="1">
              <a:lnSpc>
                <a:spcPct val="85000"/>
              </a:lnSpc>
              <a:spcBef>
                <a:spcPct val="10000"/>
              </a:spcBef>
              <a:spcAft>
                <a:spcPct val="10000"/>
              </a:spcAft>
              <a:buFontTx/>
              <a:buNone/>
            </a:pPr>
            <a:r>
              <a:rPr lang="en-GB" sz="2000" smtClean="0"/>
              <a:t>       </a:t>
            </a:r>
            <a:r>
              <a:rPr lang="en-GB" sz="1800" b="1" i="1" smtClean="0"/>
              <a:t>Edit&gt;&gt;&gt;Select All</a:t>
            </a:r>
          </a:p>
          <a:p>
            <a:pPr marL="290513" indent="-290513" eaLnBrk="1" hangingPunct="1">
              <a:lnSpc>
                <a:spcPct val="85000"/>
              </a:lnSpc>
              <a:spcBef>
                <a:spcPct val="10000"/>
              </a:spcBef>
              <a:spcAft>
                <a:spcPct val="10000"/>
              </a:spcAft>
              <a:buFontTx/>
              <a:buNone/>
            </a:pPr>
            <a:r>
              <a:rPr lang="en-GB" sz="1800" b="1" i="1" smtClean="0"/>
              <a:t>        Edit&gt;&gt;&gt;Copy objects</a:t>
            </a:r>
          </a:p>
          <a:p>
            <a:pPr marL="290513" indent="-290513" eaLnBrk="1" hangingPunct="1">
              <a:lnSpc>
                <a:spcPct val="85000"/>
              </a:lnSpc>
              <a:spcBef>
                <a:spcPct val="10000"/>
              </a:spcBef>
              <a:spcAft>
                <a:spcPct val="10000"/>
              </a:spcAft>
              <a:buFontTx/>
              <a:buNone/>
            </a:pPr>
            <a:r>
              <a:rPr lang="en-GB" sz="2000" smtClean="0"/>
              <a:t>4. Paste in a Word file	</a:t>
            </a:r>
            <a:endParaRPr lang="en-US" sz="2000" smtClean="0"/>
          </a:p>
        </p:txBody>
      </p:sp>
      <p:sp>
        <p:nvSpPr>
          <p:cNvPr id="87047" name="Text Box 4"/>
          <p:cNvSpPr txBox="1">
            <a:spLocks noChangeArrowheads="1"/>
          </p:cNvSpPr>
          <p:nvPr/>
        </p:nvSpPr>
        <p:spPr bwMode="auto">
          <a:xfrm>
            <a:off x="5334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2.5  Other Data-Related Options</a:t>
            </a:r>
          </a:p>
        </p:txBody>
      </p:sp>
      <p:sp>
        <p:nvSpPr>
          <p:cNvPr id="87048" name="Rectangle 5"/>
          <p:cNvSpPr>
            <a:spLocks noChangeArrowheads="1"/>
          </p:cNvSpPr>
          <p:nvPr/>
        </p:nvSpPr>
        <p:spPr bwMode="auto">
          <a:xfrm>
            <a:off x="4479925" y="3200400"/>
            <a:ext cx="184150" cy="457200"/>
          </a:xfrm>
          <a:prstGeom prst="rect">
            <a:avLst/>
          </a:prstGeom>
          <a:noFill/>
          <a:ln w="9525">
            <a:noFill/>
            <a:miter lim="800000"/>
            <a:headEnd/>
            <a:tailEnd/>
          </a:ln>
        </p:spPr>
        <p:txBody>
          <a:bodyPr wrap="none">
            <a:spAutoFit/>
          </a:bodyPr>
          <a:lstStyle/>
          <a:p>
            <a:endParaRPr lang="en-US"/>
          </a:p>
        </p:txBody>
      </p:sp>
      <p:pic>
        <p:nvPicPr>
          <p:cNvPr id="87049" name="Picture 8"/>
          <p:cNvPicPr>
            <a:picLocks noChangeAspect="1" noChangeArrowheads="1"/>
          </p:cNvPicPr>
          <p:nvPr/>
        </p:nvPicPr>
        <p:blipFill>
          <a:blip r:embed="rId3"/>
          <a:srcRect r="15239" b="21660"/>
          <a:stretch>
            <a:fillRect/>
          </a:stretch>
        </p:blipFill>
        <p:spPr bwMode="auto">
          <a:xfrm>
            <a:off x="304800" y="1828800"/>
            <a:ext cx="480060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Date Placeholder 3"/>
          <p:cNvSpPr>
            <a:spLocks noGrp="1"/>
          </p:cNvSpPr>
          <p:nvPr>
            <p:ph type="dt" sz="quarter" idx="10"/>
          </p:nvPr>
        </p:nvSpPr>
        <p:spPr>
          <a:noFill/>
        </p:spPr>
        <p:txBody>
          <a:bodyPr/>
          <a:lstStyle/>
          <a:p>
            <a:r>
              <a:rPr lang="en-US"/>
              <a:t>2011</a:t>
            </a:r>
          </a:p>
        </p:txBody>
      </p:sp>
      <p:sp>
        <p:nvSpPr>
          <p:cNvPr id="88067" name="Footer Placeholder 4"/>
          <p:cNvSpPr>
            <a:spLocks noGrp="1"/>
          </p:cNvSpPr>
          <p:nvPr>
            <p:ph type="ftr" sz="quarter" idx="11"/>
          </p:nvPr>
        </p:nvSpPr>
        <p:spPr>
          <a:noFill/>
        </p:spPr>
        <p:txBody>
          <a:bodyPr/>
          <a:lstStyle/>
          <a:p>
            <a:r>
              <a:rPr lang="en-US" smtClean="0"/>
              <a:t>Rasimah Aripin</a:t>
            </a:r>
          </a:p>
        </p:txBody>
      </p:sp>
      <p:sp>
        <p:nvSpPr>
          <p:cNvPr id="88068" name="Slide Number Placeholder 5"/>
          <p:cNvSpPr>
            <a:spLocks noGrp="1"/>
          </p:cNvSpPr>
          <p:nvPr>
            <p:ph type="sldNum" sz="quarter" idx="12"/>
          </p:nvPr>
        </p:nvSpPr>
        <p:spPr>
          <a:noFill/>
        </p:spPr>
        <p:txBody>
          <a:bodyPr/>
          <a:lstStyle/>
          <a:p>
            <a:fld id="{00DADBA8-6FE2-4CC8-AC1A-503A3BD3A3CF}" type="slidenum">
              <a:rPr lang="en-US" smtClean="0"/>
              <a:pPr/>
              <a:t>57</a:t>
            </a:fld>
            <a:endParaRPr lang="en-US" smtClean="0"/>
          </a:p>
        </p:txBody>
      </p:sp>
      <p:sp>
        <p:nvSpPr>
          <p:cNvPr id="88069" name="Rectangle 2"/>
          <p:cNvSpPr>
            <a:spLocks noGrp="1" noChangeArrowheads="1"/>
          </p:cNvSpPr>
          <p:nvPr>
            <p:ph type="title"/>
          </p:nvPr>
        </p:nvSpPr>
        <p:spPr>
          <a:xfrm>
            <a:off x="609600" y="914400"/>
            <a:ext cx="7772400" cy="533400"/>
          </a:xfrm>
          <a:ln>
            <a:solidFill>
              <a:schemeClr val="accent2"/>
            </a:solidFill>
          </a:ln>
        </p:spPr>
        <p:txBody>
          <a:bodyPr/>
          <a:lstStyle/>
          <a:p>
            <a:pPr eaLnBrk="1" hangingPunct="1"/>
            <a:r>
              <a:rPr lang="en-GB" sz="3600" smtClean="0"/>
              <a:t>Create a Read-Only Data File</a:t>
            </a:r>
            <a:endParaRPr lang="en-US" sz="3200" smtClean="0"/>
          </a:p>
        </p:txBody>
      </p:sp>
      <p:sp>
        <p:nvSpPr>
          <p:cNvPr id="88070" name="Rectangle 3"/>
          <p:cNvSpPr>
            <a:spLocks noGrp="1" noChangeArrowheads="1"/>
          </p:cNvSpPr>
          <p:nvPr>
            <p:ph idx="1"/>
          </p:nvPr>
        </p:nvSpPr>
        <p:spPr>
          <a:xfrm>
            <a:off x="533400" y="1600200"/>
            <a:ext cx="7696200" cy="4267200"/>
          </a:xfrm>
        </p:spPr>
        <p:txBody>
          <a:bodyPr/>
          <a:lstStyle/>
          <a:p>
            <a:pPr marL="290513" indent="-290513" eaLnBrk="1" hangingPunct="1">
              <a:buFont typeface="Wingdings" pitchFamily="2" charset="2"/>
              <a:buChar char="§"/>
            </a:pPr>
            <a:r>
              <a:rPr lang="en-US" sz="2400" smtClean="0"/>
              <a:t>Sometimes data values are deleted or changed by mistake during your SPSS session</a:t>
            </a:r>
          </a:p>
          <a:p>
            <a:pPr marL="290513" indent="-290513" eaLnBrk="1" hangingPunct="1">
              <a:buFont typeface="Wingdings" pitchFamily="2" charset="2"/>
              <a:buChar char="§"/>
            </a:pPr>
            <a:r>
              <a:rPr lang="en-US" sz="2400" smtClean="0"/>
              <a:t>If your data is already checked for errors and during the analysis stage you want to be sure that the original data values are not changed permanently, do the following</a:t>
            </a:r>
          </a:p>
          <a:p>
            <a:pPr marL="290513" indent="-290513" eaLnBrk="1" hangingPunct="1">
              <a:buFont typeface="Wingdings" pitchFamily="2" charset="2"/>
              <a:buNone/>
            </a:pPr>
            <a:r>
              <a:rPr lang="en-US" sz="2400" b="1" i="1" smtClean="0"/>
              <a:t>		File &gt;&gt;&gt; Mark File Read Only</a:t>
            </a:r>
          </a:p>
          <a:p>
            <a:pPr marL="290513" indent="-290513" eaLnBrk="1" hangingPunct="1">
              <a:buFont typeface="Wingdings" pitchFamily="2" charset="2"/>
              <a:buChar char="§"/>
            </a:pPr>
            <a:r>
              <a:rPr lang="en-US" sz="2400" smtClean="0"/>
              <a:t>However, the data values can be changed temporarily during the session but saving will be disallowed.</a:t>
            </a:r>
          </a:p>
          <a:p>
            <a:pPr marL="290513" indent="-290513" eaLnBrk="1" hangingPunct="1">
              <a:buFont typeface="Wingdings" pitchFamily="2" charset="2"/>
              <a:buChar char="§"/>
            </a:pPr>
            <a:r>
              <a:rPr lang="en-US" sz="2400" smtClean="0"/>
              <a:t>To release the Read Only option, do the following</a:t>
            </a:r>
          </a:p>
          <a:p>
            <a:pPr marL="290513" indent="-290513" eaLnBrk="1" hangingPunct="1">
              <a:buFont typeface="Wingdings" pitchFamily="2" charset="2"/>
              <a:buNone/>
            </a:pPr>
            <a:r>
              <a:rPr lang="en-US" sz="2400" b="1" i="1" smtClean="0"/>
              <a:t>  		File &gt;&gt;&gt; Mark File Read Write</a:t>
            </a:r>
          </a:p>
          <a:p>
            <a:pPr marL="290513" indent="-290513" eaLnBrk="1" hangingPunct="1">
              <a:buFont typeface="Wingdings" pitchFamily="2" charset="2"/>
              <a:buNone/>
            </a:pPr>
            <a:endParaRPr lang="en-US" sz="2800" b="1" i="1" smtClean="0"/>
          </a:p>
          <a:p>
            <a:pPr marL="290513" indent="-290513" eaLnBrk="1" hangingPunct="1">
              <a:buFont typeface="Wingdings" pitchFamily="2" charset="2"/>
              <a:buNone/>
            </a:pPr>
            <a:endParaRPr lang="en-US" sz="2800" b="1" i="1" smtClean="0"/>
          </a:p>
          <a:p>
            <a:pPr marL="290513" indent="-290513" eaLnBrk="1" hangingPunct="1">
              <a:buFont typeface="Wingdings" pitchFamily="2" charset="2"/>
              <a:buNone/>
            </a:pPr>
            <a:endParaRPr lang="en-US" sz="2800" b="1" i="1" smtClean="0"/>
          </a:p>
          <a:p>
            <a:pPr marL="290513" indent="-290513" eaLnBrk="1" hangingPunct="1">
              <a:buFont typeface="Wingdings" pitchFamily="2" charset="2"/>
              <a:buNone/>
            </a:pPr>
            <a:r>
              <a:rPr lang="en-US" sz="2800" b="1" i="1" smtClean="0"/>
              <a:t>	</a:t>
            </a:r>
          </a:p>
        </p:txBody>
      </p:sp>
      <p:sp>
        <p:nvSpPr>
          <p:cNvPr id="88071" name="Text Box 4"/>
          <p:cNvSpPr txBox="1">
            <a:spLocks noChangeArrowheads="1"/>
          </p:cNvSpPr>
          <p:nvPr/>
        </p:nvSpPr>
        <p:spPr bwMode="auto">
          <a:xfrm>
            <a:off x="3048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2.5  Other Data-Related Options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3"/>
          <p:cNvSpPr>
            <a:spLocks noGrp="1"/>
          </p:cNvSpPr>
          <p:nvPr>
            <p:ph type="dt" sz="quarter" idx="10"/>
          </p:nvPr>
        </p:nvSpPr>
        <p:spPr>
          <a:noFill/>
        </p:spPr>
        <p:txBody>
          <a:bodyPr/>
          <a:lstStyle/>
          <a:p>
            <a:r>
              <a:rPr lang="en-US"/>
              <a:t>2011</a:t>
            </a:r>
          </a:p>
        </p:txBody>
      </p:sp>
      <p:sp>
        <p:nvSpPr>
          <p:cNvPr id="89091" name="Footer Placeholder 4"/>
          <p:cNvSpPr>
            <a:spLocks noGrp="1"/>
          </p:cNvSpPr>
          <p:nvPr>
            <p:ph type="ftr" sz="quarter" idx="11"/>
          </p:nvPr>
        </p:nvSpPr>
        <p:spPr>
          <a:noFill/>
        </p:spPr>
        <p:txBody>
          <a:bodyPr/>
          <a:lstStyle/>
          <a:p>
            <a:r>
              <a:rPr lang="en-US" smtClean="0"/>
              <a:t>Rasimah Aripin</a:t>
            </a:r>
          </a:p>
        </p:txBody>
      </p:sp>
      <p:sp>
        <p:nvSpPr>
          <p:cNvPr id="89092" name="Slide Number Placeholder 5"/>
          <p:cNvSpPr>
            <a:spLocks noGrp="1"/>
          </p:cNvSpPr>
          <p:nvPr>
            <p:ph type="sldNum" sz="quarter" idx="12"/>
          </p:nvPr>
        </p:nvSpPr>
        <p:spPr>
          <a:noFill/>
        </p:spPr>
        <p:txBody>
          <a:bodyPr/>
          <a:lstStyle/>
          <a:p>
            <a:fld id="{5EEFC8AC-965D-4E6E-B180-4457A5905420}" type="slidenum">
              <a:rPr lang="en-US" smtClean="0"/>
              <a:pPr/>
              <a:t>58</a:t>
            </a:fld>
            <a:endParaRPr lang="en-US" smtClean="0"/>
          </a:p>
        </p:txBody>
      </p:sp>
      <p:sp>
        <p:nvSpPr>
          <p:cNvPr id="89093" name="Rectangle 2"/>
          <p:cNvSpPr>
            <a:spLocks noGrp="1" noChangeArrowheads="1"/>
          </p:cNvSpPr>
          <p:nvPr>
            <p:ph type="title"/>
          </p:nvPr>
        </p:nvSpPr>
        <p:spPr>
          <a:xfrm>
            <a:off x="609600" y="762000"/>
            <a:ext cx="7772400" cy="685800"/>
          </a:xfrm>
          <a:ln>
            <a:solidFill>
              <a:schemeClr val="accent2"/>
            </a:solidFill>
          </a:ln>
        </p:spPr>
        <p:txBody>
          <a:bodyPr/>
          <a:lstStyle/>
          <a:p>
            <a:pPr eaLnBrk="1" hangingPunct="1"/>
            <a:r>
              <a:rPr lang="en-GB" sz="3600" smtClean="0"/>
              <a:t>Recently Used Data and Files</a:t>
            </a:r>
            <a:endParaRPr lang="en-US" sz="3200" smtClean="0"/>
          </a:p>
        </p:txBody>
      </p:sp>
      <p:sp>
        <p:nvSpPr>
          <p:cNvPr id="89094" name="Rectangle 3"/>
          <p:cNvSpPr>
            <a:spLocks noGrp="1" noChangeArrowheads="1"/>
          </p:cNvSpPr>
          <p:nvPr>
            <p:ph idx="1"/>
          </p:nvPr>
        </p:nvSpPr>
        <p:spPr>
          <a:xfrm>
            <a:off x="609600" y="1524000"/>
            <a:ext cx="7620000" cy="4267200"/>
          </a:xfrm>
        </p:spPr>
        <p:txBody>
          <a:bodyPr/>
          <a:lstStyle/>
          <a:p>
            <a:pPr marL="290513" indent="-290513" eaLnBrk="1" hangingPunct="1">
              <a:buFont typeface="Wingdings" pitchFamily="2" charset="2"/>
              <a:buChar char="§"/>
            </a:pPr>
            <a:r>
              <a:rPr lang="en-US" sz="2800" b="1" i="1" smtClean="0"/>
              <a:t> </a:t>
            </a:r>
            <a:r>
              <a:rPr lang="en-US" sz="2800" smtClean="0"/>
              <a:t>If during your SPSS session, you had opened several data files, then the files are listed under the ‘Recently Used Data’. </a:t>
            </a:r>
          </a:p>
          <a:p>
            <a:pPr marL="290513" indent="-290513" eaLnBrk="1" hangingPunct="1">
              <a:buFont typeface="Wingdings" pitchFamily="2" charset="2"/>
              <a:buChar char="§"/>
            </a:pPr>
            <a:r>
              <a:rPr lang="en-US" sz="2800" smtClean="0"/>
              <a:t>To see the list or to reopen any of the data files, do as follows:</a:t>
            </a:r>
          </a:p>
          <a:p>
            <a:pPr marL="290513" indent="-290513" eaLnBrk="1" hangingPunct="1">
              <a:buFont typeface="Wingdings" pitchFamily="2" charset="2"/>
              <a:buNone/>
            </a:pPr>
            <a:r>
              <a:rPr lang="en-US" sz="2800" b="1" i="1" smtClean="0"/>
              <a:t>		File &gt;&gt;&gt; Recently Used 	Data</a:t>
            </a:r>
          </a:p>
          <a:p>
            <a:pPr marL="290513" indent="-290513" eaLnBrk="1" hangingPunct="1">
              <a:buFont typeface="Wingdings" pitchFamily="2" charset="2"/>
              <a:buChar char="§"/>
            </a:pPr>
            <a:r>
              <a:rPr lang="en-US" sz="2800" smtClean="0"/>
              <a:t>To see other files as well (such as output or syntax files)</a:t>
            </a:r>
          </a:p>
          <a:p>
            <a:pPr marL="290513" indent="-290513" eaLnBrk="1" hangingPunct="1">
              <a:buFont typeface="Wingdings" pitchFamily="2" charset="2"/>
              <a:buNone/>
            </a:pPr>
            <a:r>
              <a:rPr lang="en-US" sz="2800" b="1" i="1" smtClean="0"/>
              <a:t>  		File &gt;&gt;&gt; Recently Used Files</a:t>
            </a:r>
          </a:p>
          <a:p>
            <a:pPr marL="290513" indent="-290513" eaLnBrk="1" hangingPunct="1">
              <a:buFont typeface="Wingdings" pitchFamily="2" charset="2"/>
              <a:buNone/>
            </a:pPr>
            <a:endParaRPr lang="en-US" sz="2800" b="1" i="1" smtClean="0"/>
          </a:p>
          <a:p>
            <a:pPr marL="290513" indent="-290513" eaLnBrk="1" hangingPunct="1">
              <a:buFont typeface="Wingdings" pitchFamily="2" charset="2"/>
              <a:buNone/>
            </a:pPr>
            <a:endParaRPr lang="en-US" sz="2800" b="1" i="1" smtClean="0"/>
          </a:p>
          <a:p>
            <a:pPr marL="290513" indent="-290513" eaLnBrk="1" hangingPunct="1">
              <a:buFont typeface="Wingdings" pitchFamily="2" charset="2"/>
              <a:buNone/>
            </a:pPr>
            <a:endParaRPr lang="en-US" sz="2800" b="1" i="1" smtClean="0"/>
          </a:p>
          <a:p>
            <a:pPr marL="290513" indent="-290513" eaLnBrk="1" hangingPunct="1">
              <a:buFont typeface="Wingdings" pitchFamily="2" charset="2"/>
              <a:buNone/>
            </a:pPr>
            <a:r>
              <a:rPr lang="en-US" sz="2800" b="1" i="1" smtClean="0"/>
              <a:t>	</a:t>
            </a:r>
          </a:p>
        </p:txBody>
      </p:sp>
      <p:sp>
        <p:nvSpPr>
          <p:cNvPr id="89095" name="Text Box 4"/>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2.5  Other Data-Related Options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p:cNvSpPr>
            <a:spLocks noGrp="1"/>
          </p:cNvSpPr>
          <p:nvPr>
            <p:ph type="dt" sz="quarter" idx="10"/>
          </p:nvPr>
        </p:nvSpPr>
        <p:spPr>
          <a:noFill/>
        </p:spPr>
        <p:txBody>
          <a:bodyPr/>
          <a:lstStyle/>
          <a:p>
            <a:r>
              <a:rPr lang="en-US"/>
              <a:t>2011</a:t>
            </a:r>
          </a:p>
        </p:txBody>
      </p:sp>
      <p:sp>
        <p:nvSpPr>
          <p:cNvPr id="90115" name="Footer Placeholder 4"/>
          <p:cNvSpPr>
            <a:spLocks noGrp="1"/>
          </p:cNvSpPr>
          <p:nvPr>
            <p:ph type="ftr" sz="quarter" idx="11"/>
          </p:nvPr>
        </p:nvSpPr>
        <p:spPr>
          <a:noFill/>
        </p:spPr>
        <p:txBody>
          <a:bodyPr/>
          <a:lstStyle/>
          <a:p>
            <a:r>
              <a:rPr lang="en-US" smtClean="0"/>
              <a:t>Rasimah Aripin</a:t>
            </a:r>
          </a:p>
        </p:txBody>
      </p:sp>
      <p:sp>
        <p:nvSpPr>
          <p:cNvPr id="90116" name="Slide Number Placeholder 5"/>
          <p:cNvSpPr>
            <a:spLocks noGrp="1"/>
          </p:cNvSpPr>
          <p:nvPr>
            <p:ph type="sldNum" sz="quarter" idx="12"/>
          </p:nvPr>
        </p:nvSpPr>
        <p:spPr>
          <a:noFill/>
        </p:spPr>
        <p:txBody>
          <a:bodyPr/>
          <a:lstStyle/>
          <a:p>
            <a:fld id="{2C634210-7E00-45D8-B0F1-358334AACBD4}" type="slidenum">
              <a:rPr lang="en-US" smtClean="0"/>
              <a:pPr/>
              <a:t>59</a:t>
            </a:fld>
            <a:endParaRPr lang="en-US" smtClean="0"/>
          </a:p>
        </p:txBody>
      </p:sp>
      <p:sp>
        <p:nvSpPr>
          <p:cNvPr id="90117" name="Rectangle 2"/>
          <p:cNvSpPr>
            <a:spLocks noGrp="1" noChangeArrowheads="1"/>
          </p:cNvSpPr>
          <p:nvPr>
            <p:ph type="title"/>
          </p:nvPr>
        </p:nvSpPr>
        <p:spPr>
          <a:xfrm>
            <a:off x="609600" y="685800"/>
            <a:ext cx="7772400" cy="457200"/>
          </a:xfrm>
          <a:ln>
            <a:solidFill>
              <a:schemeClr val="accent2"/>
            </a:solidFill>
          </a:ln>
        </p:spPr>
        <p:txBody>
          <a:bodyPr/>
          <a:lstStyle/>
          <a:p>
            <a:pPr eaLnBrk="1" hangingPunct="1"/>
            <a:r>
              <a:rPr lang="en-GB" sz="3200" smtClean="0"/>
              <a:t> Recently Used Data List</a:t>
            </a:r>
            <a:endParaRPr lang="en-US" sz="3200" smtClean="0"/>
          </a:p>
        </p:txBody>
      </p:sp>
      <p:pic>
        <p:nvPicPr>
          <p:cNvPr id="90118" name="Picture 8"/>
          <p:cNvPicPr>
            <a:picLocks noGrp="1" noChangeAspect="1" noChangeArrowheads="1"/>
          </p:cNvPicPr>
          <p:nvPr>
            <p:ph idx="1"/>
          </p:nvPr>
        </p:nvPicPr>
        <p:blipFill>
          <a:blip r:embed="rId3"/>
          <a:srcRect r="31667" b="38889"/>
          <a:stretch>
            <a:fillRect/>
          </a:stretch>
        </p:blipFill>
        <p:spPr>
          <a:xfrm>
            <a:off x="0" y="1295400"/>
            <a:ext cx="5867400" cy="4876800"/>
          </a:xfrm>
          <a:ln>
            <a:solidFill>
              <a:schemeClr val="tx1"/>
            </a:solidFill>
          </a:ln>
        </p:spPr>
      </p:pic>
      <p:sp>
        <p:nvSpPr>
          <p:cNvPr id="90119" name="Text Box 9"/>
          <p:cNvSpPr txBox="1">
            <a:spLocks noChangeArrowheads="1"/>
          </p:cNvSpPr>
          <p:nvPr/>
        </p:nvSpPr>
        <p:spPr bwMode="auto">
          <a:xfrm>
            <a:off x="5943600" y="1219200"/>
            <a:ext cx="3048000" cy="4702175"/>
          </a:xfrm>
          <a:prstGeom prst="rect">
            <a:avLst/>
          </a:prstGeom>
          <a:noFill/>
          <a:ln w="9525">
            <a:solidFill>
              <a:schemeClr val="tx1"/>
            </a:solidFill>
            <a:miter lim="800000"/>
            <a:headEnd/>
            <a:tailEnd/>
          </a:ln>
        </p:spPr>
        <p:txBody>
          <a:bodyPr>
            <a:spAutoFit/>
          </a:bodyPr>
          <a:lstStyle/>
          <a:p>
            <a:pPr marL="115888" indent="-115888">
              <a:spcBef>
                <a:spcPct val="20000"/>
              </a:spcBef>
              <a:buFontTx/>
              <a:buChar char="•"/>
            </a:pPr>
            <a:r>
              <a:rPr lang="en-US" b="0" i="0"/>
              <a:t>List of 9 recently used data during the same session.</a:t>
            </a:r>
          </a:p>
          <a:p>
            <a:pPr marL="115888" indent="-115888">
              <a:spcBef>
                <a:spcPct val="20000"/>
              </a:spcBef>
            </a:pPr>
            <a:r>
              <a:rPr lang="en-US" b="0" i="0"/>
              <a:t>You can reduce the number of files to less than 9 under Options</a:t>
            </a:r>
          </a:p>
          <a:p>
            <a:pPr marL="115888" indent="-115888">
              <a:spcBef>
                <a:spcPct val="20000"/>
              </a:spcBef>
              <a:buFontTx/>
              <a:buChar char="•"/>
            </a:pPr>
            <a:r>
              <a:rPr lang="en-US" b="0" i="0"/>
              <a:t>Select the required file.</a:t>
            </a:r>
          </a:p>
          <a:p>
            <a:pPr marL="115888" indent="-115888">
              <a:spcBef>
                <a:spcPct val="20000"/>
              </a:spcBef>
              <a:buFontTx/>
              <a:buChar char="•"/>
            </a:pPr>
            <a:r>
              <a:rPr lang="en-US" b="0" i="0"/>
              <a:t>The Recently Used Files option list all types of files (data, output, etc)</a:t>
            </a:r>
          </a:p>
        </p:txBody>
      </p:sp>
      <p:cxnSp>
        <p:nvCxnSpPr>
          <p:cNvPr id="90120" name="AutoShape 10"/>
          <p:cNvCxnSpPr>
            <a:cxnSpLocks noChangeShapeType="1"/>
          </p:cNvCxnSpPr>
          <p:nvPr/>
        </p:nvCxnSpPr>
        <p:spPr bwMode="auto">
          <a:xfrm flipH="1">
            <a:off x="2667000" y="3733800"/>
            <a:ext cx="3200400" cy="1417638"/>
          </a:xfrm>
          <a:prstGeom prst="straightConnector1">
            <a:avLst/>
          </a:prstGeom>
          <a:noFill/>
          <a:ln w="25400">
            <a:solidFill>
              <a:srgbClr val="800000"/>
            </a:solidFill>
            <a:round/>
            <a:headEnd/>
            <a:tailEnd type="triangle" w="med" len="med"/>
          </a:ln>
        </p:spPr>
      </p:cxnSp>
      <p:sp>
        <p:nvSpPr>
          <p:cNvPr id="90121" name="Text Box 11"/>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2.5  Other Data-Related Options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p:cNvSpPr>
            <a:spLocks noGrp="1"/>
          </p:cNvSpPr>
          <p:nvPr>
            <p:ph type="dt" sz="quarter" idx="10"/>
          </p:nvPr>
        </p:nvSpPr>
        <p:spPr>
          <a:noFill/>
        </p:spPr>
        <p:txBody>
          <a:bodyPr/>
          <a:lstStyle/>
          <a:p>
            <a:r>
              <a:rPr lang="en-US"/>
              <a:t>2011</a:t>
            </a:r>
          </a:p>
        </p:txBody>
      </p:sp>
      <p:sp>
        <p:nvSpPr>
          <p:cNvPr id="35843" name="Footer Placeholder 4"/>
          <p:cNvSpPr>
            <a:spLocks noGrp="1"/>
          </p:cNvSpPr>
          <p:nvPr>
            <p:ph type="ftr" sz="quarter" idx="11"/>
          </p:nvPr>
        </p:nvSpPr>
        <p:spPr>
          <a:noFill/>
        </p:spPr>
        <p:txBody>
          <a:bodyPr/>
          <a:lstStyle/>
          <a:p>
            <a:r>
              <a:rPr lang="en-US" smtClean="0"/>
              <a:t>Rasimah Aripin</a:t>
            </a:r>
          </a:p>
        </p:txBody>
      </p:sp>
      <p:sp>
        <p:nvSpPr>
          <p:cNvPr id="35844" name="Slide Number Placeholder 5"/>
          <p:cNvSpPr>
            <a:spLocks noGrp="1"/>
          </p:cNvSpPr>
          <p:nvPr>
            <p:ph type="sldNum" sz="quarter" idx="12"/>
          </p:nvPr>
        </p:nvSpPr>
        <p:spPr>
          <a:noFill/>
        </p:spPr>
        <p:txBody>
          <a:bodyPr/>
          <a:lstStyle/>
          <a:p>
            <a:fld id="{9DB7B64A-9E2B-4438-A764-52A97DCEDF17}" type="slidenum">
              <a:rPr lang="en-US" smtClean="0"/>
              <a:pPr/>
              <a:t>6</a:t>
            </a:fld>
            <a:endParaRPr lang="en-US" smtClean="0"/>
          </a:p>
        </p:txBody>
      </p:sp>
      <p:sp>
        <p:nvSpPr>
          <p:cNvPr id="35845" name="Rectangle 2"/>
          <p:cNvSpPr>
            <a:spLocks noGrp="1" noChangeArrowheads="1"/>
          </p:cNvSpPr>
          <p:nvPr>
            <p:ph type="title"/>
          </p:nvPr>
        </p:nvSpPr>
        <p:spPr>
          <a:xfrm>
            <a:off x="381000" y="685800"/>
            <a:ext cx="8305800" cy="685800"/>
          </a:xfrm>
          <a:noFill/>
          <a:ln w="25400">
            <a:solidFill>
              <a:schemeClr val="accent2"/>
            </a:solidFill>
          </a:ln>
        </p:spPr>
        <p:txBody>
          <a:bodyPr/>
          <a:lstStyle/>
          <a:p>
            <a:pPr eaLnBrk="1" hangingPunct="1">
              <a:tabLst>
                <a:tab pos="3948113" algn="l"/>
              </a:tabLst>
            </a:pPr>
            <a:r>
              <a:rPr lang="en-US" sz="3600" b="1" smtClean="0"/>
              <a:t>1.1:  Review of Basic Terms</a:t>
            </a:r>
          </a:p>
        </p:txBody>
      </p:sp>
      <p:sp>
        <p:nvSpPr>
          <p:cNvPr id="35846" name="Rectangle 4"/>
          <p:cNvSpPr>
            <a:spLocks noGrp="1" noChangeArrowheads="1"/>
          </p:cNvSpPr>
          <p:nvPr>
            <p:ph type="body" idx="1"/>
          </p:nvPr>
        </p:nvSpPr>
        <p:spPr>
          <a:xfrm>
            <a:off x="609600" y="1371600"/>
            <a:ext cx="7772400" cy="4572000"/>
          </a:xfrm>
        </p:spPr>
        <p:txBody>
          <a:bodyPr/>
          <a:lstStyle/>
          <a:p>
            <a:pPr marL="682625" indent="-682625" eaLnBrk="1" hangingPunct="1">
              <a:spcAft>
                <a:spcPct val="20000"/>
              </a:spcAft>
              <a:buFontTx/>
              <a:buNone/>
            </a:pPr>
            <a:r>
              <a:rPr lang="en-US" sz="2400" smtClean="0">
                <a:latin typeface="Georgia" pitchFamily="18" charset="0"/>
              </a:rPr>
              <a:t>1.1	Test your understanding of basic research methodology concepts by taking the competency test in Appendix 1</a:t>
            </a:r>
          </a:p>
          <a:p>
            <a:pPr marL="682625" indent="-682625" eaLnBrk="1" hangingPunct="1">
              <a:spcAft>
                <a:spcPct val="20000"/>
              </a:spcAft>
              <a:buFontTx/>
              <a:buNone/>
            </a:pPr>
            <a:r>
              <a:rPr lang="en-US" sz="2400" smtClean="0">
                <a:latin typeface="Georgia" pitchFamily="18" charset="0"/>
              </a:rPr>
              <a:t>1.2	Test your understanding of basic statistical concepts by taking the competency test in Appendix 2</a:t>
            </a:r>
          </a:p>
          <a:p>
            <a:pPr marL="682625" indent="-682625" eaLnBrk="1" hangingPunct="1">
              <a:spcAft>
                <a:spcPct val="20000"/>
              </a:spcAft>
              <a:buFontTx/>
              <a:buNone/>
            </a:pPr>
            <a:r>
              <a:rPr lang="en-US" sz="2400" smtClean="0">
                <a:latin typeface="Georgia" pitchFamily="18" charset="0"/>
              </a:rPr>
              <a:t>1.3	Compare your scores with the suggested answers in Appendix 3</a:t>
            </a:r>
          </a:p>
          <a:p>
            <a:pPr marL="682625" indent="-682625" eaLnBrk="1" hangingPunct="1">
              <a:spcAft>
                <a:spcPct val="20000"/>
              </a:spcAft>
              <a:buFontTx/>
              <a:buNone/>
            </a:pPr>
            <a:r>
              <a:rPr lang="en-US" sz="2400" smtClean="0">
                <a:latin typeface="Georgia" pitchFamily="18" charset="0"/>
              </a:rPr>
              <a:t>1.4	If your combined score for both tests is less than 60%, then it is advisable to refer to a text book on introductory statistics to help you with this course</a:t>
            </a:r>
          </a:p>
        </p:txBody>
      </p:sp>
      <p:sp>
        <p:nvSpPr>
          <p:cNvPr id="35847" name="Text Box 6"/>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Date Placeholder 3"/>
          <p:cNvSpPr>
            <a:spLocks noGrp="1"/>
          </p:cNvSpPr>
          <p:nvPr>
            <p:ph type="dt" sz="quarter" idx="10"/>
          </p:nvPr>
        </p:nvSpPr>
        <p:spPr>
          <a:noFill/>
        </p:spPr>
        <p:txBody>
          <a:bodyPr/>
          <a:lstStyle/>
          <a:p>
            <a:r>
              <a:rPr lang="en-US"/>
              <a:t>2011</a:t>
            </a:r>
          </a:p>
        </p:txBody>
      </p:sp>
      <p:sp>
        <p:nvSpPr>
          <p:cNvPr id="91139" name="Footer Placeholder 4"/>
          <p:cNvSpPr>
            <a:spLocks noGrp="1"/>
          </p:cNvSpPr>
          <p:nvPr>
            <p:ph type="ftr" sz="quarter" idx="11"/>
          </p:nvPr>
        </p:nvSpPr>
        <p:spPr>
          <a:noFill/>
        </p:spPr>
        <p:txBody>
          <a:bodyPr/>
          <a:lstStyle/>
          <a:p>
            <a:r>
              <a:rPr lang="en-US" smtClean="0"/>
              <a:t>Rasimah Aripin</a:t>
            </a:r>
          </a:p>
        </p:txBody>
      </p:sp>
      <p:sp>
        <p:nvSpPr>
          <p:cNvPr id="91140" name="Slide Number Placeholder 5"/>
          <p:cNvSpPr>
            <a:spLocks noGrp="1"/>
          </p:cNvSpPr>
          <p:nvPr>
            <p:ph type="sldNum" sz="quarter" idx="12"/>
          </p:nvPr>
        </p:nvSpPr>
        <p:spPr>
          <a:noFill/>
        </p:spPr>
        <p:txBody>
          <a:bodyPr/>
          <a:lstStyle/>
          <a:p>
            <a:fld id="{641B3E2F-869A-4403-9BB7-9FD038D5AC4A}" type="slidenum">
              <a:rPr lang="en-US" smtClean="0"/>
              <a:pPr/>
              <a:t>60</a:t>
            </a:fld>
            <a:endParaRPr lang="en-US" smtClean="0"/>
          </a:p>
        </p:txBody>
      </p:sp>
      <p:sp>
        <p:nvSpPr>
          <p:cNvPr id="91141" name="AutoShape 2"/>
          <p:cNvSpPr>
            <a:spLocks noChangeAspect="1" noChangeArrowheads="1"/>
          </p:cNvSpPr>
          <p:nvPr>
            <p:ph type="title"/>
          </p:nvPr>
        </p:nvSpPr>
        <p:spPr>
          <a:xfrm>
            <a:off x="838200" y="609600"/>
            <a:ext cx="7772400" cy="533400"/>
          </a:xfrm>
          <a:ln>
            <a:solidFill>
              <a:schemeClr val="accent2"/>
            </a:solidFill>
          </a:ln>
        </p:spPr>
        <p:txBody>
          <a:bodyPr/>
          <a:lstStyle/>
          <a:p>
            <a:pPr eaLnBrk="1" hangingPunct="1"/>
            <a:r>
              <a:rPr lang="en-US" sz="3600" b="1" smtClean="0"/>
              <a:t>2.6:  Reading Excel Data Files</a:t>
            </a:r>
          </a:p>
        </p:txBody>
      </p:sp>
      <p:sp>
        <p:nvSpPr>
          <p:cNvPr id="91142" name="Rectangle 3"/>
          <p:cNvSpPr>
            <a:spLocks noGrp="1" noChangeArrowheads="1"/>
          </p:cNvSpPr>
          <p:nvPr>
            <p:ph type="body" idx="1"/>
          </p:nvPr>
        </p:nvSpPr>
        <p:spPr>
          <a:xfrm>
            <a:off x="304800" y="1295400"/>
            <a:ext cx="8610600" cy="4800600"/>
          </a:xfrm>
        </p:spPr>
        <p:txBody>
          <a:bodyPr/>
          <a:lstStyle/>
          <a:p>
            <a:pPr marL="533400" indent="-533400" eaLnBrk="1" hangingPunct="1">
              <a:lnSpc>
                <a:spcPct val="80000"/>
              </a:lnSpc>
              <a:buFontTx/>
              <a:buAutoNum type="arabicPeriod"/>
            </a:pPr>
            <a:r>
              <a:rPr lang="en-GB" sz="2400" smtClean="0"/>
              <a:t>SPSS can read Excel worksheets directly using the pull-down menu        </a:t>
            </a:r>
            <a:r>
              <a:rPr lang="en-GB" sz="2400" b="1" i="1" smtClean="0"/>
              <a:t>File &gt;&gt;&gt; Open.  </a:t>
            </a:r>
          </a:p>
          <a:p>
            <a:pPr marL="533400" indent="-533400" eaLnBrk="1" hangingPunct="1">
              <a:lnSpc>
                <a:spcPct val="80000"/>
              </a:lnSpc>
              <a:buFontTx/>
              <a:buAutoNum type="arabicPeriod"/>
            </a:pPr>
            <a:r>
              <a:rPr lang="en-GB" sz="2400" smtClean="0"/>
              <a:t>Note that, the Excel file can have multiple sheets but SPSS can only convert one worksheet at a time</a:t>
            </a:r>
          </a:p>
          <a:p>
            <a:pPr marL="533400" indent="-533400" eaLnBrk="1" hangingPunct="1">
              <a:lnSpc>
                <a:spcPct val="80000"/>
              </a:lnSpc>
              <a:buFontTx/>
              <a:buAutoNum type="arabicPeriod"/>
            </a:pPr>
            <a:r>
              <a:rPr lang="en-GB" sz="2400" smtClean="0"/>
              <a:t>It is advisable that the column labels (titles)  follow the SPSS variable naming convention (Section 2.2), i.e. no blanks, not exceeding 64 characters, etc.  Otherwise, SPSS will truncate the names or provided default names</a:t>
            </a:r>
          </a:p>
          <a:p>
            <a:pPr marL="533400" indent="-533400" eaLnBrk="1" hangingPunct="1">
              <a:lnSpc>
                <a:spcPct val="80000"/>
              </a:lnSpc>
              <a:buFontTx/>
              <a:buAutoNum type="arabicPeriod"/>
            </a:pPr>
            <a:r>
              <a:rPr lang="en-GB" sz="2400" smtClean="0"/>
              <a:t>No blank lines are permitted between data values and after or before the column labels (titles). Any blank lines would be assigned missing values for the respective variables.</a:t>
            </a:r>
            <a:endParaRPr lang="en-GB" sz="2400" b="1" smtClean="0"/>
          </a:p>
          <a:p>
            <a:pPr marL="533400" indent="-533400" eaLnBrk="1" hangingPunct="1">
              <a:lnSpc>
                <a:spcPct val="80000"/>
              </a:lnSpc>
              <a:buFontTx/>
              <a:buAutoNum type="arabicPeriod"/>
            </a:pPr>
            <a:r>
              <a:rPr lang="en-GB" sz="2400" smtClean="0"/>
              <a:t>Remove all main titles, comments or footnotes</a:t>
            </a:r>
            <a:r>
              <a:rPr lang="en-GB" sz="2400" b="1" i="1" smtClean="0"/>
              <a:t> </a:t>
            </a:r>
            <a:r>
              <a:rPr lang="en-GB" sz="2400" smtClean="0"/>
              <a:t>as SPSS only recognises variable names and data values.</a:t>
            </a:r>
          </a:p>
          <a:p>
            <a:pPr marL="533400" indent="-533400" eaLnBrk="1" hangingPunct="1">
              <a:lnSpc>
                <a:spcPct val="80000"/>
              </a:lnSpc>
              <a:buFontTx/>
              <a:buAutoNum type="arabicPeriod"/>
            </a:pPr>
            <a:r>
              <a:rPr lang="en-GB" sz="2400" smtClean="0"/>
              <a:t>Value labels need to be defined in SPSS and some other editing may need to be done after conversion</a:t>
            </a:r>
            <a:endParaRPr lang="en-US" sz="2400" smtClean="0"/>
          </a:p>
        </p:txBody>
      </p:sp>
      <p:sp>
        <p:nvSpPr>
          <p:cNvPr id="91143" name="Text Box 6"/>
          <p:cNvSpPr txBox="1">
            <a:spLocks noChangeArrowheads="1"/>
          </p:cNvSpPr>
          <p:nvPr/>
        </p:nvSpPr>
        <p:spPr bwMode="auto">
          <a:xfrm>
            <a:off x="609600" y="228600"/>
            <a:ext cx="4724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2:  Preparing Data for Analysis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10"/>
          </p:nvPr>
        </p:nvSpPr>
        <p:spPr>
          <a:noFill/>
        </p:spPr>
        <p:txBody>
          <a:bodyPr/>
          <a:lstStyle/>
          <a:p>
            <a:r>
              <a:rPr lang="en-US"/>
              <a:t>2011</a:t>
            </a:r>
          </a:p>
        </p:txBody>
      </p:sp>
      <p:sp>
        <p:nvSpPr>
          <p:cNvPr id="92163" name="Footer Placeholder 4"/>
          <p:cNvSpPr>
            <a:spLocks noGrp="1"/>
          </p:cNvSpPr>
          <p:nvPr>
            <p:ph type="ftr" sz="quarter" idx="11"/>
          </p:nvPr>
        </p:nvSpPr>
        <p:spPr>
          <a:noFill/>
        </p:spPr>
        <p:txBody>
          <a:bodyPr/>
          <a:lstStyle/>
          <a:p>
            <a:r>
              <a:rPr lang="en-US" smtClean="0"/>
              <a:t>Rasimah Aripin</a:t>
            </a:r>
          </a:p>
        </p:txBody>
      </p:sp>
      <p:sp>
        <p:nvSpPr>
          <p:cNvPr id="92164" name="Slide Number Placeholder 5"/>
          <p:cNvSpPr>
            <a:spLocks noGrp="1"/>
          </p:cNvSpPr>
          <p:nvPr>
            <p:ph type="sldNum" sz="quarter" idx="12"/>
          </p:nvPr>
        </p:nvSpPr>
        <p:spPr>
          <a:noFill/>
        </p:spPr>
        <p:txBody>
          <a:bodyPr/>
          <a:lstStyle/>
          <a:p>
            <a:fld id="{EF390C26-C9D6-4DE4-8C77-2CCB707C86AF}" type="slidenum">
              <a:rPr lang="en-US" smtClean="0"/>
              <a:pPr/>
              <a:t>61</a:t>
            </a:fld>
            <a:endParaRPr lang="en-US" smtClean="0"/>
          </a:p>
        </p:txBody>
      </p:sp>
      <p:sp>
        <p:nvSpPr>
          <p:cNvPr id="92165" name="AutoShape 2"/>
          <p:cNvSpPr>
            <a:spLocks noChangeAspect="1" noChangeArrowheads="1"/>
          </p:cNvSpPr>
          <p:nvPr>
            <p:ph type="title"/>
          </p:nvPr>
        </p:nvSpPr>
        <p:spPr>
          <a:xfrm>
            <a:off x="609600" y="685800"/>
            <a:ext cx="8001000" cy="457200"/>
          </a:xfrm>
          <a:ln>
            <a:solidFill>
              <a:schemeClr val="accent2"/>
            </a:solidFill>
          </a:ln>
        </p:spPr>
        <p:txBody>
          <a:bodyPr/>
          <a:lstStyle/>
          <a:p>
            <a:pPr eaLnBrk="1" hangingPunct="1"/>
            <a:r>
              <a:rPr lang="en-US" sz="3200" smtClean="0"/>
              <a:t>Illustration</a:t>
            </a:r>
          </a:p>
        </p:txBody>
      </p:sp>
      <p:sp>
        <p:nvSpPr>
          <p:cNvPr id="92166" name="Rectangle 3"/>
          <p:cNvSpPr>
            <a:spLocks noGrp="1" noChangeArrowheads="1"/>
          </p:cNvSpPr>
          <p:nvPr>
            <p:ph type="body" idx="1"/>
          </p:nvPr>
        </p:nvSpPr>
        <p:spPr>
          <a:xfrm>
            <a:off x="609600" y="1295400"/>
            <a:ext cx="8077200" cy="4800600"/>
          </a:xfrm>
        </p:spPr>
        <p:txBody>
          <a:bodyPr/>
          <a:lstStyle/>
          <a:p>
            <a:pPr marL="292100" indent="-292100" eaLnBrk="1" hangingPunct="1">
              <a:lnSpc>
                <a:spcPct val="90000"/>
              </a:lnSpc>
              <a:buFont typeface="Wingdings" pitchFamily="2" charset="2"/>
              <a:buChar char="§"/>
            </a:pPr>
            <a:r>
              <a:rPr lang="en-GB" sz="2400" smtClean="0"/>
              <a:t>Refer to the </a:t>
            </a:r>
            <a:r>
              <a:rPr lang="en-GB" sz="2400" i="1" smtClean="0"/>
              <a:t>Excel file</a:t>
            </a:r>
            <a:r>
              <a:rPr lang="en-GB" sz="2400" smtClean="0"/>
              <a:t> </a:t>
            </a:r>
            <a:r>
              <a:rPr lang="en-GB" sz="2400" b="1" i="1" smtClean="0"/>
              <a:t>Knowledge S&amp;T.xls</a:t>
            </a:r>
            <a:r>
              <a:rPr lang="en-GB" sz="2400" smtClean="0"/>
              <a:t>  (description of each variable is in Appendix 7).  </a:t>
            </a:r>
          </a:p>
          <a:p>
            <a:pPr marL="292100" indent="-292100" eaLnBrk="1" hangingPunct="1">
              <a:lnSpc>
                <a:spcPct val="90000"/>
              </a:lnSpc>
              <a:buFont typeface="Wingdings" pitchFamily="2" charset="2"/>
              <a:buChar char="§"/>
            </a:pPr>
            <a:r>
              <a:rPr lang="en-GB" sz="2400" smtClean="0"/>
              <a:t>Open the file in Excel to see the contents (Next slide).  </a:t>
            </a:r>
          </a:p>
          <a:p>
            <a:pPr marL="292100" indent="-292100" eaLnBrk="1" hangingPunct="1">
              <a:lnSpc>
                <a:spcPct val="90000"/>
              </a:lnSpc>
              <a:buFont typeface="Wingdings" pitchFamily="2" charset="2"/>
              <a:buChar char="§"/>
            </a:pPr>
            <a:r>
              <a:rPr lang="en-GB" sz="2400" smtClean="0"/>
              <a:t>Note that:</a:t>
            </a:r>
          </a:p>
          <a:p>
            <a:pPr marL="292100" indent="-292100" eaLnBrk="1" hangingPunct="1">
              <a:lnSpc>
                <a:spcPct val="90000"/>
              </a:lnSpc>
              <a:buFont typeface="Wingdings" pitchFamily="2" charset="2"/>
              <a:buChar char="ü"/>
            </a:pPr>
            <a:r>
              <a:rPr lang="en-GB" sz="2400" smtClean="0"/>
              <a:t>There are three worksheets: </a:t>
            </a:r>
            <a:r>
              <a:rPr lang="en-GB" sz="2400" i="1" smtClean="0"/>
              <a:t>Timur, Sabah_Sarawak</a:t>
            </a:r>
            <a:r>
              <a:rPr lang="en-GB" sz="2400" smtClean="0"/>
              <a:t>, and</a:t>
            </a:r>
            <a:r>
              <a:rPr lang="en-GB" sz="2400" i="1" smtClean="0"/>
              <a:t> Utara</a:t>
            </a:r>
          </a:p>
          <a:p>
            <a:pPr marL="292100" indent="-292100" eaLnBrk="1" hangingPunct="1">
              <a:lnSpc>
                <a:spcPct val="90000"/>
              </a:lnSpc>
              <a:buFont typeface="Wingdings" pitchFamily="2" charset="2"/>
              <a:buChar char="ü"/>
            </a:pPr>
            <a:r>
              <a:rPr lang="en-GB" sz="2400" smtClean="0"/>
              <a:t>the variable names are on the first line; </a:t>
            </a:r>
          </a:p>
          <a:p>
            <a:pPr marL="292100" indent="-292100" eaLnBrk="1" hangingPunct="1">
              <a:lnSpc>
                <a:spcPct val="90000"/>
              </a:lnSpc>
              <a:buFont typeface="Wingdings" pitchFamily="2" charset="2"/>
              <a:buChar char="ü"/>
            </a:pPr>
            <a:r>
              <a:rPr lang="en-GB" sz="2400" smtClean="0"/>
              <a:t>there are no empty lines in between the data lines; </a:t>
            </a:r>
          </a:p>
          <a:p>
            <a:pPr marL="292100" indent="-292100" eaLnBrk="1" hangingPunct="1">
              <a:lnSpc>
                <a:spcPct val="90000"/>
              </a:lnSpc>
              <a:buFont typeface="Wingdings" pitchFamily="2" charset="2"/>
              <a:buChar char="ü"/>
            </a:pPr>
            <a:r>
              <a:rPr lang="en-GB" sz="2400" smtClean="0"/>
              <a:t>the three sheets have the same variable names;</a:t>
            </a:r>
          </a:p>
          <a:p>
            <a:pPr marL="292100" indent="-292100" eaLnBrk="1" hangingPunct="1">
              <a:lnSpc>
                <a:spcPct val="90000"/>
              </a:lnSpc>
              <a:buFont typeface="Wingdings" pitchFamily="2" charset="2"/>
              <a:buChar char="ü"/>
            </a:pPr>
            <a:r>
              <a:rPr lang="en-GB" sz="2400" smtClean="0"/>
              <a:t>Some variable names do not follow the SPSS requirement </a:t>
            </a:r>
          </a:p>
          <a:p>
            <a:pPr marL="292100" indent="-292100" eaLnBrk="1" hangingPunct="1">
              <a:lnSpc>
                <a:spcPct val="90000"/>
              </a:lnSpc>
              <a:buFont typeface="Wingdings" pitchFamily="2" charset="2"/>
              <a:buChar char="ü"/>
            </a:pPr>
            <a:r>
              <a:rPr lang="en-GB" sz="2400" smtClean="0"/>
              <a:t>The data occupies the following cells: </a:t>
            </a:r>
            <a:r>
              <a:rPr lang="en-GB" sz="2400" b="1" i="1" smtClean="0"/>
              <a:t>Timur = A2:J95; Sabah_Sarawak = A2:J391; and Utara = A2:J712 </a:t>
            </a:r>
          </a:p>
        </p:txBody>
      </p:sp>
      <p:sp>
        <p:nvSpPr>
          <p:cNvPr id="92167" name="Text Box 4"/>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2.6  Reading Excel Data </a:t>
            </a:r>
          </a:p>
        </p:txBody>
      </p:sp>
      <p:sp>
        <p:nvSpPr>
          <p:cNvPr id="92168" name="Line 5"/>
          <p:cNvSpPr>
            <a:spLocks noChangeShapeType="1"/>
          </p:cNvSpPr>
          <p:nvPr/>
        </p:nvSpPr>
        <p:spPr bwMode="auto">
          <a:xfrm>
            <a:off x="0" y="6172200"/>
            <a:ext cx="9144000" cy="0"/>
          </a:xfrm>
          <a:prstGeom prst="line">
            <a:avLst/>
          </a:prstGeom>
          <a:noFill/>
          <a:ln w="44450">
            <a:solidFill>
              <a:srgbClr val="800080"/>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Date Placeholder 3"/>
          <p:cNvSpPr>
            <a:spLocks noGrp="1"/>
          </p:cNvSpPr>
          <p:nvPr>
            <p:ph type="dt" sz="quarter" idx="10"/>
          </p:nvPr>
        </p:nvSpPr>
        <p:spPr>
          <a:noFill/>
        </p:spPr>
        <p:txBody>
          <a:bodyPr/>
          <a:lstStyle/>
          <a:p>
            <a:r>
              <a:rPr lang="en-US"/>
              <a:t>2011</a:t>
            </a:r>
          </a:p>
        </p:txBody>
      </p:sp>
      <p:sp>
        <p:nvSpPr>
          <p:cNvPr id="93187" name="Footer Placeholder 4"/>
          <p:cNvSpPr>
            <a:spLocks noGrp="1"/>
          </p:cNvSpPr>
          <p:nvPr>
            <p:ph type="ftr" sz="quarter" idx="11"/>
          </p:nvPr>
        </p:nvSpPr>
        <p:spPr>
          <a:noFill/>
        </p:spPr>
        <p:txBody>
          <a:bodyPr/>
          <a:lstStyle/>
          <a:p>
            <a:r>
              <a:rPr lang="en-US" smtClean="0"/>
              <a:t>Rasimah Aripin</a:t>
            </a:r>
          </a:p>
        </p:txBody>
      </p:sp>
      <p:sp>
        <p:nvSpPr>
          <p:cNvPr id="93188" name="Slide Number Placeholder 5"/>
          <p:cNvSpPr>
            <a:spLocks noGrp="1"/>
          </p:cNvSpPr>
          <p:nvPr>
            <p:ph type="sldNum" sz="quarter" idx="12"/>
          </p:nvPr>
        </p:nvSpPr>
        <p:spPr>
          <a:noFill/>
        </p:spPr>
        <p:txBody>
          <a:bodyPr/>
          <a:lstStyle/>
          <a:p>
            <a:fld id="{5E03AA88-C2BD-46EE-A368-11F60BA8A299}" type="slidenum">
              <a:rPr lang="en-US" smtClean="0"/>
              <a:pPr/>
              <a:t>62</a:t>
            </a:fld>
            <a:endParaRPr lang="en-US" smtClean="0"/>
          </a:p>
        </p:txBody>
      </p:sp>
      <p:sp>
        <p:nvSpPr>
          <p:cNvPr id="93189" name="Rectangle 2"/>
          <p:cNvSpPr>
            <a:spLocks noGrp="1" noChangeArrowheads="1"/>
          </p:cNvSpPr>
          <p:nvPr>
            <p:ph type="title"/>
          </p:nvPr>
        </p:nvSpPr>
        <p:spPr/>
        <p:txBody>
          <a:bodyPr/>
          <a:lstStyle/>
          <a:p>
            <a:pPr eaLnBrk="1" hangingPunct="1"/>
            <a:endParaRPr lang="ms-MY" smtClean="0"/>
          </a:p>
        </p:txBody>
      </p:sp>
      <p:pic>
        <p:nvPicPr>
          <p:cNvPr id="93190" name="Picture 3"/>
          <p:cNvPicPr>
            <a:picLocks noChangeAspect="1" noChangeArrowheads="1"/>
          </p:cNvPicPr>
          <p:nvPr>
            <p:ph type="body" idx="1"/>
          </p:nvPr>
        </p:nvPicPr>
        <p:blipFill>
          <a:blip r:embed="rId3"/>
          <a:srcRect r="19608"/>
          <a:stretch>
            <a:fillRect/>
          </a:stretch>
        </p:blipFill>
        <p:spPr>
          <a:xfrm>
            <a:off x="457200" y="685800"/>
            <a:ext cx="8458200" cy="5351463"/>
          </a:xfrm>
          <a:ln w="12700">
            <a:solidFill>
              <a:schemeClr val="tx1"/>
            </a:solidFill>
          </a:ln>
        </p:spPr>
      </p:pic>
      <p:sp>
        <p:nvSpPr>
          <p:cNvPr id="93191" name="Text Box 5"/>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2.6  Reading Excel Data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Date Placeholder 3"/>
          <p:cNvSpPr>
            <a:spLocks noGrp="1"/>
          </p:cNvSpPr>
          <p:nvPr>
            <p:ph type="dt" sz="quarter" idx="10"/>
          </p:nvPr>
        </p:nvSpPr>
        <p:spPr>
          <a:noFill/>
        </p:spPr>
        <p:txBody>
          <a:bodyPr/>
          <a:lstStyle/>
          <a:p>
            <a:r>
              <a:rPr lang="en-US"/>
              <a:t>2011</a:t>
            </a:r>
          </a:p>
        </p:txBody>
      </p:sp>
      <p:sp>
        <p:nvSpPr>
          <p:cNvPr id="94211" name="Footer Placeholder 4"/>
          <p:cNvSpPr>
            <a:spLocks noGrp="1"/>
          </p:cNvSpPr>
          <p:nvPr>
            <p:ph type="ftr" sz="quarter" idx="11"/>
          </p:nvPr>
        </p:nvSpPr>
        <p:spPr>
          <a:noFill/>
        </p:spPr>
        <p:txBody>
          <a:bodyPr/>
          <a:lstStyle/>
          <a:p>
            <a:r>
              <a:rPr lang="en-US" smtClean="0"/>
              <a:t>Rasimah Aripin</a:t>
            </a:r>
          </a:p>
        </p:txBody>
      </p:sp>
      <p:sp>
        <p:nvSpPr>
          <p:cNvPr id="94212" name="Slide Number Placeholder 5"/>
          <p:cNvSpPr>
            <a:spLocks noGrp="1"/>
          </p:cNvSpPr>
          <p:nvPr>
            <p:ph type="sldNum" sz="quarter" idx="12"/>
          </p:nvPr>
        </p:nvSpPr>
        <p:spPr>
          <a:noFill/>
        </p:spPr>
        <p:txBody>
          <a:bodyPr/>
          <a:lstStyle/>
          <a:p>
            <a:fld id="{7639024E-6617-4693-A588-28FF6F18C89D}" type="slidenum">
              <a:rPr lang="en-US" smtClean="0"/>
              <a:pPr/>
              <a:t>63</a:t>
            </a:fld>
            <a:endParaRPr lang="en-US" smtClean="0"/>
          </a:p>
        </p:txBody>
      </p:sp>
      <p:sp>
        <p:nvSpPr>
          <p:cNvPr id="94213" name="AutoShape 2"/>
          <p:cNvSpPr>
            <a:spLocks noChangeAspect="1" noChangeArrowheads="1"/>
          </p:cNvSpPr>
          <p:nvPr>
            <p:ph type="title"/>
          </p:nvPr>
        </p:nvSpPr>
        <p:spPr>
          <a:xfrm>
            <a:off x="533400" y="762000"/>
            <a:ext cx="8001000" cy="533400"/>
          </a:xfrm>
          <a:ln>
            <a:solidFill>
              <a:schemeClr val="accent2"/>
            </a:solidFill>
          </a:ln>
        </p:spPr>
        <p:txBody>
          <a:bodyPr/>
          <a:lstStyle/>
          <a:p>
            <a:pPr eaLnBrk="1" hangingPunct="1"/>
            <a:r>
              <a:rPr lang="en-US" sz="3200" smtClean="0"/>
              <a:t>Illustration</a:t>
            </a:r>
          </a:p>
        </p:txBody>
      </p:sp>
      <p:sp>
        <p:nvSpPr>
          <p:cNvPr id="94214" name="Rectangle 3"/>
          <p:cNvSpPr>
            <a:spLocks noGrp="1" noChangeArrowheads="1"/>
          </p:cNvSpPr>
          <p:nvPr>
            <p:ph type="body" idx="1"/>
          </p:nvPr>
        </p:nvSpPr>
        <p:spPr>
          <a:xfrm>
            <a:off x="609600" y="1447800"/>
            <a:ext cx="8001000" cy="4191000"/>
          </a:xfrm>
        </p:spPr>
        <p:txBody>
          <a:bodyPr/>
          <a:lstStyle/>
          <a:p>
            <a:pPr marL="292100" indent="-292100" eaLnBrk="1" hangingPunct="1">
              <a:lnSpc>
                <a:spcPct val="80000"/>
              </a:lnSpc>
              <a:spcAft>
                <a:spcPct val="20000"/>
              </a:spcAft>
              <a:buFont typeface="Wingdings" pitchFamily="2" charset="2"/>
              <a:buChar char="§"/>
            </a:pPr>
            <a:r>
              <a:rPr lang="en-GB" sz="2400" smtClean="0"/>
              <a:t>To convert the file in SPSS, follow the following steps:</a:t>
            </a:r>
          </a:p>
          <a:p>
            <a:pPr marL="292100" indent="-292100" eaLnBrk="1" hangingPunct="1">
              <a:lnSpc>
                <a:spcPct val="80000"/>
              </a:lnSpc>
              <a:spcAft>
                <a:spcPct val="20000"/>
              </a:spcAft>
              <a:buFont typeface="Wingdings" pitchFamily="2" charset="2"/>
              <a:buChar char="§"/>
            </a:pPr>
            <a:r>
              <a:rPr lang="en-GB" sz="2400" smtClean="0"/>
              <a:t>From the pull-down menus, choose </a:t>
            </a:r>
            <a:r>
              <a:rPr lang="en-GB" sz="2400" b="1" smtClean="0"/>
              <a:t>File &gt;&gt;&gt; Open…</a:t>
            </a:r>
            <a:endParaRPr lang="en-GB" sz="2400" smtClean="0"/>
          </a:p>
          <a:p>
            <a:pPr marL="292100" indent="-292100" eaLnBrk="1" hangingPunct="1">
              <a:lnSpc>
                <a:spcPct val="80000"/>
              </a:lnSpc>
              <a:spcAft>
                <a:spcPct val="20000"/>
              </a:spcAft>
              <a:buFont typeface="Wingdings" pitchFamily="2" charset="2"/>
              <a:buChar char="§"/>
            </a:pPr>
            <a:r>
              <a:rPr lang="en-GB" sz="2400" smtClean="0"/>
              <a:t>From the </a:t>
            </a:r>
            <a:r>
              <a:rPr lang="en-GB" sz="2400" b="1" smtClean="0"/>
              <a:t>Open File</a:t>
            </a:r>
            <a:r>
              <a:rPr lang="en-GB" sz="2400" smtClean="0"/>
              <a:t> (next slide) dialog box, select the </a:t>
            </a:r>
            <a:r>
              <a:rPr lang="en-GB" sz="2400" b="1" i="1" smtClean="0"/>
              <a:t>Excel</a:t>
            </a:r>
            <a:r>
              <a:rPr lang="en-GB" sz="2400" smtClean="0"/>
              <a:t> file that you want to extract: </a:t>
            </a:r>
            <a:r>
              <a:rPr lang="en-GB" sz="2400" b="1" i="1" smtClean="0"/>
              <a:t>Knowledge S&amp;T.xls</a:t>
            </a:r>
            <a:r>
              <a:rPr lang="en-GB" sz="2400" smtClean="0"/>
              <a:t> </a:t>
            </a:r>
            <a:endParaRPr lang="en-GB" sz="2400" b="1" smtClean="0"/>
          </a:p>
          <a:p>
            <a:pPr marL="292100" indent="-292100" eaLnBrk="1" hangingPunct="1">
              <a:lnSpc>
                <a:spcPct val="80000"/>
              </a:lnSpc>
              <a:spcAft>
                <a:spcPct val="20000"/>
              </a:spcAft>
              <a:buFont typeface="Wingdings" pitchFamily="2" charset="2"/>
              <a:buChar char="§"/>
            </a:pPr>
            <a:r>
              <a:rPr lang="en-GB" sz="2400" smtClean="0"/>
              <a:t>Select the first of the three worksheets (</a:t>
            </a:r>
            <a:r>
              <a:rPr lang="en-GB" sz="2400" b="1" i="1" smtClean="0"/>
              <a:t>Timur</a:t>
            </a:r>
            <a:r>
              <a:rPr lang="en-GB" sz="2400" smtClean="0"/>
              <a:t>) available in the file.</a:t>
            </a:r>
          </a:p>
          <a:p>
            <a:pPr marL="292100" indent="-292100" eaLnBrk="1" hangingPunct="1">
              <a:lnSpc>
                <a:spcPct val="80000"/>
              </a:lnSpc>
              <a:spcAft>
                <a:spcPct val="20000"/>
              </a:spcAft>
              <a:buFont typeface="Wingdings" pitchFamily="2" charset="2"/>
              <a:buChar char="§"/>
            </a:pPr>
            <a:r>
              <a:rPr lang="en-GB" sz="2400" smtClean="0"/>
              <a:t>Check whether all variables are correctly copied</a:t>
            </a:r>
          </a:p>
          <a:p>
            <a:pPr marL="292100" indent="-292100" eaLnBrk="1" hangingPunct="1">
              <a:lnSpc>
                <a:spcPct val="80000"/>
              </a:lnSpc>
              <a:spcAft>
                <a:spcPct val="20000"/>
              </a:spcAft>
              <a:buFont typeface="Wingdings" pitchFamily="2" charset="2"/>
              <a:buChar char="§"/>
            </a:pPr>
            <a:r>
              <a:rPr lang="en-GB" sz="2400" smtClean="0"/>
              <a:t>Add appropriate labels for variable names and value labels (see Appendix 7 for the codes)</a:t>
            </a:r>
          </a:p>
          <a:p>
            <a:pPr marL="292100" indent="-292100" eaLnBrk="1" hangingPunct="1">
              <a:lnSpc>
                <a:spcPct val="80000"/>
              </a:lnSpc>
              <a:spcAft>
                <a:spcPct val="20000"/>
              </a:spcAft>
              <a:buFont typeface="Wingdings" pitchFamily="2" charset="2"/>
              <a:buChar char="§"/>
            </a:pPr>
            <a:r>
              <a:rPr lang="en-GB" sz="2400" smtClean="0"/>
              <a:t>Save as </a:t>
            </a:r>
            <a:r>
              <a:rPr lang="en-GB" sz="2400" b="1" smtClean="0"/>
              <a:t>S</a:t>
            </a:r>
            <a:r>
              <a:rPr lang="en-GB" sz="2400" b="1" i="1" smtClean="0"/>
              <a:t>&amp;T Timur.sav.</a:t>
            </a:r>
            <a:endParaRPr lang="en-US" sz="2400" b="1" i="1" smtClean="0"/>
          </a:p>
        </p:txBody>
      </p:sp>
      <p:sp>
        <p:nvSpPr>
          <p:cNvPr id="94215" name="Text Box 4"/>
          <p:cNvSpPr txBox="1">
            <a:spLocks noChangeArrowheads="1"/>
          </p:cNvSpPr>
          <p:nvPr/>
        </p:nvSpPr>
        <p:spPr bwMode="auto">
          <a:xfrm>
            <a:off x="5334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2.6  Reading Excel Data </a:t>
            </a:r>
          </a:p>
        </p:txBody>
      </p:sp>
      <p:sp>
        <p:nvSpPr>
          <p:cNvPr id="94216" name="Line 5"/>
          <p:cNvSpPr>
            <a:spLocks noChangeShapeType="1"/>
          </p:cNvSpPr>
          <p:nvPr/>
        </p:nvSpPr>
        <p:spPr bwMode="auto">
          <a:xfrm>
            <a:off x="0" y="6172200"/>
            <a:ext cx="9144000" cy="0"/>
          </a:xfrm>
          <a:prstGeom prst="line">
            <a:avLst/>
          </a:prstGeom>
          <a:noFill/>
          <a:ln w="44450">
            <a:solidFill>
              <a:srgbClr val="800080"/>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Date Placeholder 3"/>
          <p:cNvSpPr>
            <a:spLocks noGrp="1"/>
          </p:cNvSpPr>
          <p:nvPr>
            <p:ph type="dt" sz="quarter" idx="10"/>
          </p:nvPr>
        </p:nvSpPr>
        <p:spPr>
          <a:noFill/>
        </p:spPr>
        <p:txBody>
          <a:bodyPr/>
          <a:lstStyle/>
          <a:p>
            <a:r>
              <a:rPr lang="en-US"/>
              <a:t>2011</a:t>
            </a:r>
          </a:p>
        </p:txBody>
      </p:sp>
      <p:sp>
        <p:nvSpPr>
          <p:cNvPr id="95235" name="Footer Placeholder 4"/>
          <p:cNvSpPr>
            <a:spLocks noGrp="1"/>
          </p:cNvSpPr>
          <p:nvPr>
            <p:ph type="ftr" sz="quarter" idx="11"/>
          </p:nvPr>
        </p:nvSpPr>
        <p:spPr>
          <a:noFill/>
        </p:spPr>
        <p:txBody>
          <a:bodyPr/>
          <a:lstStyle/>
          <a:p>
            <a:r>
              <a:rPr lang="en-US" smtClean="0"/>
              <a:t>Rasimah Aripin</a:t>
            </a:r>
          </a:p>
        </p:txBody>
      </p:sp>
      <p:sp>
        <p:nvSpPr>
          <p:cNvPr id="95236" name="Slide Number Placeholder 5"/>
          <p:cNvSpPr>
            <a:spLocks noGrp="1"/>
          </p:cNvSpPr>
          <p:nvPr>
            <p:ph type="sldNum" sz="quarter" idx="12"/>
          </p:nvPr>
        </p:nvSpPr>
        <p:spPr>
          <a:noFill/>
        </p:spPr>
        <p:txBody>
          <a:bodyPr/>
          <a:lstStyle/>
          <a:p>
            <a:fld id="{40500B7B-E509-4F36-9D37-4C1C591B9E68}" type="slidenum">
              <a:rPr lang="en-US" smtClean="0"/>
              <a:pPr/>
              <a:t>64</a:t>
            </a:fld>
            <a:endParaRPr lang="en-US" smtClean="0"/>
          </a:p>
        </p:txBody>
      </p:sp>
      <p:sp>
        <p:nvSpPr>
          <p:cNvPr id="95237" name="AutoShape 2"/>
          <p:cNvSpPr>
            <a:spLocks noChangeAspect="1" noChangeArrowheads="1"/>
          </p:cNvSpPr>
          <p:nvPr>
            <p:ph type="title"/>
          </p:nvPr>
        </p:nvSpPr>
        <p:spPr>
          <a:xfrm>
            <a:off x="685800" y="762000"/>
            <a:ext cx="8001000" cy="457200"/>
          </a:xfrm>
          <a:ln>
            <a:solidFill>
              <a:schemeClr val="tx1"/>
            </a:solidFill>
          </a:ln>
        </p:spPr>
        <p:txBody>
          <a:bodyPr/>
          <a:lstStyle/>
          <a:p>
            <a:pPr eaLnBrk="1" hangingPunct="1"/>
            <a:r>
              <a:rPr lang="en-US" sz="3200" smtClean="0"/>
              <a:t>Illustration</a:t>
            </a:r>
          </a:p>
        </p:txBody>
      </p:sp>
      <p:sp>
        <p:nvSpPr>
          <p:cNvPr id="95238" name="Text Box 12"/>
          <p:cNvSpPr txBox="1">
            <a:spLocks noChangeArrowheads="1"/>
          </p:cNvSpPr>
          <p:nvPr/>
        </p:nvSpPr>
        <p:spPr bwMode="auto">
          <a:xfrm>
            <a:off x="5334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2.6  Reading Excel Data </a:t>
            </a:r>
          </a:p>
        </p:txBody>
      </p:sp>
      <p:grpSp>
        <p:nvGrpSpPr>
          <p:cNvPr id="95239" name="Group 16"/>
          <p:cNvGrpSpPr>
            <a:grpSpLocks/>
          </p:cNvGrpSpPr>
          <p:nvPr/>
        </p:nvGrpSpPr>
        <p:grpSpPr bwMode="auto">
          <a:xfrm>
            <a:off x="685800" y="1295400"/>
            <a:ext cx="7772400" cy="4805363"/>
            <a:chOff x="480" y="912"/>
            <a:chExt cx="4848" cy="2931"/>
          </a:xfrm>
        </p:grpSpPr>
        <p:sp>
          <p:nvSpPr>
            <p:cNvPr id="95240" name="Text Box 5"/>
            <p:cNvSpPr txBox="1">
              <a:spLocks noChangeArrowheads="1"/>
            </p:cNvSpPr>
            <p:nvPr/>
          </p:nvSpPr>
          <p:spPr bwMode="auto">
            <a:xfrm>
              <a:off x="4464" y="3168"/>
              <a:ext cx="864" cy="507"/>
            </a:xfrm>
            <a:prstGeom prst="rect">
              <a:avLst/>
            </a:prstGeom>
            <a:noFill/>
            <a:ln w="9525">
              <a:solidFill>
                <a:schemeClr val="accent2"/>
              </a:solidFill>
              <a:miter lim="800000"/>
              <a:headEnd/>
              <a:tailEnd/>
            </a:ln>
          </p:spPr>
          <p:txBody>
            <a:bodyPr>
              <a:spAutoFit/>
            </a:bodyPr>
            <a:lstStyle/>
            <a:p>
              <a:pPr>
                <a:spcBef>
                  <a:spcPct val="50000"/>
                </a:spcBef>
              </a:pPr>
              <a:r>
                <a:rPr lang="en-US" b="0" i="0"/>
                <a:t>Change to Excel</a:t>
              </a:r>
            </a:p>
          </p:txBody>
        </p:sp>
        <p:sp>
          <p:nvSpPr>
            <p:cNvPr id="95241" name="Text Box 7"/>
            <p:cNvSpPr txBox="1">
              <a:spLocks noChangeArrowheads="1"/>
            </p:cNvSpPr>
            <p:nvPr/>
          </p:nvSpPr>
          <p:spPr bwMode="auto">
            <a:xfrm>
              <a:off x="4416" y="1440"/>
              <a:ext cx="720" cy="507"/>
            </a:xfrm>
            <a:prstGeom prst="rect">
              <a:avLst/>
            </a:prstGeom>
            <a:noFill/>
            <a:ln w="9525">
              <a:solidFill>
                <a:schemeClr val="accent2"/>
              </a:solidFill>
              <a:miter lim="800000"/>
              <a:headEnd/>
              <a:tailEnd/>
            </a:ln>
          </p:spPr>
          <p:txBody>
            <a:bodyPr>
              <a:spAutoFit/>
            </a:bodyPr>
            <a:lstStyle/>
            <a:p>
              <a:pPr>
                <a:spcBef>
                  <a:spcPct val="50000"/>
                </a:spcBef>
              </a:pPr>
              <a:r>
                <a:rPr lang="en-US" b="0" i="0"/>
                <a:t>Select this file</a:t>
              </a:r>
            </a:p>
          </p:txBody>
        </p:sp>
        <p:pic>
          <p:nvPicPr>
            <p:cNvPr id="95242" name="Picture 15"/>
            <p:cNvPicPr>
              <a:picLocks noChangeAspect="1" noChangeArrowheads="1"/>
            </p:cNvPicPr>
            <p:nvPr/>
          </p:nvPicPr>
          <p:blipFill>
            <a:blip r:embed="rId3"/>
            <a:srcRect l="29031" t="28468" r="29031" b="32115"/>
            <a:stretch>
              <a:fillRect/>
            </a:stretch>
          </p:blipFill>
          <p:spPr bwMode="auto">
            <a:xfrm>
              <a:off x="480" y="912"/>
              <a:ext cx="3600" cy="2931"/>
            </a:xfrm>
            <a:prstGeom prst="rect">
              <a:avLst/>
            </a:prstGeom>
            <a:noFill/>
            <a:ln w="9525">
              <a:noFill/>
              <a:miter lim="800000"/>
              <a:headEnd/>
              <a:tailEnd/>
            </a:ln>
          </p:spPr>
        </p:pic>
        <p:sp>
          <p:nvSpPr>
            <p:cNvPr id="95243" name="AutoShape 8"/>
            <p:cNvSpPr>
              <a:spLocks noChangeArrowheads="1"/>
            </p:cNvSpPr>
            <p:nvPr/>
          </p:nvSpPr>
          <p:spPr bwMode="auto">
            <a:xfrm>
              <a:off x="1392" y="1536"/>
              <a:ext cx="3024" cy="144"/>
            </a:xfrm>
            <a:prstGeom prst="leftArrow">
              <a:avLst>
                <a:gd name="adj1" fmla="val 50000"/>
                <a:gd name="adj2" fmla="val 525000"/>
              </a:avLst>
            </a:prstGeom>
            <a:solidFill>
              <a:schemeClr val="accent1"/>
            </a:solidFill>
            <a:ln w="9525">
              <a:solidFill>
                <a:schemeClr val="tx1"/>
              </a:solidFill>
              <a:miter lim="800000"/>
              <a:headEnd/>
              <a:tailEnd/>
            </a:ln>
          </p:spPr>
          <p:txBody>
            <a:bodyPr wrap="none" anchor="ctr"/>
            <a:lstStyle/>
            <a:p>
              <a:endParaRPr lang="en-US"/>
            </a:p>
          </p:txBody>
        </p:sp>
        <p:sp>
          <p:nvSpPr>
            <p:cNvPr id="95244" name="AutoShape 6"/>
            <p:cNvSpPr>
              <a:spLocks noChangeArrowheads="1"/>
            </p:cNvSpPr>
            <p:nvPr/>
          </p:nvSpPr>
          <p:spPr bwMode="auto">
            <a:xfrm>
              <a:off x="2448" y="3264"/>
              <a:ext cx="2016" cy="96"/>
            </a:xfrm>
            <a:prstGeom prst="leftArrow">
              <a:avLst>
                <a:gd name="adj1" fmla="val 50000"/>
                <a:gd name="adj2" fmla="val 525000"/>
              </a:avLst>
            </a:prstGeom>
            <a:solidFill>
              <a:schemeClr val="accent1"/>
            </a:solidFill>
            <a:ln w="9525">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3"/>
          <p:cNvSpPr>
            <a:spLocks noGrp="1"/>
          </p:cNvSpPr>
          <p:nvPr>
            <p:ph type="dt" sz="quarter" idx="10"/>
          </p:nvPr>
        </p:nvSpPr>
        <p:spPr>
          <a:noFill/>
        </p:spPr>
        <p:txBody>
          <a:bodyPr/>
          <a:lstStyle/>
          <a:p>
            <a:r>
              <a:rPr lang="en-US"/>
              <a:t>2011</a:t>
            </a:r>
          </a:p>
        </p:txBody>
      </p:sp>
      <p:sp>
        <p:nvSpPr>
          <p:cNvPr id="96259" name="Footer Placeholder 4"/>
          <p:cNvSpPr>
            <a:spLocks noGrp="1"/>
          </p:cNvSpPr>
          <p:nvPr>
            <p:ph type="ftr" sz="quarter" idx="11"/>
          </p:nvPr>
        </p:nvSpPr>
        <p:spPr>
          <a:noFill/>
        </p:spPr>
        <p:txBody>
          <a:bodyPr/>
          <a:lstStyle/>
          <a:p>
            <a:r>
              <a:rPr lang="en-US" smtClean="0"/>
              <a:t>Rasimah Aripin</a:t>
            </a:r>
          </a:p>
        </p:txBody>
      </p:sp>
      <p:sp>
        <p:nvSpPr>
          <p:cNvPr id="96260" name="Slide Number Placeholder 5"/>
          <p:cNvSpPr>
            <a:spLocks noGrp="1"/>
          </p:cNvSpPr>
          <p:nvPr>
            <p:ph type="sldNum" sz="quarter" idx="12"/>
          </p:nvPr>
        </p:nvSpPr>
        <p:spPr>
          <a:noFill/>
        </p:spPr>
        <p:txBody>
          <a:bodyPr/>
          <a:lstStyle/>
          <a:p>
            <a:fld id="{5FB7C39D-11B0-499F-98F7-120043917CC4}" type="slidenum">
              <a:rPr lang="en-US" smtClean="0"/>
              <a:pPr/>
              <a:t>65</a:t>
            </a:fld>
            <a:endParaRPr lang="en-US" smtClean="0"/>
          </a:p>
        </p:txBody>
      </p:sp>
      <p:sp>
        <p:nvSpPr>
          <p:cNvPr id="96261" name="AutoShape 2"/>
          <p:cNvSpPr>
            <a:spLocks noChangeAspect="1" noChangeArrowheads="1"/>
          </p:cNvSpPr>
          <p:nvPr>
            <p:ph type="title"/>
          </p:nvPr>
        </p:nvSpPr>
        <p:spPr>
          <a:xfrm>
            <a:off x="457200" y="762000"/>
            <a:ext cx="8001000" cy="533400"/>
          </a:xfrm>
          <a:ln>
            <a:solidFill>
              <a:schemeClr val="tx1"/>
            </a:solidFill>
          </a:ln>
        </p:spPr>
        <p:txBody>
          <a:bodyPr/>
          <a:lstStyle/>
          <a:p>
            <a:pPr eaLnBrk="1" hangingPunct="1"/>
            <a:r>
              <a:rPr lang="en-US" sz="3200" smtClean="0"/>
              <a:t>Illustration</a:t>
            </a:r>
          </a:p>
        </p:txBody>
      </p:sp>
      <p:sp>
        <p:nvSpPr>
          <p:cNvPr id="96262" name="Text Box 6"/>
          <p:cNvSpPr txBox="1">
            <a:spLocks noChangeArrowheads="1"/>
          </p:cNvSpPr>
          <p:nvPr/>
        </p:nvSpPr>
        <p:spPr bwMode="auto">
          <a:xfrm>
            <a:off x="6324600" y="1447800"/>
            <a:ext cx="2590800" cy="4483100"/>
          </a:xfrm>
          <a:prstGeom prst="rect">
            <a:avLst/>
          </a:prstGeom>
          <a:noFill/>
          <a:ln w="9525">
            <a:solidFill>
              <a:schemeClr val="accent2"/>
            </a:solidFill>
            <a:miter lim="800000"/>
            <a:headEnd/>
            <a:tailEnd/>
          </a:ln>
        </p:spPr>
        <p:txBody>
          <a:bodyPr>
            <a:spAutoFit/>
          </a:bodyPr>
          <a:lstStyle/>
          <a:p>
            <a:pPr marL="174625" indent="-174625">
              <a:spcBef>
                <a:spcPct val="50000"/>
              </a:spcBef>
              <a:buFont typeface="Wingdings" pitchFamily="2" charset="2"/>
              <a:buChar char="§"/>
            </a:pPr>
            <a:r>
              <a:rPr lang="en-US" b="0" i="0"/>
              <a:t>Select the first worksheet and click OK</a:t>
            </a:r>
          </a:p>
          <a:p>
            <a:pPr marL="174625" indent="-174625">
              <a:spcBef>
                <a:spcPct val="50000"/>
              </a:spcBef>
              <a:buFont typeface="Wingdings" pitchFamily="2" charset="2"/>
              <a:buChar char="§"/>
            </a:pPr>
            <a:r>
              <a:rPr lang="en-US" b="0" i="0"/>
              <a:t>Make sure the cell numbers (A1:J95) are the correct range for data conversion</a:t>
            </a:r>
          </a:p>
          <a:p>
            <a:pPr marL="174625" indent="-174625">
              <a:spcBef>
                <a:spcPct val="50000"/>
              </a:spcBef>
              <a:buFont typeface="Wingdings" pitchFamily="2" charset="2"/>
              <a:buChar char="§"/>
            </a:pPr>
            <a:r>
              <a:rPr lang="en-US" b="0" i="0"/>
              <a:t>See the next slide for the converted data file</a:t>
            </a:r>
          </a:p>
        </p:txBody>
      </p:sp>
      <p:grpSp>
        <p:nvGrpSpPr>
          <p:cNvPr id="96263" name="Group 3"/>
          <p:cNvGrpSpPr>
            <a:grpSpLocks/>
          </p:cNvGrpSpPr>
          <p:nvPr/>
        </p:nvGrpSpPr>
        <p:grpSpPr bwMode="auto">
          <a:xfrm>
            <a:off x="0" y="1371600"/>
            <a:ext cx="7781925" cy="4518025"/>
            <a:chOff x="0" y="864"/>
            <a:chExt cx="4902" cy="2846"/>
          </a:xfrm>
        </p:grpSpPr>
        <p:pic>
          <p:nvPicPr>
            <p:cNvPr id="96265" name="Picture 9"/>
            <p:cNvPicPr>
              <a:picLocks noChangeAspect="1" noChangeArrowheads="1"/>
            </p:cNvPicPr>
            <p:nvPr/>
          </p:nvPicPr>
          <p:blipFill>
            <a:blip r:embed="rId3"/>
            <a:srcRect l="33543" t="34308" r="33543" b="37415"/>
            <a:stretch>
              <a:fillRect/>
            </a:stretch>
          </p:blipFill>
          <p:spPr bwMode="auto">
            <a:xfrm>
              <a:off x="0" y="864"/>
              <a:ext cx="3984" cy="2846"/>
            </a:xfrm>
            <a:prstGeom prst="rect">
              <a:avLst/>
            </a:prstGeom>
            <a:noFill/>
            <a:ln w="9525">
              <a:noFill/>
              <a:miter lim="800000"/>
              <a:headEnd/>
              <a:tailEnd/>
            </a:ln>
          </p:spPr>
        </p:pic>
        <p:sp>
          <p:nvSpPr>
            <p:cNvPr id="96266" name="AutoShape 10"/>
            <p:cNvSpPr>
              <a:spLocks noChangeArrowheads="1"/>
            </p:cNvSpPr>
            <p:nvPr/>
          </p:nvSpPr>
          <p:spPr bwMode="auto">
            <a:xfrm rot="19896396" flipV="1">
              <a:off x="1521" y="1915"/>
              <a:ext cx="2890" cy="85"/>
            </a:xfrm>
            <a:prstGeom prst="leftArrow">
              <a:avLst>
                <a:gd name="adj1" fmla="val 50000"/>
                <a:gd name="adj2" fmla="val 850000"/>
              </a:avLst>
            </a:prstGeom>
            <a:solidFill>
              <a:schemeClr val="accent1"/>
            </a:solidFill>
            <a:ln w="9525">
              <a:solidFill>
                <a:schemeClr val="tx1"/>
              </a:solidFill>
              <a:miter lim="800000"/>
              <a:headEnd/>
              <a:tailEnd/>
            </a:ln>
          </p:spPr>
          <p:txBody>
            <a:bodyPr wrap="none" anchor="ctr"/>
            <a:lstStyle/>
            <a:p>
              <a:endParaRPr lang="en-US"/>
            </a:p>
          </p:txBody>
        </p:sp>
        <p:sp>
          <p:nvSpPr>
            <p:cNvPr id="96267" name="AutoShape 13"/>
            <p:cNvSpPr>
              <a:spLocks noChangeArrowheads="1"/>
            </p:cNvSpPr>
            <p:nvPr/>
          </p:nvSpPr>
          <p:spPr bwMode="auto">
            <a:xfrm rot="-1631627">
              <a:off x="853" y="2450"/>
              <a:ext cx="4049" cy="95"/>
            </a:xfrm>
            <a:prstGeom prst="leftArrow">
              <a:avLst>
                <a:gd name="adj1" fmla="val 50000"/>
                <a:gd name="adj2" fmla="val 1065526"/>
              </a:avLst>
            </a:prstGeom>
            <a:solidFill>
              <a:schemeClr val="accent1"/>
            </a:solidFill>
            <a:ln w="9525">
              <a:solidFill>
                <a:schemeClr val="tx1"/>
              </a:solidFill>
              <a:miter lim="800000"/>
              <a:headEnd/>
              <a:tailEnd/>
            </a:ln>
          </p:spPr>
          <p:txBody>
            <a:bodyPr wrap="none" anchor="ctr"/>
            <a:lstStyle/>
            <a:p>
              <a:endParaRPr lang="en-US"/>
            </a:p>
          </p:txBody>
        </p:sp>
      </p:grpSp>
      <p:sp>
        <p:nvSpPr>
          <p:cNvPr id="96264" name="Text Box 2"/>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2.6  Reading Excel Data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Date Placeholder 3"/>
          <p:cNvSpPr>
            <a:spLocks noGrp="1"/>
          </p:cNvSpPr>
          <p:nvPr>
            <p:ph type="dt" sz="quarter" idx="10"/>
          </p:nvPr>
        </p:nvSpPr>
        <p:spPr>
          <a:noFill/>
        </p:spPr>
        <p:txBody>
          <a:bodyPr/>
          <a:lstStyle/>
          <a:p>
            <a:r>
              <a:rPr lang="en-US"/>
              <a:t>2011</a:t>
            </a:r>
          </a:p>
        </p:txBody>
      </p:sp>
      <p:sp>
        <p:nvSpPr>
          <p:cNvPr id="97283" name="Footer Placeholder 4"/>
          <p:cNvSpPr>
            <a:spLocks noGrp="1"/>
          </p:cNvSpPr>
          <p:nvPr>
            <p:ph type="ftr" sz="quarter" idx="11"/>
          </p:nvPr>
        </p:nvSpPr>
        <p:spPr>
          <a:noFill/>
        </p:spPr>
        <p:txBody>
          <a:bodyPr/>
          <a:lstStyle/>
          <a:p>
            <a:r>
              <a:rPr lang="en-US" smtClean="0"/>
              <a:t>Rasimah Aripin</a:t>
            </a:r>
          </a:p>
        </p:txBody>
      </p:sp>
      <p:sp>
        <p:nvSpPr>
          <p:cNvPr id="97284" name="Slide Number Placeholder 5"/>
          <p:cNvSpPr>
            <a:spLocks noGrp="1"/>
          </p:cNvSpPr>
          <p:nvPr>
            <p:ph type="sldNum" sz="quarter" idx="12"/>
          </p:nvPr>
        </p:nvSpPr>
        <p:spPr>
          <a:noFill/>
        </p:spPr>
        <p:txBody>
          <a:bodyPr/>
          <a:lstStyle/>
          <a:p>
            <a:fld id="{710BF670-0A33-4AB1-97B1-184D963B6547}" type="slidenum">
              <a:rPr lang="en-US" smtClean="0"/>
              <a:pPr/>
              <a:t>66</a:t>
            </a:fld>
            <a:endParaRPr lang="en-US" smtClean="0"/>
          </a:p>
        </p:txBody>
      </p:sp>
      <p:sp>
        <p:nvSpPr>
          <p:cNvPr id="97285" name="AutoShape 2"/>
          <p:cNvSpPr>
            <a:spLocks noChangeAspect="1" noChangeArrowheads="1"/>
          </p:cNvSpPr>
          <p:nvPr>
            <p:ph type="title"/>
          </p:nvPr>
        </p:nvSpPr>
        <p:spPr>
          <a:xfrm>
            <a:off x="762000" y="762000"/>
            <a:ext cx="8001000" cy="533400"/>
          </a:xfrm>
          <a:ln>
            <a:solidFill>
              <a:schemeClr val="tx1"/>
            </a:solidFill>
          </a:ln>
        </p:spPr>
        <p:txBody>
          <a:bodyPr/>
          <a:lstStyle/>
          <a:p>
            <a:pPr eaLnBrk="1" hangingPunct="1"/>
            <a:r>
              <a:rPr lang="en-US" sz="3200" smtClean="0"/>
              <a:t>Illustration</a:t>
            </a:r>
          </a:p>
        </p:txBody>
      </p:sp>
      <p:sp>
        <p:nvSpPr>
          <p:cNvPr id="97286" name="Text Box 8"/>
          <p:cNvSpPr txBox="1">
            <a:spLocks noChangeArrowheads="1"/>
          </p:cNvSpPr>
          <p:nvPr/>
        </p:nvSpPr>
        <p:spPr bwMode="auto">
          <a:xfrm>
            <a:off x="228600" y="4800600"/>
            <a:ext cx="8397875" cy="1260475"/>
          </a:xfrm>
          <a:prstGeom prst="rect">
            <a:avLst/>
          </a:prstGeom>
          <a:noFill/>
          <a:ln w="9525">
            <a:noFill/>
            <a:miter lim="800000"/>
            <a:headEnd/>
            <a:tailEnd/>
          </a:ln>
        </p:spPr>
        <p:txBody>
          <a:bodyPr>
            <a:spAutoFit/>
          </a:bodyPr>
          <a:lstStyle/>
          <a:p>
            <a:pPr>
              <a:spcBef>
                <a:spcPct val="20000"/>
              </a:spcBef>
            </a:pPr>
            <a:r>
              <a:rPr lang="en-US" b="0" i="0"/>
              <a:t>Note: The original Excel column labels for </a:t>
            </a:r>
            <a:r>
              <a:rPr lang="en-US" i="0">
                <a:solidFill>
                  <a:srgbClr val="990099"/>
                </a:solidFill>
              </a:rPr>
              <a:t>YEAR OF BIRTH</a:t>
            </a:r>
            <a:r>
              <a:rPr lang="en-US" b="0" i="0"/>
              <a:t> is changed to YEAROFBIRTH to suit the SPSS naming rules.</a:t>
            </a:r>
          </a:p>
          <a:p>
            <a:pPr>
              <a:spcBef>
                <a:spcPct val="20000"/>
              </a:spcBef>
            </a:pPr>
            <a:r>
              <a:rPr lang="en-US" b="0" i="0"/>
              <a:t>Save the SPSS data file as </a:t>
            </a:r>
            <a:r>
              <a:rPr lang="en-US">
                <a:solidFill>
                  <a:srgbClr val="990099"/>
                </a:solidFill>
              </a:rPr>
              <a:t>S&amp;T Timur.sav</a:t>
            </a:r>
          </a:p>
        </p:txBody>
      </p:sp>
      <p:sp>
        <p:nvSpPr>
          <p:cNvPr id="97287" name="Text Box 9"/>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2.6  Reading Excel Data </a:t>
            </a:r>
          </a:p>
        </p:txBody>
      </p:sp>
      <p:pic>
        <p:nvPicPr>
          <p:cNvPr id="97288" name="Picture 10"/>
          <p:cNvPicPr>
            <a:picLocks noChangeAspect="1" noChangeArrowheads="1"/>
          </p:cNvPicPr>
          <p:nvPr/>
        </p:nvPicPr>
        <p:blipFill>
          <a:blip r:embed="rId3"/>
          <a:srcRect r="7031" b="62500"/>
          <a:stretch>
            <a:fillRect/>
          </a:stretch>
        </p:blipFill>
        <p:spPr bwMode="auto">
          <a:xfrm>
            <a:off x="304800" y="1371600"/>
            <a:ext cx="8610600" cy="3352800"/>
          </a:xfrm>
          <a:prstGeom prst="rect">
            <a:avLst/>
          </a:prstGeom>
          <a:noFill/>
          <a:ln w="12700">
            <a:solidFill>
              <a:schemeClr val="tx1"/>
            </a:solid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Date Placeholder 3"/>
          <p:cNvSpPr>
            <a:spLocks noGrp="1"/>
          </p:cNvSpPr>
          <p:nvPr>
            <p:ph type="dt" sz="quarter" idx="10"/>
          </p:nvPr>
        </p:nvSpPr>
        <p:spPr>
          <a:noFill/>
        </p:spPr>
        <p:txBody>
          <a:bodyPr/>
          <a:lstStyle/>
          <a:p>
            <a:r>
              <a:rPr lang="en-US"/>
              <a:t>2011</a:t>
            </a:r>
          </a:p>
        </p:txBody>
      </p:sp>
      <p:sp>
        <p:nvSpPr>
          <p:cNvPr id="98307" name="Footer Placeholder 4"/>
          <p:cNvSpPr>
            <a:spLocks noGrp="1"/>
          </p:cNvSpPr>
          <p:nvPr>
            <p:ph type="ftr" sz="quarter" idx="11"/>
          </p:nvPr>
        </p:nvSpPr>
        <p:spPr>
          <a:noFill/>
        </p:spPr>
        <p:txBody>
          <a:bodyPr/>
          <a:lstStyle/>
          <a:p>
            <a:r>
              <a:rPr lang="en-US" smtClean="0"/>
              <a:t>Rasimah Aripin</a:t>
            </a:r>
          </a:p>
        </p:txBody>
      </p:sp>
      <p:sp>
        <p:nvSpPr>
          <p:cNvPr id="98308" name="Slide Number Placeholder 5"/>
          <p:cNvSpPr>
            <a:spLocks noGrp="1"/>
          </p:cNvSpPr>
          <p:nvPr>
            <p:ph type="sldNum" sz="quarter" idx="12"/>
          </p:nvPr>
        </p:nvSpPr>
        <p:spPr>
          <a:noFill/>
        </p:spPr>
        <p:txBody>
          <a:bodyPr/>
          <a:lstStyle/>
          <a:p>
            <a:fld id="{8AC77850-7024-44DF-887C-DFC0C58B986C}" type="slidenum">
              <a:rPr lang="en-US" smtClean="0"/>
              <a:pPr/>
              <a:t>67</a:t>
            </a:fld>
            <a:endParaRPr lang="en-US" smtClean="0"/>
          </a:p>
        </p:txBody>
      </p:sp>
      <p:sp>
        <p:nvSpPr>
          <p:cNvPr id="98309" name="Rectangle 5"/>
          <p:cNvSpPr>
            <a:spLocks noGrp="1" noChangeArrowheads="1"/>
          </p:cNvSpPr>
          <p:nvPr>
            <p:ph type="title"/>
          </p:nvPr>
        </p:nvSpPr>
        <p:spPr>
          <a:xfrm>
            <a:off x="685800" y="685800"/>
            <a:ext cx="7772400" cy="533400"/>
          </a:xfrm>
          <a:ln>
            <a:solidFill>
              <a:schemeClr val="accent2"/>
            </a:solidFill>
          </a:ln>
        </p:spPr>
        <p:txBody>
          <a:bodyPr/>
          <a:lstStyle/>
          <a:p>
            <a:pPr eaLnBrk="1" hangingPunct="1"/>
            <a:r>
              <a:rPr lang="en-US" sz="3200" smtClean="0"/>
              <a:t>Class Exercise</a:t>
            </a:r>
          </a:p>
        </p:txBody>
      </p:sp>
      <p:sp>
        <p:nvSpPr>
          <p:cNvPr id="98310" name="Rectangle 6"/>
          <p:cNvSpPr>
            <a:spLocks noGrp="1" noChangeArrowheads="1"/>
          </p:cNvSpPr>
          <p:nvPr>
            <p:ph type="body" idx="1"/>
          </p:nvPr>
        </p:nvSpPr>
        <p:spPr>
          <a:xfrm>
            <a:off x="762000" y="1447800"/>
            <a:ext cx="8001000" cy="4495800"/>
          </a:xfrm>
        </p:spPr>
        <p:txBody>
          <a:bodyPr/>
          <a:lstStyle/>
          <a:p>
            <a:pPr eaLnBrk="1" hangingPunct="1">
              <a:lnSpc>
                <a:spcPct val="80000"/>
              </a:lnSpc>
              <a:spcAft>
                <a:spcPct val="20000"/>
              </a:spcAft>
            </a:pPr>
            <a:r>
              <a:rPr lang="en-US" sz="2400" smtClean="0"/>
              <a:t>Convert the other two worksheets from  </a:t>
            </a:r>
            <a:r>
              <a:rPr lang="en-GB" sz="2400" b="1" i="1" smtClean="0"/>
              <a:t>Knowledge S&amp;T.xls</a:t>
            </a:r>
            <a:r>
              <a:rPr lang="en-US" sz="2400" smtClean="0"/>
              <a:t>.  </a:t>
            </a:r>
          </a:p>
          <a:p>
            <a:pPr eaLnBrk="1" hangingPunct="1">
              <a:lnSpc>
                <a:spcPct val="80000"/>
              </a:lnSpc>
              <a:spcAft>
                <a:spcPct val="20000"/>
              </a:spcAft>
            </a:pPr>
            <a:r>
              <a:rPr lang="en-US" sz="2400" smtClean="0"/>
              <a:t>Name the resulting SPSS files as </a:t>
            </a:r>
            <a:r>
              <a:rPr lang="en-US" sz="2400" b="1" i="1" smtClean="0">
                <a:solidFill>
                  <a:srgbClr val="990099"/>
                </a:solidFill>
              </a:rPr>
              <a:t>S&amp;T Sabah&amp;Sarawak </a:t>
            </a:r>
            <a:r>
              <a:rPr lang="en-US" sz="2400" smtClean="0"/>
              <a:t>and </a:t>
            </a:r>
            <a:r>
              <a:rPr lang="en-US" sz="2400" b="1" i="1" smtClean="0">
                <a:solidFill>
                  <a:srgbClr val="990099"/>
                </a:solidFill>
              </a:rPr>
              <a:t>S&amp;T Utara,</a:t>
            </a:r>
            <a:r>
              <a:rPr lang="en-US" sz="2400" smtClean="0"/>
              <a:t> respectively.</a:t>
            </a:r>
          </a:p>
          <a:p>
            <a:pPr eaLnBrk="1" hangingPunct="1">
              <a:lnSpc>
                <a:spcPct val="80000"/>
              </a:lnSpc>
              <a:spcAft>
                <a:spcPct val="20000"/>
              </a:spcAft>
            </a:pPr>
            <a:r>
              <a:rPr lang="en-US" sz="2400" smtClean="0"/>
              <a:t>Refer to the Excel file </a:t>
            </a:r>
            <a:r>
              <a:rPr lang="en-US" sz="2400" b="1" i="1" smtClean="0">
                <a:solidFill>
                  <a:srgbClr val="990099"/>
                </a:solidFill>
              </a:rPr>
              <a:t>Statistics Marks.xls </a:t>
            </a:r>
            <a:r>
              <a:rPr lang="en-US" sz="2400" smtClean="0"/>
              <a:t>which contains the marks obtained by a group of students for three tests, 3 assignments, 2 quizzes and the final exam.  The marks are keyed-in in three worksheets with the student's number as a common variable.</a:t>
            </a:r>
          </a:p>
          <a:p>
            <a:pPr eaLnBrk="1" hangingPunct="1">
              <a:lnSpc>
                <a:spcPct val="80000"/>
              </a:lnSpc>
              <a:spcAft>
                <a:spcPct val="20000"/>
              </a:spcAft>
            </a:pPr>
            <a:r>
              <a:rPr lang="en-US" sz="2400" smtClean="0"/>
              <a:t>Convert each of the worksheet and name them as follows:  </a:t>
            </a:r>
            <a:r>
              <a:rPr lang="en-US" sz="2400" i="1" smtClean="0">
                <a:solidFill>
                  <a:srgbClr val="990099"/>
                </a:solidFill>
              </a:rPr>
              <a:t>T</a:t>
            </a:r>
            <a:r>
              <a:rPr lang="en-US" sz="2400" b="1" i="1" smtClean="0">
                <a:solidFill>
                  <a:srgbClr val="990099"/>
                </a:solidFill>
              </a:rPr>
              <a:t>est;  Assignment &amp; quiz; </a:t>
            </a:r>
            <a:r>
              <a:rPr lang="en-US" sz="2400" b="1" i="1" smtClean="0"/>
              <a:t>and </a:t>
            </a:r>
            <a:r>
              <a:rPr lang="en-US" sz="2400" b="1" i="1" smtClean="0">
                <a:solidFill>
                  <a:srgbClr val="990099"/>
                </a:solidFill>
              </a:rPr>
              <a:t>Final</a:t>
            </a:r>
          </a:p>
          <a:p>
            <a:pPr eaLnBrk="1" hangingPunct="1">
              <a:lnSpc>
                <a:spcPct val="80000"/>
              </a:lnSpc>
              <a:spcAft>
                <a:spcPct val="20000"/>
              </a:spcAft>
            </a:pPr>
            <a:r>
              <a:rPr lang="en-US" sz="2400" smtClean="0"/>
              <a:t>Later, the three files should be merged as one file (See Section 3.5).</a:t>
            </a:r>
            <a:endParaRPr lang="en-US" sz="2400" b="1" i="1" smtClean="0">
              <a:solidFill>
                <a:srgbClr val="990099"/>
              </a:solidFill>
            </a:endParaRPr>
          </a:p>
        </p:txBody>
      </p:sp>
      <p:sp>
        <p:nvSpPr>
          <p:cNvPr id="98311" name="Text Box 7"/>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2.6  Reading Excel Data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10"/>
          </p:nvPr>
        </p:nvSpPr>
        <p:spPr>
          <a:noFill/>
        </p:spPr>
        <p:txBody>
          <a:bodyPr/>
          <a:lstStyle/>
          <a:p>
            <a:r>
              <a:rPr lang="en-US"/>
              <a:t>2011</a:t>
            </a:r>
          </a:p>
        </p:txBody>
      </p:sp>
      <p:sp>
        <p:nvSpPr>
          <p:cNvPr id="99331" name="Footer Placeholder 4"/>
          <p:cNvSpPr>
            <a:spLocks noGrp="1"/>
          </p:cNvSpPr>
          <p:nvPr>
            <p:ph type="ftr" sz="quarter" idx="11"/>
          </p:nvPr>
        </p:nvSpPr>
        <p:spPr>
          <a:noFill/>
        </p:spPr>
        <p:txBody>
          <a:bodyPr/>
          <a:lstStyle/>
          <a:p>
            <a:r>
              <a:rPr lang="en-US" smtClean="0"/>
              <a:t>Rasimah Aripin</a:t>
            </a:r>
          </a:p>
        </p:txBody>
      </p:sp>
      <p:sp>
        <p:nvSpPr>
          <p:cNvPr id="99332" name="Slide Number Placeholder 5"/>
          <p:cNvSpPr>
            <a:spLocks noGrp="1"/>
          </p:cNvSpPr>
          <p:nvPr>
            <p:ph type="sldNum" sz="quarter" idx="12"/>
          </p:nvPr>
        </p:nvSpPr>
        <p:spPr>
          <a:noFill/>
        </p:spPr>
        <p:txBody>
          <a:bodyPr/>
          <a:lstStyle/>
          <a:p>
            <a:fld id="{703540EC-3F41-4CEF-BFF0-4CD22DFE1E87}" type="slidenum">
              <a:rPr lang="en-US" smtClean="0"/>
              <a:pPr/>
              <a:t>68</a:t>
            </a:fld>
            <a:endParaRPr lang="en-US" smtClean="0"/>
          </a:p>
        </p:txBody>
      </p:sp>
      <p:sp>
        <p:nvSpPr>
          <p:cNvPr id="99333" name="Rectangle 2"/>
          <p:cNvSpPr>
            <a:spLocks noGrp="1" noChangeArrowheads="1"/>
          </p:cNvSpPr>
          <p:nvPr>
            <p:ph type="title"/>
          </p:nvPr>
        </p:nvSpPr>
        <p:spPr>
          <a:xfrm>
            <a:off x="609600" y="685800"/>
            <a:ext cx="7772400" cy="533400"/>
          </a:xfrm>
          <a:ln>
            <a:solidFill>
              <a:schemeClr val="accent2"/>
            </a:solidFill>
          </a:ln>
        </p:spPr>
        <p:txBody>
          <a:bodyPr/>
          <a:lstStyle/>
          <a:p>
            <a:pPr eaLnBrk="1" hangingPunct="1"/>
            <a:r>
              <a:rPr lang="en-US" sz="3600" b="1" smtClean="0"/>
              <a:t>2.7: Reading Data From a Text File</a:t>
            </a:r>
          </a:p>
        </p:txBody>
      </p:sp>
      <p:sp>
        <p:nvSpPr>
          <p:cNvPr id="99334" name="Rectangle 3"/>
          <p:cNvSpPr>
            <a:spLocks noGrp="1" noChangeArrowheads="1"/>
          </p:cNvSpPr>
          <p:nvPr>
            <p:ph type="body" idx="1"/>
          </p:nvPr>
        </p:nvSpPr>
        <p:spPr>
          <a:xfrm>
            <a:off x="304800" y="1295400"/>
            <a:ext cx="8153400" cy="1676400"/>
          </a:xfrm>
        </p:spPr>
        <p:txBody>
          <a:bodyPr/>
          <a:lstStyle/>
          <a:p>
            <a:pPr eaLnBrk="1" hangingPunct="1">
              <a:lnSpc>
                <a:spcPct val="90000"/>
              </a:lnSpc>
            </a:pPr>
            <a:r>
              <a:rPr lang="en-US" sz="2400" smtClean="0"/>
              <a:t>If your data are in text files (such as in Notepad or WordPad) you can convert to SPSS using the Read Text Data Wizard.</a:t>
            </a:r>
          </a:p>
          <a:p>
            <a:pPr eaLnBrk="1" hangingPunct="1">
              <a:lnSpc>
                <a:spcPct val="90000"/>
              </a:lnSpc>
            </a:pPr>
            <a:r>
              <a:rPr lang="en-US" sz="2400" smtClean="0"/>
              <a:t>Example of a text file: </a:t>
            </a:r>
            <a:r>
              <a:rPr lang="en-US" sz="2400" b="1" i="1" smtClean="0">
                <a:solidFill>
                  <a:srgbClr val="990099"/>
                </a:solidFill>
              </a:rPr>
              <a:t>patient satisfaction.txt.</a:t>
            </a:r>
            <a:r>
              <a:rPr lang="en-US" sz="2400" b="1" i="1" smtClean="0"/>
              <a:t>  </a:t>
            </a:r>
            <a:r>
              <a:rPr lang="en-US" sz="2400" smtClean="0"/>
              <a:t>The file is in your diskette.  Double click the file name to open it.</a:t>
            </a:r>
            <a:endParaRPr lang="en-US" sz="2400" b="1" i="1" smtClean="0">
              <a:solidFill>
                <a:srgbClr val="990099"/>
              </a:solidFill>
            </a:endParaRPr>
          </a:p>
        </p:txBody>
      </p:sp>
      <p:sp>
        <p:nvSpPr>
          <p:cNvPr id="99335" name="Text Box 5"/>
          <p:cNvSpPr txBox="1">
            <a:spLocks noChangeArrowheads="1"/>
          </p:cNvSpPr>
          <p:nvPr/>
        </p:nvSpPr>
        <p:spPr bwMode="auto">
          <a:xfrm>
            <a:off x="6019800" y="2895600"/>
            <a:ext cx="2895600" cy="3170238"/>
          </a:xfrm>
          <a:prstGeom prst="rect">
            <a:avLst/>
          </a:prstGeom>
          <a:noFill/>
          <a:ln w="9525">
            <a:solidFill>
              <a:schemeClr val="accent2"/>
            </a:solidFill>
            <a:miter lim="800000"/>
            <a:headEnd/>
            <a:tailEnd/>
          </a:ln>
        </p:spPr>
        <p:txBody>
          <a:bodyPr>
            <a:spAutoFit/>
          </a:bodyPr>
          <a:lstStyle/>
          <a:p>
            <a:pPr>
              <a:spcBef>
                <a:spcPct val="50000"/>
              </a:spcBef>
            </a:pPr>
            <a:r>
              <a:rPr lang="en-US" sz="2500" b="0" i="0"/>
              <a:t>Note that the variables are separated only by blanks.  Other separators (delimiters)  such as ‘/’,  ‘|’ or ‘,’ can also be used</a:t>
            </a:r>
          </a:p>
        </p:txBody>
      </p:sp>
      <p:pic>
        <p:nvPicPr>
          <p:cNvPr id="99336" name="Picture 7"/>
          <p:cNvPicPr>
            <a:picLocks noChangeAspect="1" noChangeArrowheads="1"/>
          </p:cNvPicPr>
          <p:nvPr/>
        </p:nvPicPr>
        <p:blipFill>
          <a:blip r:embed="rId3"/>
          <a:srcRect r="39999" b="44907"/>
          <a:stretch>
            <a:fillRect/>
          </a:stretch>
        </p:blipFill>
        <p:spPr bwMode="auto">
          <a:xfrm>
            <a:off x="762000" y="2935288"/>
            <a:ext cx="5029200" cy="3163887"/>
          </a:xfrm>
          <a:prstGeom prst="rect">
            <a:avLst/>
          </a:prstGeom>
          <a:noFill/>
          <a:ln w="9525">
            <a:solidFill>
              <a:schemeClr val="accent2"/>
            </a:solidFill>
            <a:miter lim="800000"/>
            <a:headEnd/>
            <a:tailEnd/>
          </a:ln>
        </p:spPr>
      </p:pic>
      <p:sp>
        <p:nvSpPr>
          <p:cNvPr id="99337" name="Text Box 8"/>
          <p:cNvSpPr txBox="1">
            <a:spLocks noChangeArrowheads="1"/>
          </p:cNvSpPr>
          <p:nvPr/>
        </p:nvSpPr>
        <p:spPr bwMode="auto">
          <a:xfrm>
            <a:off x="3810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2.7  Reading Data  From a Text File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Date Placeholder 3"/>
          <p:cNvSpPr>
            <a:spLocks noGrp="1"/>
          </p:cNvSpPr>
          <p:nvPr>
            <p:ph type="dt" sz="quarter" idx="10"/>
          </p:nvPr>
        </p:nvSpPr>
        <p:spPr>
          <a:noFill/>
        </p:spPr>
        <p:txBody>
          <a:bodyPr/>
          <a:lstStyle/>
          <a:p>
            <a:r>
              <a:rPr lang="en-US"/>
              <a:t>2011</a:t>
            </a:r>
          </a:p>
        </p:txBody>
      </p:sp>
      <p:sp>
        <p:nvSpPr>
          <p:cNvPr id="100355" name="Footer Placeholder 4"/>
          <p:cNvSpPr>
            <a:spLocks noGrp="1"/>
          </p:cNvSpPr>
          <p:nvPr>
            <p:ph type="ftr" sz="quarter" idx="11"/>
          </p:nvPr>
        </p:nvSpPr>
        <p:spPr>
          <a:noFill/>
        </p:spPr>
        <p:txBody>
          <a:bodyPr/>
          <a:lstStyle/>
          <a:p>
            <a:r>
              <a:rPr lang="en-US" smtClean="0"/>
              <a:t>Rasimah Aripin</a:t>
            </a:r>
          </a:p>
        </p:txBody>
      </p:sp>
      <p:sp>
        <p:nvSpPr>
          <p:cNvPr id="100356" name="Slide Number Placeholder 5"/>
          <p:cNvSpPr>
            <a:spLocks noGrp="1"/>
          </p:cNvSpPr>
          <p:nvPr>
            <p:ph type="sldNum" sz="quarter" idx="12"/>
          </p:nvPr>
        </p:nvSpPr>
        <p:spPr>
          <a:noFill/>
        </p:spPr>
        <p:txBody>
          <a:bodyPr/>
          <a:lstStyle/>
          <a:p>
            <a:fld id="{4D69BE52-4542-419C-AF0B-12E2A73C98E2}" type="slidenum">
              <a:rPr lang="en-US" smtClean="0"/>
              <a:pPr/>
              <a:t>69</a:t>
            </a:fld>
            <a:endParaRPr lang="en-US" smtClean="0"/>
          </a:p>
        </p:txBody>
      </p:sp>
      <p:sp>
        <p:nvSpPr>
          <p:cNvPr id="100357" name="Rectangle 2"/>
          <p:cNvSpPr>
            <a:spLocks noGrp="1" noChangeArrowheads="1"/>
          </p:cNvSpPr>
          <p:nvPr>
            <p:ph type="title"/>
          </p:nvPr>
        </p:nvSpPr>
        <p:spPr>
          <a:xfrm>
            <a:off x="685800" y="685800"/>
            <a:ext cx="7772400" cy="533400"/>
          </a:xfrm>
          <a:ln>
            <a:solidFill>
              <a:schemeClr val="accent2"/>
            </a:solidFill>
          </a:ln>
        </p:spPr>
        <p:txBody>
          <a:bodyPr/>
          <a:lstStyle/>
          <a:p>
            <a:pPr eaLnBrk="1" hangingPunct="1"/>
            <a:r>
              <a:rPr lang="en-US" sz="3200" smtClean="0"/>
              <a:t>Reading Data From Text File - Illustration</a:t>
            </a:r>
          </a:p>
        </p:txBody>
      </p:sp>
      <p:sp>
        <p:nvSpPr>
          <p:cNvPr id="100358" name="Rectangle 3"/>
          <p:cNvSpPr>
            <a:spLocks noGrp="1" noChangeArrowheads="1"/>
          </p:cNvSpPr>
          <p:nvPr>
            <p:ph type="body" idx="1"/>
          </p:nvPr>
        </p:nvSpPr>
        <p:spPr>
          <a:xfrm>
            <a:off x="685800" y="1676400"/>
            <a:ext cx="3429000" cy="3352800"/>
          </a:xfrm>
          <a:ln>
            <a:solidFill>
              <a:schemeClr val="tx1"/>
            </a:solidFill>
          </a:ln>
        </p:spPr>
        <p:txBody>
          <a:bodyPr/>
          <a:lstStyle/>
          <a:p>
            <a:pPr marL="231775" indent="-231775" eaLnBrk="1" hangingPunct="1"/>
            <a:r>
              <a:rPr lang="en-US" sz="2800" smtClean="0"/>
              <a:t>Click </a:t>
            </a:r>
            <a:r>
              <a:rPr lang="en-US" sz="2800" b="1" i="1" smtClean="0">
                <a:solidFill>
                  <a:srgbClr val="990099"/>
                </a:solidFill>
              </a:rPr>
              <a:t>File&gt;&gt;&gt; Read Text Data… </a:t>
            </a:r>
          </a:p>
          <a:p>
            <a:pPr marL="231775" indent="-231775" eaLnBrk="1" hangingPunct="1"/>
            <a:r>
              <a:rPr lang="en-US" sz="2800" smtClean="0"/>
              <a:t>Select the file </a:t>
            </a:r>
            <a:r>
              <a:rPr lang="en-US" sz="2800" b="1" i="1" smtClean="0"/>
              <a:t>Patient Satisfaction</a:t>
            </a:r>
            <a:r>
              <a:rPr lang="en-US" sz="2800" smtClean="0"/>
              <a:t> from the dialog box </a:t>
            </a:r>
          </a:p>
          <a:p>
            <a:pPr marL="231775" indent="-231775" eaLnBrk="1" hangingPunct="1"/>
            <a:r>
              <a:rPr lang="en-US" sz="2800" smtClean="0"/>
              <a:t>Follow the wizard (next three slides)</a:t>
            </a:r>
          </a:p>
        </p:txBody>
      </p:sp>
      <p:sp>
        <p:nvSpPr>
          <p:cNvPr id="100359" name="Text Box 8"/>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2.7: Reading Data  From a Text File</a:t>
            </a:r>
          </a:p>
        </p:txBody>
      </p:sp>
      <p:pic>
        <p:nvPicPr>
          <p:cNvPr id="100360" name="Picture 9"/>
          <p:cNvPicPr>
            <a:picLocks noChangeAspect="1" noChangeArrowheads="1"/>
          </p:cNvPicPr>
          <p:nvPr/>
        </p:nvPicPr>
        <p:blipFill>
          <a:blip r:embed="rId3"/>
          <a:srcRect l="29688" t="28831" r="28906" b="32999"/>
          <a:stretch>
            <a:fillRect/>
          </a:stretch>
        </p:blipFill>
        <p:spPr bwMode="auto">
          <a:xfrm>
            <a:off x="4343400" y="1524000"/>
            <a:ext cx="4648200" cy="4114800"/>
          </a:xfrm>
          <a:prstGeom prst="rect">
            <a:avLst/>
          </a:prstGeom>
          <a:noFill/>
          <a:ln w="12700">
            <a:solidFill>
              <a:schemeClr val="tx1"/>
            </a:solid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p:spPr>
        <p:txBody>
          <a:bodyPr/>
          <a:lstStyle/>
          <a:p>
            <a:r>
              <a:rPr lang="en-US"/>
              <a:t>2011</a:t>
            </a:r>
          </a:p>
        </p:txBody>
      </p:sp>
      <p:sp>
        <p:nvSpPr>
          <p:cNvPr id="36867" name="Footer Placeholder 4"/>
          <p:cNvSpPr>
            <a:spLocks noGrp="1"/>
          </p:cNvSpPr>
          <p:nvPr>
            <p:ph type="ftr" sz="quarter" idx="11"/>
          </p:nvPr>
        </p:nvSpPr>
        <p:spPr>
          <a:noFill/>
        </p:spPr>
        <p:txBody>
          <a:bodyPr/>
          <a:lstStyle/>
          <a:p>
            <a:r>
              <a:rPr lang="en-US" smtClean="0"/>
              <a:t>Rasimah Aripin</a:t>
            </a:r>
          </a:p>
        </p:txBody>
      </p:sp>
      <p:sp>
        <p:nvSpPr>
          <p:cNvPr id="36868" name="Slide Number Placeholder 5"/>
          <p:cNvSpPr>
            <a:spLocks noGrp="1"/>
          </p:cNvSpPr>
          <p:nvPr>
            <p:ph type="sldNum" sz="quarter" idx="12"/>
          </p:nvPr>
        </p:nvSpPr>
        <p:spPr>
          <a:noFill/>
        </p:spPr>
        <p:txBody>
          <a:bodyPr/>
          <a:lstStyle/>
          <a:p>
            <a:fld id="{3CBC2DE8-21CD-4ACC-AE00-341F2E5603D7}" type="slidenum">
              <a:rPr lang="en-US" smtClean="0"/>
              <a:pPr/>
              <a:t>7</a:t>
            </a:fld>
            <a:endParaRPr lang="en-US" smtClean="0"/>
          </a:p>
        </p:txBody>
      </p:sp>
      <p:sp>
        <p:nvSpPr>
          <p:cNvPr id="245762" name="Rectangle 2"/>
          <p:cNvSpPr>
            <a:spLocks noGrp="1" noChangeArrowheads="1"/>
          </p:cNvSpPr>
          <p:nvPr>
            <p:ph type="ctrTitle"/>
          </p:nvPr>
        </p:nvSpPr>
        <p:spPr>
          <a:xfrm>
            <a:off x="228600" y="685800"/>
            <a:ext cx="8610600" cy="1295400"/>
          </a:xfrm>
        </p:spPr>
        <p:txBody>
          <a:bodyPr/>
          <a:lstStyle/>
          <a:p>
            <a:pPr marL="3086100" indent="-3086100" algn="l" eaLnBrk="1" hangingPunct="1">
              <a:lnSpc>
                <a:spcPct val="55000"/>
              </a:lnSpc>
              <a:defRPr/>
            </a:pPr>
            <a:r>
              <a:rPr lang="en-US" sz="3600" b="1" dirty="0" smtClean="0">
                <a:latin typeface="+mn-lt"/>
              </a:rPr>
              <a:t>Chapter 2: Preparing Data for Analysis </a:t>
            </a:r>
          </a:p>
        </p:txBody>
      </p:sp>
      <p:sp>
        <p:nvSpPr>
          <p:cNvPr id="36870" name="Text Box 4"/>
          <p:cNvSpPr txBox="1">
            <a:spLocks noChangeArrowheads="1"/>
          </p:cNvSpPr>
          <p:nvPr/>
        </p:nvSpPr>
        <p:spPr bwMode="auto">
          <a:xfrm>
            <a:off x="381000" y="1981200"/>
            <a:ext cx="8382000" cy="3852863"/>
          </a:xfrm>
          <a:prstGeom prst="rect">
            <a:avLst/>
          </a:prstGeom>
          <a:noFill/>
          <a:ln w="9525">
            <a:noFill/>
            <a:miter lim="800000"/>
            <a:headEnd/>
            <a:tailEnd/>
          </a:ln>
        </p:spPr>
        <p:txBody>
          <a:bodyPr>
            <a:spAutoFit/>
          </a:bodyPr>
          <a:lstStyle/>
          <a:p>
            <a:pPr marL="739775" indent="-739775">
              <a:spcBef>
                <a:spcPct val="30000"/>
              </a:spcBef>
            </a:pPr>
            <a:r>
              <a:rPr lang="en-US" sz="2800" b="0" i="0">
                <a:latin typeface="Georgia" pitchFamily="18" charset="0"/>
              </a:rPr>
              <a:t>2.1	Introduction to SPSS</a:t>
            </a:r>
          </a:p>
          <a:p>
            <a:pPr marL="739775" indent="-739775">
              <a:spcBef>
                <a:spcPct val="30000"/>
              </a:spcBef>
            </a:pPr>
            <a:r>
              <a:rPr lang="en-US" sz="2800" b="0" i="0">
                <a:latin typeface="Georgia" pitchFamily="18" charset="0"/>
              </a:rPr>
              <a:t>2.2	Opening,  Editing and Saving SPSS Data File</a:t>
            </a:r>
          </a:p>
          <a:p>
            <a:pPr marL="739775" indent="-739775">
              <a:spcBef>
                <a:spcPct val="30000"/>
              </a:spcBef>
            </a:pPr>
            <a:r>
              <a:rPr lang="en-US" sz="2800" b="0" i="0">
                <a:latin typeface="Georgia" pitchFamily="18" charset="0"/>
              </a:rPr>
              <a:t>2.3   Customizing Your SPSS Session</a:t>
            </a:r>
          </a:p>
          <a:p>
            <a:pPr marL="739775" indent="-739775">
              <a:spcBef>
                <a:spcPct val="30000"/>
              </a:spcBef>
            </a:pPr>
            <a:r>
              <a:rPr lang="en-US" sz="2800" b="0" i="0">
                <a:latin typeface="Georgia" pitchFamily="18" charset="0"/>
              </a:rPr>
              <a:t>2.4   Creating a New SPSS Data File</a:t>
            </a:r>
          </a:p>
          <a:p>
            <a:pPr marL="739775" indent="-739775">
              <a:spcBef>
                <a:spcPct val="30000"/>
              </a:spcBef>
            </a:pPr>
            <a:r>
              <a:rPr lang="en-US" sz="2800" b="0" i="0">
                <a:latin typeface="Georgia" pitchFamily="18" charset="0"/>
              </a:rPr>
              <a:t>2.5	Other Data Management Options</a:t>
            </a:r>
          </a:p>
          <a:p>
            <a:pPr marL="739775" indent="-739775">
              <a:spcBef>
                <a:spcPct val="30000"/>
              </a:spcBef>
            </a:pPr>
            <a:r>
              <a:rPr lang="en-US" sz="2800" b="0" i="0">
                <a:latin typeface="Georgia" pitchFamily="18" charset="0"/>
              </a:rPr>
              <a:t>2.6   Importing Data From Excel Data Files</a:t>
            </a:r>
          </a:p>
          <a:p>
            <a:pPr marL="739775" indent="-739775">
              <a:spcBef>
                <a:spcPct val="30000"/>
              </a:spcBef>
            </a:pPr>
            <a:r>
              <a:rPr lang="en-US" sz="2800" b="0" i="0">
                <a:latin typeface="Georgia" pitchFamily="18" charset="0"/>
              </a:rPr>
              <a:t>2.7   Importing Data From Text Data Files</a:t>
            </a:r>
          </a:p>
        </p:txBody>
      </p:sp>
      <p:sp>
        <p:nvSpPr>
          <p:cNvPr id="36871" name="Text Box 8"/>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Date Placeholder 3"/>
          <p:cNvSpPr>
            <a:spLocks noGrp="1"/>
          </p:cNvSpPr>
          <p:nvPr>
            <p:ph type="dt" sz="quarter" idx="10"/>
          </p:nvPr>
        </p:nvSpPr>
        <p:spPr>
          <a:noFill/>
        </p:spPr>
        <p:txBody>
          <a:bodyPr/>
          <a:lstStyle/>
          <a:p>
            <a:r>
              <a:rPr lang="en-US"/>
              <a:t>2011</a:t>
            </a:r>
          </a:p>
        </p:txBody>
      </p:sp>
      <p:sp>
        <p:nvSpPr>
          <p:cNvPr id="101379" name="Footer Placeholder 4"/>
          <p:cNvSpPr>
            <a:spLocks noGrp="1"/>
          </p:cNvSpPr>
          <p:nvPr>
            <p:ph type="ftr" sz="quarter" idx="11"/>
          </p:nvPr>
        </p:nvSpPr>
        <p:spPr>
          <a:noFill/>
        </p:spPr>
        <p:txBody>
          <a:bodyPr/>
          <a:lstStyle/>
          <a:p>
            <a:r>
              <a:rPr lang="en-US" smtClean="0"/>
              <a:t>Rasimah Aripin</a:t>
            </a:r>
          </a:p>
        </p:txBody>
      </p:sp>
      <p:sp>
        <p:nvSpPr>
          <p:cNvPr id="101380" name="Slide Number Placeholder 5"/>
          <p:cNvSpPr>
            <a:spLocks noGrp="1"/>
          </p:cNvSpPr>
          <p:nvPr>
            <p:ph type="sldNum" sz="quarter" idx="12"/>
          </p:nvPr>
        </p:nvSpPr>
        <p:spPr>
          <a:noFill/>
        </p:spPr>
        <p:txBody>
          <a:bodyPr/>
          <a:lstStyle/>
          <a:p>
            <a:fld id="{185E56D1-FF4D-4B15-8726-D7019C046C14}" type="slidenum">
              <a:rPr lang="en-US" smtClean="0"/>
              <a:pPr/>
              <a:t>70</a:t>
            </a:fld>
            <a:endParaRPr lang="en-US" smtClean="0"/>
          </a:p>
        </p:txBody>
      </p:sp>
      <p:sp>
        <p:nvSpPr>
          <p:cNvPr id="101381" name="Rectangle 2"/>
          <p:cNvSpPr>
            <a:spLocks noGrp="1" noChangeArrowheads="1"/>
          </p:cNvSpPr>
          <p:nvPr>
            <p:ph type="title"/>
          </p:nvPr>
        </p:nvSpPr>
        <p:spPr>
          <a:xfrm>
            <a:off x="609600" y="685800"/>
            <a:ext cx="7772400" cy="533400"/>
          </a:xfrm>
          <a:ln>
            <a:solidFill>
              <a:schemeClr val="accent2"/>
            </a:solidFill>
          </a:ln>
        </p:spPr>
        <p:txBody>
          <a:bodyPr/>
          <a:lstStyle/>
          <a:p>
            <a:pPr eaLnBrk="1" hangingPunct="1"/>
            <a:r>
              <a:rPr lang="en-US" sz="3200" smtClean="0"/>
              <a:t>Illustration</a:t>
            </a:r>
          </a:p>
        </p:txBody>
      </p:sp>
      <p:grpSp>
        <p:nvGrpSpPr>
          <p:cNvPr id="101382" name="Group 4"/>
          <p:cNvGrpSpPr>
            <a:grpSpLocks/>
          </p:cNvGrpSpPr>
          <p:nvPr/>
        </p:nvGrpSpPr>
        <p:grpSpPr bwMode="auto">
          <a:xfrm>
            <a:off x="304800" y="1219200"/>
            <a:ext cx="8458200" cy="4902200"/>
            <a:chOff x="0" y="768"/>
            <a:chExt cx="5530" cy="3411"/>
          </a:xfrm>
        </p:grpSpPr>
        <p:sp>
          <p:nvSpPr>
            <p:cNvPr id="101384" name="Text Box 7"/>
            <p:cNvSpPr txBox="1">
              <a:spLocks noChangeArrowheads="1"/>
            </p:cNvSpPr>
            <p:nvPr/>
          </p:nvSpPr>
          <p:spPr bwMode="auto">
            <a:xfrm>
              <a:off x="4176" y="3600"/>
              <a:ext cx="958" cy="579"/>
            </a:xfrm>
            <a:prstGeom prst="rect">
              <a:avLst/>
            </a:prstGeom>
            <a:noFill/>
            <a:ln w="9525">
              <a:solidFill>
                <a:schemeClr val="accent2"/>
              </a:solidFill>
              <a:miter lim="800000"/>
              <a:headEnd/>
              <a:tailEnd/>
            </a:ln>
          </p:spPr>
          <p:txBody>
            <a:bodyPr>
              <a:spAutoFit/>
            </a:bodyPr>
            <a:lstStyle/>
            <a:p>
              <a:r>
                <a:rPr lang="en-US" b="0" i="0"/>
                <a:t>Click Next</a:t>
              </a:r>
            </a:p>
          </p:txBody>
        </p:sp>
        <p:sp>
          <p:nvSpPr>
            <p:cNvPr id="101385" name="Text Box 9"/>
            <p:cNvSpPr txBox="1">
              <a:spLocks noChangeArrowheads="1"/>
            </p:cNvSpPr>
            <p:nvPr/>
          </p:nvSpPr>
          <p:spPr bwMode="auto">
            <a:xfrm>
              <a:off x="4321" y="2448"/>
              <a:ext cx="1209" cy="833"/>
            </a:xfrm>
            <a:prstGeom prst="rect">
              <a:avLst/>
            </a:prstGeom>
            <a:noFill/>
            <a:ln w="9525">
              <a:solidFill>
                <a:schemeClr val="accent2"/>
              </a:solidFill>
              <a:miter lim="800000"/>
              <a:headEnd/>
              <a:tailEnd/>
            </a:ln>
          </p:spPr>
          <p:txBody>
            <a:bodyPr>
              <a:spAutoFit/>
            </a:bodyPr>
            <a:lstStyle/>
            <a:p>
              <a:r>
                <a:rPr lang="en-US" b="0" i="0"/>
                <a:t>Check the data values and labels</a:t>
              </a:r>
            </a:p>
          </p:txBody>
        </p:sp>
        <p:pic>
          <p:nvPicPr>
            <p:cNvPr id="101386" name="Picture 11"/>
            <p:cNvPicPr>
              <a:picLocks noChangeAspect="1" noChangeArrowheads="1"/>
            </p:cNvPicPr>
            <p:nvPr/>
          </p:nvPicPr>
          <p:blipFill>
            <a:blip r:embed="rId3"/>
            <a:srcRect/>
            <a:stretch>
              <a:fillRect/>
            </a:stretch>
          </p:blipFill>
          <p:spPr bwMode="auto">
            <a:xfrm>
              <a:off x="0" y="768"/>
              <a:ext cx="4032" cy="3186"/>
            </a:xfrm>
            <a:prstGeom prst="rect">
              <a:avLst/>
            </a:prstGeom>
            <a:noFill/>
            <a:ln w="9525">
              <a:noFill/>
              <a:miter lim="800000"/>
              <a:headEnd/>
              <a:tailEnd/>
            </a:ln>
          </p:spPr>
        </p:pic>
        <p:sp>
          <p:nvSpPr>
            <p:cNvPr id="101387" name="AutoShape 8"/>
            <p:cNvSpPr>
              <a:spLocks noChangeArrowheads="1"/>
            </p:cNvSpPr>
            <p:nvPr/>
          </p:nvSpPr>
          <p:spPr bwMode="auto">
            <a:xfrm>
              <a:off x="1872" y="3648"/>
              <a:ext cx="2304" cy="192"/>
            </a:xfrm>
            <a:prstGeom prst="leftArrow">
              <a:avLst>
                <a:gd name="adj1" fmla="val 50000"/>
                <a:gd name="adj2" fmla="val 300000"/>
              </a:avLst>
            </a:prstGeom>
            <a:solidFill>
              <a:schemeClr val="accent1"/>
            </a:solidFill>
            <a:ln w="9525">
              <a:solidFill>
                <a:schemeClr val="tx1"/>
              </a:solidFill>
              <a:miter lim="800000"/>
              <a:headEnd/>
              <a:tailEnd/>
            </a:ln>
          </p:spPr>
          <p:txBody>
            <a:bodyPr wrap="none" anchor="ctr"/>
            <a:lstStyle/>
            <a:p>
              <a:endParaRPr lang="en-US"/>
            </a:p>
          </p:txBody>
        </p:sp>
        <p:sp>
          <p:nvSpPr>
            <p:cNvPr id="101388" name="AutoShape 10"/>
            <p:cNvSpPr>
              <a:spLocks noChangeArrowheads="1"/>
            </p:cNvSpPr>
            <p:nvPr/>
          </p:nvSpPr>
          <p:spPr bwMode="auto">
            <a:xfrm>
              <a:off x="2544" y="2832"/>
              <a:ext cx="1728" cy="192"/>
            </a:xfrm>
            <a:prstGeom prst="leftArrow">
              <a:avLst>
                <a:gd name="adj1" fmla="val 50000"/>
                <a:gd name="adj2" fmla="val 225000"/>
              </a:avLst>
            </a:prstGeom>
            <a:solidFill>
              <a:schemeClr val="accent1"/>
            </a:solidFill>
            <a:ln w="9525">
              <a:solidFill>
                <a:schemeClr val="tx1"/>
              </a:solidFill>
              <a:miter lim="800000"/>
              <a:headEnd/>
              <a:tailEnd/>
            </a:ln>
          </p:spPr>
          <p:txBody>
            <a:bodyPr wrap="none" anchor="ctr"/>
            <a:lstStyle/>
            <a:p>
              <a:endParaRPr lang="en-US"/>
            </a:p>
          </p:txBody>
        </p:sp>
      </p:grpSp>
      <p:sp>
        <p:nvSpPr>
          <p:cNvPr id="101383" name="Text Box 8"/>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2.7: Reading Data  From a Text File</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Date Placeholder 3"/>
          <p:cNvSpPr>
            <a:spLocks noGrp="1"/>
          </p:cNvSpPr>
          <p:nvPr>
            <p:ph type="dt" sz="quarter" idx="10"/>
          </p:nvPr>
        </p:nvSpPr>
        <p:spPr>
          <a:noFill/>
        </p:spPr>
        <p:txBody>
          <a:bodyPr/>
          <a:lstStyle/>
          <a:p>
            <a:r>
              <a:rPr lang="en-US"/>
              <a:t>2011</a:t>
            </a:r>
          </a:p>
        </p:txBody>
      </p:sp>
      <p:sp>
        <p:nvSpPr>
          <p:cNvPr id="102403" name="Footer Placeholder 4"/>
          <p:cNvSpPr>
            <a:spLocks noGrp="1"/>
          </p:cNvSpPr>
          <p:nvPr>
            <p:ph type="ftr" sz="quarter" idx="11"/>
          </p:nvPr>
        </p:nvSpPr>
        <p:spPr>
          <a:noFill/>
        </p:spPr>
        <p:txBody>
          <a:bodyPr/>
          <a:lstStyle/>
          <a:p>
            <a:r>
              <a:rPr lang="en-US" smtClean="0"/>
              <a:t>Rasimah Aripin</a:t>
            </a:r>
          </a:p>
        </p:txBody>
      </p:sp>
      <p:sp>
        <p:nvSpPr>
          <p:cNvPr id="102404" name="Slide Number Placeholder 5"/>
          <p:cNvSpPr>
            <a:spLocks noGrp="1"/>
          </p:cNvSpPr>
          <p:nvPr>
            <p:ph type="sldNum" sz="quarter" idx="12"/>
          </p:nvPr>
        </p:nvSpPr>
        <p:spPr>
          <a:noFill/>
        </p:spPr>
        <p:txBody>
          <a:bodyPr/>
          <a:lstStyle/>
          <a:p>
            <a:fld id="{B0D2EF8C-5739-4949-843B-1E7E4F749C8D}" type="slidenum">
              <a:rPr lang="en-US" smtClean="0"/>
              <a:pPr/>
              <a:t>71</a:t>
            </a:fld>
            <a:endParaRPr lang="en-US" smtClean="0"/>
          </a:p>
        </p:txBody>
      </p:sp>
      <p:sp>
        <p:nvSpPr>
          <p:cNvPr id="102405" name="Rectangle 2"/>
          <p:cNvSpPr>
            <a:spLocks noGrp="1" noChangeArrowheads="1"/>
          </p:cNvSpPr>
          <p:nvPr>
            <p:ph type="title"/>
          </p:nvPr>
        </p:nvSpPr>
        <p:spPr>
          <a:xfrm>
            <a:off x="609600" y="685800"/>
            <a:ext cx="7772400" cy="533400"/>
          </a:xfrm>
          <a:ln>
            <a:solidFill>
              <a:schemeClr val="accent2"/>
            </a:solidFill>
          </a:ln>
        </p:spPr>
        <p:txBody>
          <a:bodyPr/>
          <a:lstStyle/>
          <a:p>
            <a:pPr eaLnBrk="1" hangingPunct="1"/>
            <a:r>
              <a:rPr lang="en-US" sz="3200" smtClean="0"/>
              <a:t>Illustration</a:t>
            </a:r>
          </a:p>
        </p:txBody>
      </p:sp>
      <p:grpSp>
        <p:nvGrpSpPr>
          <p:cNvPr id="102406" name="Group 13"/>
          <p:cNvGrpSpPr>
            <a:grpSpLocks/>
          </p:cNvGrpSpPr>
          <p:nvPr/>
        </p:nvGrpSpPr>
        <p:grpSpPr bwMode="auto">
          <a:xfrm>
            <a:off x="381000" y="1176338"/>
            <a:ext cx="8229600" cy="4843462"/>
            <a:chOff x="240" y="741"/>
            <a:chExt cx="5278" cy="3186"/>
          </a:xfrm>
        </p:grpSpPr>
        <p:sp>
          <p:nvSpPr>
            <p:cNvPr id="102408" name="Text Box 4"/>
            <p:cNvSpPr txBox="1">
              <a:spLocks noChangeArrowheads="1"/>
            </p:cNvSpPr>
            <p:nvPr/>
          </p:nvSpPr>
          <p:spPr bwMode="auto">
            <a:xfrm>
              <a:off x="4560" y="3312"/>
              <a:ext cx="958" cy="547"/>
            </a:xfrm>
            <a:prstGeom prst="rect">
              <a:avLst/>
            </a:prstGeom>
            <a:noFill/>
            <a:ln w="9525">
              <a:solidFill>
                <a:schemeClr val="accent2"/>
              </a:solidFill>
              <a:miter lim="800000"/>
              <a:headEnd/>
              <a:tailEnd/>
            </a:ln>
          </p:spPr>
          <p:txBody>
            <a:bodyPr>
              <a:spAutoFit/>
            </a:bodyPr>
            <a:lstStyle/>
            <a:p>
              <a:r>
                <a:rPr lang="en-US" b="0" i="0"/>
                <a:t>Click Next</a:t>
              </a:r>
            </a:p>
          </p:txBody>
        </p:sp>
        <p:pic>
          <p:nvPicPr>
            <p:cNvPr id="102409" name="Picture 7"/>
            <p:cNvPicPr>
              <a:picLocks noChangeAspect="1" noChangeArrowheads="1"/>
            </p:cNvPicPr>
            <p:nvPr/>
          </p:nvPicPr>
          <p:blipFill>
            <a:blip r:embed="rId3"/>
            <a:srcRect/>
            <a:stretch>
              <a:fillRect/>
            </a:stretch>
          </p:blipFill>
          <p:spPr bwMode="auto">
            <a:xfrm>
              <a:off x="240" y="741"/>
              <a:ext cx="4176" cy="3186"/>
            </a:xfrm>
            <a:prstGeom prst="rect">
              <a:avLst/>
            </a:prstGeom>
            <a:noFill/>
            <a:ln w="9525">
              <a:noFill/>
              <a:miter lim="800000"/>
              <a:headEnd/>
              <a:tailEnd/>
            </a:ln>
          </p:spPr>
        </p:pic>
        <p:sp>
          <p:nvSpPr>
            <p:cNvPr id="102410" name="Text Box 8"/>
            <p:cNvSpPr txBox="1">
              <a:spLocks noChangeArrowheads="1"/>
            </p:cNvSpPr>
            <p:nvPr/>
          </p:nvSpPr>
          <p:spPr bwMode="auto">
            <a:xfrm>
              <a:off x="4464" y="1200"/>
              <a:ext cx="1008" cy="548"/>
            </a:xfrm>
            <a:prstGeom prst="rect">
              <a:avLst/>
            </a:prstGeom>
            <a:noFill/>
            <a:ln w="9525">
              <a:solidFill>
                <a:schemeClr val="accent2"/>
              </a:solidFill>
              <a:miter lim="800000"/>
              <a:headEnd/>
              <a:tailEnd/>
            </a:ln>
          </p:spPr>
          <p:txBody>
            <a:bodyPr>
              <a:spAutoFit/>
            </a:bodyPr>
            <a:lstStyle/>
            <a:p>
              <a:pPr>
                <a:spcBef>
                  <a:spcPct val="50000"/>
                </a:spcBef>
              </a:pPr>
              <a:r>
                <a:rPr lang="en-US" b="0" i="0"/>
                <a:t>Check all the options</a:t>
              </a:r>
            </a:p>
          </p:txBody>
        </p:sp>
        <p:sp>
          <p:nvSpPr>
            <p:cNvPr id="102411" name="Line 9"/>
            <p:cNvSpPr>
              <a:spLocks noChangeShapeType="1"/>
            </p:cNvSpPr>
            <p:nvPr/>
          </p:nvSpPr>
          <p:spPr bwMode="auto">
            <a:xfrm flipH="1" flipV="1">
              <a:off x="1104" y="1296"/>
              <a:ext cx="3312" cy="96"/>
            </a:xfrm>
            <a:prstGeom prst="line">
              <a:avLst/>
            </a:prstGeom>
            <a:noFill/>
            <a:ln w="57150">
              <a:solidFill>
                <a:srgbClr val="339966"/>
              </a:solidFill>
              <a:round/>
              <a:headEnd/>
              <a:tailEnd type="triangle" w="med" len="med"/>
            </a:ln>
          </p:spPr>
          <p:txBody>
            <a:bodyPr wrap="none"/>
            <a:lstStyle/>
            <a:p>
              <a:endParaRPr lang="en-US"/>
            </a:p>
          </p:txBody>
        </p:sp>
        <p:sp>
          <p:nvSpPr>
            <p:cNvPr id="102412" name="Line 10"/>
            <p:cNvSpPr>
              <a:spLocks noChangeShapeType="1"/>
            </p:cNvSpPr>
            <p:nvPr/>
          </p:nvSpPr>
          <p:spPr bwMode="auto">
            <a:xfrm flipH="1">
              <a:off x="912" y="1584"/>
              <a:ext cx="3552" cy="480"/>
            </a:xfrm>
            <a:prstGeom prst="line">
              <a:avLst/>
            </a:prstGeom>
            <a:noFill/>
            <a:ln w="50800">
              <a:solidFill>
                <a:srgbClr val="339966"/>
              </a:solidFill>
              <a:round/>
              <a:headEnd/>
              <a:tailEnd type="triangle" w="med" len="med"/>
            </a:ln>
          </p:spPr>
          <p:txBody>
            <a:bodyPr wrap="none"/>
            <a:lstStyle/>
            <a:p>
              <a:endParaRPr lang="en-US"/>
            </a:p>
          </p:txBody>
        </p:sp>
        <p:sp>
          <p:nvSpPr>
            <p:cNvPr id="102413" name="Line 11"/>
            <p:cNvSpPr>
              <a:spLocks noChangeShapeType="1"/>
            </p:cNvSpPr>
            <p:nvPr/>
          </p:nvSpPr>
          <p:spPr bwMode="auto">
            <a:xfrm flipH="1">
              <a:off x="2064" y="3504"/>
              <a:ext cx="2448" cy="240"/>
            </a:xfrm>
            <a:prstGeom prst="line">
              <a:avLst/>
            </a:prstGeom>
            <a:noFill/>
            <a:ln w="50800">
              <a:solidFill>
                <a:srgbClr val="339966"/>
              </a:solidFill>
              <a:round/>
              <a:headEnd/>
              <a:tailEnd type="triangle" w="med" len="med"/>
            </a:ln>
          </p:spPr>
          <p:txBody>
            <a:bodyPr wrap="none"/>
            <a:lstStyle/>
            <a:p>
              <a:endParaRPr lang="en-US"/>
            </a:p>
          </p:txBody>
        </p:sp>
      </p:grpSp>
      <p:sp>
        <p:nvSpPr>
          <p:cNvPr id="102407" name="Text Box 8"/>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2.7: Reading Data  From a Text File</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Date Placeholder 3"/>
          <p:cNvSpPr>
            <a:spLocks noGrp="1"/>
          </p:cNvSpPr>
          <p:nvPr>
            <p:ph type="dt" sz="quarter" idx="10"/>
          </p:nvPr>
        </p:nvSpPr>
        <p:spPr>
          <a:noFill/>
        </p:spPr>
        <p:txBody>
          <a:bodyPr/>
          <a:lstStyle/>
          <a:p>
            <a:r>
              <a:rPr lang="en-US"/>
              <a:t>2011</a:t>
            </a:r>
          </a:p>
        </p:txBody>
      </p:sp>
      <p:sp>
        <p:nvSpPr>
          <p:cNvPr id="103427" name="Footer Placeholder 4"/>
          <p:cNvSpPr>
            <a:spLocks noGrp="1"/>
          </p:cNvSpPr>
          <p:nvPr>
            <p:ph type="ftr" sz="quarter" idx="11"/>
          </p:nvPr>
        </p:nvSpPr>
        <p:spPr>
          <a:noFill/>
        </p:spPr>
        <p:txBody>
          <a:bodyPr/>
          <a:lstStyle/>
          <a:p>
            <a:r>
              <a:rPr lang="en-US" smtClean="0"/>
              <a:t>Rasimah Aripin</a:t>
            </a:r>
          </a:p>
        </p:txBody>
      </p:sp>
      <p:sp>
        <p:nvSpPr>
          <p:cNvPr id="103428" name="Slide Number Placeholder 5"/>
          <p:cNvSpPr>
            <a:spLocks noGrp="1"/>
          </p:cNvSpPr>
          <p:nvPr>
            <p:ph type="sldNum" sz="quarter" idx="12"/>
          </p:nvPr>
        </p:nvSpPr>
        <p:spPr>
          <a:noFill/>
        </p:spPr>
        <p:txBody>
          <a:bodyPr/>
          <a:lstStyle/>
          <a:p>
            <a:fld id="{9E423037-4E49-4DF1-A0D9-1769D0CD68A4}" type="slidenum">
              <a:rPr lang="en-US" smtClean="0"/>
              <a:pPr/>
              <a:t>72</a:t>
            </a:fld>
            <a:endParaRPr lang="en-US" smtClean="0"/>
          </a:p>
        </p:txBody>
      </p:sp>
      <p:sp>
        <p:nvSpPr>
          <p:cNvPr id="103429" name="Rectangle 2"/>
          <p:cNvSpPr>
            <a:spLocks noGrp="1" noChangeArrowheads="1"/>
          </p:cNvSpPr>
          <p:nvPr>
            <p:ph type="title"/>
          </p:nvPr>
        </p:nvSpPr>
        <p:spPr>
          <a:xfrm>
            <a:off x="762000" y="685800"/>
            <a:ext cx="7772400" cy="533400"/>
          </a:xfrm>
          <a:ln>
            <a:solidFill>
              <a:schemeClr val="accent2"/>
            </a:solidFill>
          </a:ln>
        </p:spPr>
        <p:txBody>
          <a:bodyPr/>
          <a:lstStyle/>
          <a:p>
            <a:pPr eaLnBrk="1" hangingPunct="1"/>
            <a:r>
              <a:rPr lang="en-US" sz="3200" smtClean="0"/>
              <a:t>Illustration</a:t>
            </a:r>
          </a:p>
        </p:txBody>
      </p:sp>
      <p:grpSp>
        <p:nvGrpSpPr>
          <p:cNvPr id="103430" name="Group 12"/>
          <p:cNvGrpSpPr>
            <a:grpSpLocks/>
          </p:cNvGrpSpPr>
          <p:nvPr/>
        </p:nvGrpSpPr>
        <p:grpSpPr bwMode="auto">
          <a:xfrm>
            <a:off x="533400" y="1274763"/>
            <a:ext cx="8077200" cy="4856162"/>
            <a:chOff x="336" y="803"/>
            <a:chExt cx="5136" cy="3260"/>
          </a:xfrm>
        </p:grpSpPr>
        <p:sp>
          <p:nvSpPr>
            <p:cNvPr id="103432" name="Text Box 3"/>
            <p:cNvSpPr txBox="1">
              <a:spLocks noChangeArrowheads="1"/>
            </p:cNvSpPr>
            <p:nvPr/>
          </p:nvSpPr>
          <p:spPr bwMode="auto">
            <a:xfrm>
              <a:off x="4464" y="3504"/>
              <a:ext cx="958" cy="559"/>
            </a:xfrm>
            <a:prstGeom prst="rect">
              <a:avLst/>
            </a:prstGeom>
            <a:noFill/>
            <a:ln w="9525">
              <a:solidFill>
                <a:schemeClr val="accent2"/>
              </a:solidFill>
              <a:miter lim="800000"/>
              <a:headEnd/>
              <a:tailEnd/>
            </a:ln>
          </p:spPr>
          <p:txBody>
            <a:bodyPr>
              <a:spAutoFit/>
            </a:bodyPr>
            <a:lstStyle/>
            <a:p>
              <a:r>
                <a:rPr lang="en-US" b="0" i="0"/>
                <a:t>Click Next</a:t>
              </a:r>
            </a:p>
          </p:txBody>
        </p:sp>
        <p:sp>
          <p:nvSpPr>
            <p:cNvPr id="103433" name="Text Box 5"/>
            <p:cNvSpPr txBox="1">
              <a:spLocks noChangeArrowheads="1"/>
            </p:cNvSpPr>
            <p:nvPr/>
          </p:nvSpPr>
          <p:spPr bwMode="auto">
            <a:xfrm>
              <a:off x="4464" y="1200"/>
              <a:ext cx="1008" cy="559"/>
            </a:xfrm>
            <a:prstGeom prst="rect">
              <a:avLst/>
            </a:prstGeom>
            <a:noFill/>
            <a:ln w="9525">
              <a:solidFill>
                <a:schemeClr val="accent2"/>
              </a:solidFill>
              <a:miter lim="800000"/>
              <a:headEnd/>
              <a:tailEnd/>
            </a:ln>
          </p:spPr>
          <p:txBody>
            <a:bodyPr>
              <a:spAutoFit/>
            </a:bodyPr>
            <a:lstStyle/>
            <a:p>
              <a:pPr>
                <a:spcBef>
                  <a:spcPct val="50000"/>
                </a:spcBef>
              </a:pPr>
              <a:r>
                <a:rPr lang="en-US" b="0" i="0"/>
                <a:t>Check all the options</a:t>
              </a:r>
            </a:p>
          </p:txBody>
        </p:sp>
        <p:pic>
          <p:nvPicPr>
            <p:cNvPr id="103434" name="Picture 9"/>
            <p:cNvPicPr>
              <a:picLocks noChangeAspect="1" noChangeArrowheads="1"/>
            </p:cNvPicPr>
            <p:nvPr/>
          </p:nvPicPr>
          <p:blipFill>
            <a:blip r:embed="rId3"/>
            <a:srcRect/>
            <a:stretch>
              <a:fillRect/>
            </a:stretch>
          </p:blipFill>
          <p:spPr bwMode="auto">
            <a:xfrm>
              <a:off x="336" y="803"/>
              <a:ext cx="3984" cy="3185"/>
            </a:xfrm>
            <a:prstGeom prst="rect">
              <a:avLst/>
            </a:prstGeom>
            <a:noFill/>
            <a:ln w="9525">
              <a:noFill/>
              <a:miter lim="800000"/>
              <a:headEnd/>
              <a:tailEnd/>
            </a:ln>
          </p:spPr>
        </p:pic>
        <p:sp>
          <p:nvSpPr>
            <p:cNvPr id="103435" name="Line 6"/>
            <p:cNvSpPr>
              <a:spLocks noChangeShapeType="1"/>
            </p:cNvSpPr>
            <p:nvPr/>
          </p:nvSpPr>
          <p:spPr bwMode="auto">
            <a:xfrm flipH="1" flipV="1">
              <a:off x="1296" y="1440"/>
              <a:ext cx="3168" cy="48"/>
            </a:xfrm>
            <a:prstGeom prst="line">
              <a:avLst/>
            </a:prstGeom>
            <a:noFill/>
            <a:ln w="57150">
              <a:solidFill>
                <a:srgbClr val="339966"/>
              </a:solidFill>
              <a:round/>
              <a:headEnd/>
              <a:tailEnd type="triangle" w="med" len="med"/>
            </a:ln>
          </p:spPr>
          <p:txBody>
            <a:bodyPr wrap="none"/>
            <a:lstStyle/>
            <a:p>
              <a:endParaRPr lang="en-US"/>
            </a:p>
          </p:txBody>
        </p:sp>
        <p:sp>
          <p:nvSpPr>
            <p:cNvPr id="103436" name="Line 7"/>
            <p:cNvSpPr>
              <a:spLocks noChangeShapeType="1"/>
            </p:cNvSpPr>
            <p:nvPr/>
          </p:nvSpPr>
          <p:spPr bwMode="auto">
            <a:xfrm flipH="1">
              <a:off x="1152" y="1728"/>
              <a:ext cx="3360" cy="288"/>
            </a:xfrm>
            <a:prstGeom prst="line">
              <a:avLst/>
            </a:prstGeom>
            <a:noFill/>
            <a:ln w="50800">
              <a:solidFill>
                <a:srgbClr val="339966"/>
              </a:solidFill>
              <a:round/>
              <a:headEnd/>
              <a:tailEnd type="triangle" w="med" len="med"/>
            </a:ln>
          </p:spPr>
          <p:txBody>
            <a:bodyPr wrap="none"/>
            <a:lstStyle/>
            <a:p>
              <a:endParaRPr lang="en-US"/>
            </a:p>
          </p:txBody>
        </p:sp>
        <p:sp>
          <p:nvSpPr>
            <p:cNvPr id="103437" name="Line 10"/>
            <p:cNvSpPr>
              <a:spLocks noChangeShapeType="1"/>
            </p:cNvSpPr>
            <p:nvPr/>
          </p:nvSpPr>
          <p:spPr bwMode="auto">
            <a:xfrm flipH="1" flipV="1">
              <a:off x="2784" y="1104"/>
              <a:ext cx="1632" cy="192"/>
            </a:xfrm>
            <a:prstGeom prst="line">
              <a:avLst/>
            </a:prstGeom>
            <a:noFill/>
            <a:ln w="57150">
              <a:solidFill>
                <a:srgbClr val="339966"/>
              </a:solidFill>
              <a:round/>
              <a:headEnd/>
              <a:tailEnd type="triangle" w="med" len="med"/>
            </a:ln>
          </p:spPr>
          <p:txBody>
            <a:bodyPr wrap="none"/>
            <a:lstStyle/>
            <a:p>
              <a:endParaRPr lang="en-US"/>
            </a:p>
          </p:txBody>
        </p:sp>
        <p:sp>
          <p:nvSpPr>
            <p:cNvPr id="103438" name="Line 8"/>
            <p:cNvSpPr>
              <a:spLocks noChangeShapeType="1"/>
            </p:cNvSpPr>
            <p:nvPr/>
          </p:nvSpPr>
          <p:spPr bwMode="auto">
            <a:xfrm flipH="1">
              <a:off x="2064" y="3648"/>
              <a:ext cx="2352" cy="144"/>
            </a:xfrm>
            <a:prstGeom prst="line">
              <a:avLst/>
            </a:prstGeom>
            <a:noFill/>
            <a:ln w="50800">
              <a:solidFill>
                <a:srgbClr val="339966"/>
              </a:solidFill>
              <a:round/>
              <a:headEnd/>
              <a:tailEnd type="triangle" w="med" len="med"/>
            </a:ln>
          </p:spPr>
          <p:txBody>
            <a:bodyPr wrap="none"/>
            <a:lstStyle/>
            <a:p>
              <a:endParaRPr lang="en-US"/>
            </a:p>
          </p:txBody>
        </p:sp>
      </p:grpSp>
      <p:sp>
        <p:nvSpPr>
          <p:cNvPr id="103431" name="Text Box 8"/>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2.7: Reading Data  From a Text File</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Date Placeholder 3"/>
          <p:cNvSpPr>
            <a:spLocks noGrp="1"/>
          </p:cNvSpPr>
          <p:nvPr>
            <p:ph type="dt" sz="quarter" idx="10"/>
          </p:nvPr>
        </p:nvSpPr>
        <p:spPr>
          <a:noFill/>
        </p:spPr>
        <p:txBody>
          <a:bodyPr/>
          <a:lstStyle/>
          <a:p>
            <a:r>
              <a:rPr lang="en-US"/>
              <a:t>2011</a:t>
            </a:r>
          </a:p>
        </p:txBody>
      </p:sp>
      <p:sp>
        <p:nvSpPr>
          <p:cNvPr id="104451" name="Footer Placeholder 4"/>
          <p:cNvSpPr>
            <a:spLocks noGrp="1"/>
          </p:cNvSpPr>
          <p:nvPr>
            <p:ph type="ftr" sz="quarter" idx="11"/>
          </p:nvPr>
        </p:nvSpPr>
        <p:spPr>
          <a:noFill/>
        </p:spPr>
        <p:txBody>
          <a:bodyPr/>
          <a:lstStyle/>
          <a:p>
            <a:r>
              <a:rPr lang="en-US" smtClean="0"/>
              <a:t>Rasimah Aripin</a:t>
            </a:r>
          </a:p>
        </p:txBody>
      </p:sp>
      <p:sp>
        <p:nvSpPr>
          <p:cNvPr id="104452" name="Slide Number Placeholder 5"/>
          <p:cNvSpPr>
            <a:spLocks noGrp="1"/>
          </p:cNvSpPr>
          <p:nvPr>
            <p:ph type="sldNum" sz="quarter" idx="12"/>
          </p:nvPr>
        </p:nvSpPr>
        <p:spPr>
          <a:noFill/>
        </p:spPr>
        <p:txBody>
          <a:bodyPr/>
          <a:lstStyle/>
          <a:p>
            <a:fld id="{1F076F67-022A-4A6E-8C45-DC92A21C7A76}" type="slidenum">
              <a:rPr lang="en-US" smtClean="0"/>
              <a:pPr/>
              <a:t>73</a:t>
            </a:fld>
            <a:endParaRPr lang="en-US" smtClean="0"/>
          </a:p>
        </p:txBody>
      </p:sp>
      <p:sp>
        <p:nvSpPr>
          <p:cNvPr id="104453" name="Rectangle 2"/>
          <p:cNvSpPr>
            <a:spLocks noGrp="1" noChangeArrowheads="1"/>
          </p:cNvSpPr>
          <p:nvPr>
            <p:ph type="title"/>
          </p:nvPr>
        </p:nvSpPr>
        <p:spPr>
          <a:xfrm>
            <a:off x="609600" y="685800"/>
            <a:ext cx="7772400" cy="533400"/>
          </a:xfrm>
          <a:ln>
            <a:solidFill>
              <a:schemeClr val="accent2"/>
            </a:solidFill>
          </a:ln>
        </p:spPr>
        <p:txBody>
          <a:bodyPr/>
          <a:lstStyle/>
          <a:p>
            <a:pPr eaLnBrk="1" hangingPunct="1"/>
            <a:r>
              <a:rPr lang="en-US" sz="3200" smtClean="0"/>
              <a:t>Illustration</a:t>
            </a:r>
          </a:p>
        </p:txBody>
      </p:sp>
      <p:grpSp>
        <p:nvGrpSpPr>
          <p:cNvPr id="104454" name="Group 13"/>
          <p:cNvGrpSpPr>
            <a:grpSpLocks/>
          </p:cNvGrpSpPr>
          <p:nvPr/>
        </p:nvGrpSpPr>
        <p:grpSpPr bwMode="auto">
          <a:xfrm>
            <a:off x="685800" y="1166813"/>
            <a:ext cx="7772400" cy="4929187"/>
            <a:chOff x="432" y="735"/>
            <a:chExt cx="5040" cy="3226"/>
          </a:xfrm>
        </p:grpSpPr>
        <p:sp>
          <p:nvSpPr>
            <p:cNvPr id="104456" name="Text Box 3"/>
            <p:cNvSpPr txBox="1">
              <a:spLocks noChangeArrowheads="1"/>
            </p:cNvSpPr>
            <p:nvPr/>
          </p:nvSpPr>
          <p:spPr bwMode="auto">
            <a:xfrm>
              <a:off x="4464" y="3504"/>
              <a:ext cx="958" cy="266"/>
            </a:xfrm>
            <a:prstGeom prst="rect">
              <a:avLst/>
            </a:prstGeom>
            <a:noFill/>
            <a:ln w="9525">
              <a:solidFill>
                <a:schemeClr val="accent2"/>
              </a:solidFill>
              <a:miter lim="800000"/>
              <a:headEnd/>
              <a:tailEnd/>
            </a:ln>
          </p:spPr>
          <p:txBody>
            <a:bodyPr>
              <a:spAutoFit/>
            </a:bodyPr>
            <a:lstStyle/>
            <a:p>
              <a:r>
                <a:rPr lang="en-US" sz="2000" b="0" i="0"/>
                <a:t>Click Next</a:t>
              </a:r>
            </a:p>
          </p:txBody>
        </p:sp>
        <p:sp>
          <p:nvSpPr>
            <p:cNvPr id="104457" name="Text Box 4"/>
            <p:cNvSpPr txBox="1">
              <a:spLocks noChangeArrowheads="1"/>
            </p:cNvSpPr>
            <p:nvPr/>
          </p:nvSpPr>
          <p:spPr bwMode="auto">
            <a:xfrm>
              <a:off x="4464" y="1200"/>
              <a:ext cx="1008" cy="466"/>
            </a:xfrm>
            <a:prstGeom prst="rect">
              <a:avLst/>
            </a:prstGeom>
            <a:noFill/>
            <a:ln w="9525">
              <a:solidFill>
                <a:schemeClr val="accent2"/>
              </a:solidFill>
              <a:miter lim="800000"/>
              <a:headEnd/>
              <a:tailEnd/>
            </a:ln>
          </p:spPr>
          <p:txBody>
            <a:bodyPr>
              <a:spAutoFit/>
            </a:bodyPr>
            <a:lstStyle/>
            <a:p>
              <a:pPr>
                <a:spcBef>
                  <a:spcPct val="50000"/>
                </a:spcBef>
              </a:pPr>
              <a:r>
                <a:rPr lang="en-US" sz="2000" b="0" i="0"/>
                <a:t>Check all the options</a:t>
              </a:r>
            </a:p>
          </p:txBody>
        </p:sp>
        <p:pic>
          <p:nvPicPr>
            <p:cNvPr id="104458" name="Picture 11"/>
            <p:cNvPicPr>
              <a:picLocks noChangeAspect="1" noChangeArrowheads="1"/>
            </p:cNvPicPr>
            <p:nvPr/>
          </p:nvPicPr>
          <p:blipFill>
            <a:blip r:embed="rId3"/>
            <a:srcRect/>
            <a:stretch>
              <a:fillRect/>
            </a:stretch>
          </p:blipFill>
          <p:spPr bwMode="auto">
            <a:xfrm>
              <a:off x="432" y="735"/>
              <a:ext cx="3744" cy="3226"/>
            </a:xfrm>
            <a:prstGeom prst="rect">
              <a:avLst/>
            </a:prstGeom>
            <a:noFill/>
            <a:ln w="9525">
              <a:noFill/>
              <a:miter lim="800000"/>
              <a:headEnd/>
              <a:tailEnd/>
            </a:ln>
          </p:spPr>
        </p:pic>
        <p:sp>
          <p:nvSpPr>
            <p:cNvPr id="104459" name="Line 8"/>
            <p:cNvSpPr>
              <a:spLocks noChangeShapeType="1"/>
            </p:cNvSpPr>
            <p:nvPr/>
          </p:nvSpPr>
          <p:spPr bwMode="auto">
            <a:xfrm flipH="1">
              <a:off x="1776" y="1440"/>
              <a:ext cx="2640" cy="96"/>
            </a:xfrm>
            <a:prstGeom prst="line">
              <a:avLst/>
            </a:prstGeom>
            <a:noFill/>
            <a:ln w="57150">
              <a:solidFill>
                <a:srgbClr val="339966"/>
              </a:solidFill>
              <a:round/>
              <a:headEnd/>
              <a:tailEnd type="triangle" w="med" len="med"/>
            </a:ln>
          </p:spPr>
          <p:txBody>
            <a:bodyPr wrap="none"/>
            <a:lstStyle/>
            <a:p>
              <a:endParaRPr lang="en-US"/>
            </a:p>
          </p:txBody>
        </p:sp>
        <p:sp>
          <p:nvSpPr>
            <p:cNvPr id="104460" name="Line 9"/>
            <p:cNvSpPr>
              <a:spLocks noChangeShapeType="1"/>
            </p:cNvSpPr>
            <p:nvPr/>
          </p:nvSpPr>
          <p:spPr bwMode="auto">
            <a:xfrm flipH="1">
              <a:off x="2064" y="3648"/>
              <a:ext cx="2352" cy="144"/>
            </a:xfrm>
            <a:prstGeom prst="line">
              <a:avLst/>
            </a:prstGeom>
            <a:noFill/>
            <a:ln w="50800">
              <a:solidFill>
                <a:srgbClr val="339966"/>
              </a:solidFill>
              <a:round/>
              <a:headEnd/>
              <a:tailEnd type="triangle" w="med" len="med"/>
            </a:ln>
          </p:spPr>
          <p:txBody>
            <a:bodyPr wrap="none"/>
            <a:lstStyle/>
            <a:p>
              <a:endParaRPr lang="en-US"/>
            </a:p>
          </p:txBody>
        </p:sp>
      </p:grpSp>
      <p:sp>
        <p:nvSpPr>
          <p:cNvPr id="104455" name="Text Box 8"/>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2.7: Reading Data  From a Text File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Date Placeholder 3"/>
          <p:cNvSpPr>
            <a:spLocks noGrp="1"/>
          </p:cNvSpPr>
          <p:nvPr>
            <p:ph type="dt" sz="quarter" idx="10"/>
          </p:nvPr>
        </p:nvSpPr>
        <p:spPr>
          <a:noFill/>
        </p:spPr>
        <p:txBody>
          <a:bodyPr/>
          <a:lstStyle/>
          <a:p>
            <a:r>
              <a:rPr lang="en-US"/>
              <a:t>2011</a:t>
            </a:r>
          </a:p>
        </p:txBody>
      </p:sp>
      <p:sp>
        <p:nvSpPr>
          <p:cNvPr id="105475" name="Footer Placeholder 4"/>
          <p:cNvSpPr>
            <a:spLocks noGrp="1"/>
          </p:cNvSpPr>
          <p:nvPr>
            <p:ph type="ftr" sz="quarter" idx="11"/>
          </p:nvPr>
        </p:nvSpPr>
        <p:spPr>
          <a:noFill/>
        </p:spPr>
        <p:txBody>
          <a:bodyPr/>
          <a:lstStyle/>
          <a:p>
            <a:r>
              <a:rPr lang="en-US" smtClean="0"/>
              <a:t>Rasimah Aripin</a:t>
            </a:r>
          </a:p>
        </p:txBody>
      </p:sp>
      <p:sp>
        <p:nvSpPr>
          <p:cNvPr id="105476" name="Slide Number Placeholder 5"/>
          <p:cNvSpPr>
            <a:spLocks noGrp="1"/>
          </p:cNvSpPr>
          <p:nvPr>
            <p:ph type="sldNum" sz="quarter" idx="12"/>
          </p:nvPr>
        </p:nvSpPr>
        <p:spPr>
          <a:noFill/>
        </p:spPr>
        <p:txBody>
          <a:bodyPr/>
          <a:lstStyle/>
          <a:p>
            <a:fld id="{958B1291-AF60-40EA-9A7C-FDAEF5EF4B0D}" type="slidenum">
              <a:rPr lang="en-US" smtClean="0"/>
              <a:pPr/>
              <a:t>74</a:t>
            </a:fld>
            <a:endParaRPr lang="en-US" smtClean="0"/>
          </a:p>
        </p:txBody>
      </p:sp>
      <p:sp>
        <p:nvSpPr>
          <p:cNvPr id="105477" name="Rectangle 2"/>
          <p:cNvSpPr>
            <a:spLocks noGrp="1" noChangeArrowheads="1"/>
          </p:cNvSpPr>
          <p:nvPr>
            <p:ph type="title"/>
          </p:nvPr>
        </p:nvSpPr>
        <p:spPr>
          <a:xfrm>
            <a:off x="609600" y="685800"/>
            <a:ext cx="7772400" cy="533400"/>
          </a:xfrm>
          <a:ln>
            <a:solidFill>
              <a:schemeClr val="accent2"/>
            </a:solidFill>
          </a:ln>
        </p:spPr>
        <p:txBody>
          <a:bodyPr/>
          <a:lstStyle/>
          <a:p>
            <a:pPr eaLnBrk="1" hangingPunct="1"/>
            <a:r>
              <a:rPr lang="en-US" sz="3200" smtClean="0"/>
              <a:t>Illustration</a:t>
            </a:r>
          </a:p>
        </p:txBody>
      </p:sp>
      <p:pic>
        <p:nvPicPr>
          <p:cNvPr id="105478" name="Picture 8"/>
          <p:cNvPicPr>
            <a:picLocks noChangeAspect="1" noChangeArrowheads="1"/>
          </p:cNvPicPr>
          <p:nvPr/>
        </p:nvPicPr>
        <p:blipFill>
          <a:blip r:embed="rId3"/>
          <a:srcRect r="36111" b="33633"/>
          <a:stretch>
            <a:fillRect/>
          </a:stretch>
        </p:blipFill>
        <p:spPr bwMode="auto">
          <a:xfrm>
            <a:off x="685800" y="1676400"/>
            <a:ext cx="7696200" cy="4356100"/>
          </a:xfrm>
          <a:prstGeom prst="rect">
            <a:avLst/>
          </a:prstGeom>
          <a:noFill/>
          <a:ln w="9525">
            <a:solidFill>
              <a:schemeClr val="accent2"/>
            </a:solidFill>
            <a:miter lim="800000"/>
            <a:headEnd/>
            <a:tailEnd/>
          </a:ln>
        </p:spPr>
      </p:pic>
      <p:sp>
        <p:nvSpPr>
          <p:cNvPr id="105479" name="Text Box 9"/>
          <p:cNvSpPr txBox="1">
            <a:spLocks noChangeArrowheads="1"/>
          </p:cNvSpPr>
          <p:nvPr/>
        </p:nvSpPr>
        <p:spPr bwMode="auto">
          <a:xfrm>
            <a:off x="533400" y="1219200"/>
            <a:ext cx="7840663" cy="457200"/>
          </a:xfrm>
          <a:prstGeom prst="rect">
            <a:avLst/>
          </a:prstGeom>
          <a:noFill/>
          <a:ln w="9525">
            <a:noFill/>
            <a:miter lim="800000"/>
            <a:headEnd/>
            <a:tailEnd/>
          </a:ln>
        </p:spPr>
        <p:txBody>
          <a:bodyPr wrap="none">
            <a:spAutoFit/>
          </a:bodyPr>
          <a:lstStyle/>
          <a:p>
            <a:r>
              <a:rPr lang="en-US" b="0" i="0"/>
              <a:t>The resulting SPSS Data Set.  Save as </a:t>
            </a:r>
            <a:r>
              <a:rPr lang="en-US"/>
              <a:t>Patient Satisfaction.sav</a:t>
            </a:r>
          </a:p>
        </p:txBody>
      </p:sp>
      <p:sp>
        <p:nvSpPr>
          <p:cNvPr id="105480" name="Text Box 8"/>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2.7: Reading Data  From a Text File</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Date Placeholder 4"/>
          <p:cNvSpPr>
            <a:spLocks noGrp="1"/>
          </p:cNvSpPr>
          <p:nvPr>
            <p:ph type="dt" sz="quarter" idx="10"/>
          </p:nvPr>
        </p:nvSpPr>
        <p:spPr>
          <a:noFill/>
        </p:spPr>
        <p:txBody>
          <a:bodyPr/>
          <a:lstStyle/>
          <a:p>
            <a:r>
              <a:rPr lang="en-US"/>
              <a:t>2011</a:t>
            </a:r>
          </a:p>
        </p:txBody>
      </p:sp>
      <p:sp>
        <p:nvSpPr>
          <p:cNvPr id="106499" name="Footer Placeholder 5"/>
          <p:cNvSpPr>
            <a:spLocks noGrp="1"/>
          </p:cNvSpPr>
          <p:nvPr>
            <p:ph type="ftr" sz="quarter" idx="11"/>
          </p:nvPr>
        </p:nvSpPr>
        <p:spPr>
          <a:noFill/>
        </p:spPr>
        <p:txBody>
          <a:bodyPr/>
          <a:lstStyle/>
          <a:p>
            <a:r>
              <a:rPr lang="en-US" smtClean="0"/>
              <a:t>Rasimah Aripin</a:t>
            </a:r>
          </a:p>
        </p:txBody>
      </p:sp>
      <p:sp>
        <p:nvSpPr>
          <p:cNvPr id="106500" name="Slide Number Placeholder 6"/>
          <p:cNvSpPr>
            <a:spLocks noGrp="1"/>
          </p:cNvSpPr>
          <p:nvPr>
            <p:ph type="sldNum" sz="quarter" idx="12"/>
          </p:nvPr>
        </p:nvSpPr>
        <p:spPr>
          <a:noFill/>
        </p:spPr>
        <p:txBody>
          <a:bodyPr/>
          <a:lstStyle/>
          <a:p>
            <a:fld id="{FCD66C07-49BC-42FB-8CDF-D67205854B15}" type="slidenum">
              <a:rPr lang="en-US" smtClean="0"/>
              <a:pPr/>
              <a:t>75</a:t>
            </a:fld>
            <a:endParaRPr lang="en-US" smtClean="0"/>
          </a:p>
        </p:txBody>
      </p:sp>
      <p:sp>
        <p:nvSpPr>
          <p:cNvPr id="106501" name="Rectangle 2"/>
          <p:cNvSpPr>
            <a:spLocks noGrp="1" noChangeArrowheads="1"/>
          </p:cNvSpPr>
          <p:nvPr>
            <p:ph type="title"/>
          </p:nvPr>
        </p:nvSpPr>
        <p:spPr>
          <a:xfrm>
            <a:off x="685800" y="685800"/>
            <a:ext cx="7772400" cy="685800"/>
          </a:xfrm>
          <a:ln>
            <a:solidFill>
              <a:schemeClr val="accent2"/>
            </a:solidFill>
          </a:ln>
        </p:spPr>
        <p:txBody>
          <a:bodyPr/>
          <a:lstStyle/>
          <a:p>
            <a:pPr eaLnBrk="1" hangingPunct="1"/>
            <a:r>
              <a:rPr lang="en-US" sz="3200" smtClean="0"/>
              <a:t>Class Exercise</a:t>
            </a:r>
          </a:p>
        </p:txBody>
      </p:sp>
      <p:sp>
        <p:nvSpPr>
          <p:cNvPr id="106502" name="Rectangle 5"/>
          <p:cNvSpPr>
            <a:spLocks noGrp="1" noChangeArrowheads="1"/>
          </p:cNvSpPr>
          <p:nvPr>
            <p:ph type="body" sz="half" idx="1"/>
          </p:nvPr>
        </p:nvSpPr>
        <p:spPr>
          <a:xfrm>
            <a:off x="533400" y="1600200"/>
            <a:ext cx="4419600" cy="4419600"/>
          </a:xfrm>
          <a:ln>
            <a:solidFill>
              <a:schemeClr val="accent2"/>
            </a:solidFill>
          </a:ln>
        </p:spPr>
        <p:txBody>
          <a:bodyPr/>
          <a:lstStyle/>
          <a:p>
            <a:pPr marL="228600" indent="-228600" eaLnBrk="1" hangingPunct="1">
              <a:lnSpc>
                <a:spcPct val="80000"/>
              </a:lnSpc>
            </a:pPr>
            <a:r>
              <a:rPr lang="en-US" sz="2400" smtClean="0"/>
              <a:t>Convert the data set </a:t>
            </a:r>
            <a:r>
              <a:rPr lang="en-US" sz="2400" b="1" i="1" smtClean="0">
                <a:solidFill>
                  <a:srgbClr val="990099"/>
                </a:solidFill>
              </a:rPr>
              <a:t>CGPA.txt </a:t>
            </a:r>
            <a:r>
              <a:rPr lang="en-US" sz="2400" smtClean="0"/>
              <a:t>to SPSS data set (provided in your diskette)</a:t>
            </a:r>
          </a:p>
          <a:p>
            <a:pPr marL="228600" indent="-228600" eaLnBrk="1" hangingPunct="1">
              <a:lnSpc>
                <a:spcPct val="80000"/>
              </a:lnSpc>
            </a:pPr>
            <a:r>
              <a:rPr lang="en-US" sz="2400" smtClean="0"/>
              <a:t>Note that the delimiter is a slash (/).</a:t>
            </a:r>
          </a:p>
          <a:p>
            <a:pPr marL="228600" indent="-228600" eaLnBrk="1" hangingPunct="1">
              <a:lnSpc>
                <a:spcPct val="80000"/>
              </a:lnSpc>
            </a:pPr>
            <a:r>
              <a:rPr lang="en-US" sz="2400" smtClean="0"/>
              <a:t>Provide all variable and value labels.</a:t>
            </a:r>
          </a:p>
          <a:p>
            <a:pPr marL="228600" indent="-228600" eaLnBrk="1" hangingPunct="1">
              <a:lnSpc>
                <a:spcPct val="80000"/>
              </a:lnSpc>
            </a:pPr>
            <a:r>
              <a:rPr lang="en-US" sz="2400" smtClean="0"/>
              <a:t>Save as </a:t>
            </a:r>
            <a:r>
              <a:rPr lang="en-US" sz="2400" b="1" i="1" smtClean="0">
                <a:solidFill>
                  <a:srgbClr val="990099"/>
                </a:solidFill>
              </a:rPr>
              <a:t>CGPA.sav</a:t>
            </a:r>
          </a:p>
          <a:p>
            <a:pPr marL="228600" indent="-228600" eaLnBrk="1" hangingPunct="1">
              <a:lnSpc>
                <a:spcPct val="80000"/>
              </a:lnSpc>
            </a:pPr>
            <a:r>
              <a:rPr lang="en-US" sz="2400" smtClean="0"/>
              <a:t>Get the File Information as a documentation</a:t>
            </a:r>
          </a:p>
          <a:p>
            <a:pPr marL="228600" indent="-228600" eaLnBrk="1" hangingPunct="1">
              <a:lnSpc>
                <a:spcPct val="80000"/>
              </a:lnSpc>
            </a:pPr>
            <a:r>
              <a:rPr lang="en-US" sz="2400" smtClean="0"/>
              <a:t>Save the File Information as </a:t>
            </a:r>
            <a:r>
              <a:rPr lang="en-US" sz="2400" b="1" i="1" smtClean="0">
                <a:solidFill>
                  <a:srgbClr val="990099"/>
                </a:solidFill>
              </a:rPr>
              <a:t>CGPA.spo</a:t>
            </a:r>
          </a:p>
          <a:p>
            <a:pPr marL="228600" indent="-228600" eaLnBrk="1" hangingPunct="1">
              <a:lnSpc>
                <a:spcPct val="80000"/>
              </a:lnSpc>
            </a:pPr>
            <a:endParaRPr lang="en-US" sz="2400" b="1" i="1" smtClean="0">
              <a:solidFill>
                <a:srgbClr val="990099"/>
              </a:solidFill>
            </a:endParaRPr>
          </a:p>
        </p:txBody>
      </p:sp>
      <p:sp>
        <p:nvSpPr>
          <p:cNvPr id="106503" name="Rectangle 7"/>
          <p:cNvSpPr>
            <a:spLocks noGrp="1" noChangeArrowheads="1"/>
          </p:cNvSpPr>
          <p:nvPr>
            <p:ph type="body" sz="half" idx="2"/>
          </p:nvPr>
        </p:nvSpPr>
        <p:spPr>
          <a:xfrm>
            <a:off x="5029200" y="1600200"/>
            <a:ext cx="3657600" cy="4419600"/>
          </a:xfrm>
          <a:ln>
            <a:solidFill>
              <a:schemeClr val="accent2"/>
            </a:solidFill>
          </a:ln>
        </p:spPr>
        <p:txBody>
          <a:bodyPr/>
          <a:lstStyle/>
          <a:p>
            <a:pPr marL="292100" indent="-63500" eaLnBrk="1" hangingPunct="1">
              <a:lnSpc>
                <a:spcPct val="80000"/>
              </a:lnSpc>
              <a:buFontTx/>
              <a:buNone/>
            </a:pPr>
            <a:r>
              <a:rPr lang="it-IT" sz="2400" smtClean="0"/>
              <a:t>CGPA/SCORE/GENDER</a:t>
            </a:r>
          </a:p>
          <a:p>
            <a:pPr marL="292100" indent="-63500" eaLnBrk="1" hangingPunct="1">
              <a:lnSpc>
                <a:spcPct val="80000"/>
              </a:lnSpc>
              <a:buFontTx/>
              <a:buNone/>
            </a:pPr>
            <a:r>
              <a:rPr lang="it-IT" sz="2400" smtClean="0"/>
              <a:t>3.1/5.5/Male</a:t>
            </a:r>
          </a:p>
          <a:p>
            <a:pPr marL="292100" indent="-63500" eaLnBrk="1" hangingPunct="1">
              <a:lnSpc>
                <a:spcPct val="80000"/>
              </a:lnSpc>
              <a:buFontTx/>
              <a:buNone/>
            </a:pPr>
            <a:r>
              <a:rPr lang="it-IT" sz="2400" smtClean="0"/>
              <a:t>2.3/4.8/Male</a:t>
            </a:r>
          </a:p>
          <a:p>
            <a:pPr marL="292100" indent="-63500" eaLnBrk="1" hangingPunct="1">
              <a:lnSpc>
                <a:spcPct val="80000"/>
              </a:lnSpc>
              <a:buFontTx/>
              <a:buNone/>
            </a:pPr>
            <a:r>
              <a:rPr lang="it-IT" sz="2400" smtClean="0"/>
              <a:t>3.0/4.7/Male</a:t>
            </a:r>
          </a:p>
          <a:p>
            <a:pPr marL="292100" indent="-63500" eaLnBrk="1" hangingPunct="1">
              <a:lnSpc>
                <a:spcPct val="80000"/>
              </a:lnSpc>
              <a:buFontTx/>
              <a:buNone/>
            </a:pPr>
            <a:r>
              <a:rPr lang="it-IT" sz="2400" smtClean="0"/>
              <a:t>2.9/3.9/Male</a:t>
            </a:r>
          </a:p>
          <a:p>
            <a:pPr marL="292100" indent="-63500" eaLnBrk="1" hangingPunct="1">
              <a:lnSpc>
                <a:spcPct val="80000"/>
              </a:lnSpc>
              <a:buFontTx/>
              <a:buNone/>
            </a:pPr>
            <a:r>
              <a:rPr lang="it-IT" sz="2400" smtClean="0"/>
              <a:t>2.5/4.5/Male</a:t>
            </a:r>
          </a:p>
          <a:p>
            <a:pPr marL="292100" indent="-63500" eaLnBrk="1" hangingPunct="1">
              <a:lnSpc>
                <a:spcPct val="80000"/>
              </a:lnSpc>
              <a:buFontTx/>
              <a:buNone/>
            </a:pPr>
            <a:r>
              <a:rPr lang="it-IT" sz="2400" smtClean="0"/>
              <a:t>3.7/6.2/Female</a:t>
            </a:r>
          </a:p>
          <a:p>
            <a:pPr marL="292100" indent="-63500" eaLnBrk="1" hangingPunct="1">
              <a:lnSpc>
                <a:spcPct val="80000"/>
              </a:lnSpc>
              <a:buFontTx/>
              <a:buNone/>
            </a:pPr>
            <a:r>
              <a:rPr lang="it-IT" sz="2400" smtClean="0"/>
              <a:t>3.4/6.0/Female</a:t>
            </a:r>
          </a:p>
          <a:p>
            <a:pPr marL="292100" indent="-63500" eaLnBrk="1" hangingPunct="1">
              <a:lnSpc>
                <a:spcPct val="80000"/>
              </a:lnSpc>
              <a:buFontTx/>
              <a:buNone/>
            </a:pPr>
            <a:r>
              <a:rPr lang="it-IT" sz="2400" smtClean="0"/>
              <a:t>2.6/5.2/Female</a:t>
            </a:r>
          </a:p>
          <a:p>
            <a:pPr marL="292100" indent="-63500" eaLnBrk="1" hangingPunct="1">
              <a:lnSpc>
                <a:spcPct val="80000"/>
              </a:lnSpc>
              <a:buFontTx/>
              <a:buNone/>
            </a:pPr>
            <a:r>
              <a:rPr lang="it-IT" sz="2400" smtClean="0"/>
              <a:t>2.8/4.7/Male</a:t>
            </a:r>
          </a:p>
          <a:p>
            <a:pPr marL="292100" indent="-63500" eaLnBrk="1" hangingPunct="1">
              <a:lnSpc>
                <a:spcPct val="80000"/>
              </a:lnSpc>
              <a:buFontTx/>
              <a:buNone/>
            </a:pPr>
            <a:r>
              <a:rPr lang="it-IT" sz="2400" smtClean="0"/>
              <a:t>2.6/4.3/Male</a:t>
            </a:r>
            <a:endParaRPr lang="en-US" sz="2400" smtClean="0"/>
          </a:p>
          <a:p>
            <a:pPr marL="292100" indent="-63500" eaLnBrk="1" hangingPunct="1">
              <a:lnSpc>
                <a:spcPct val="80000"/>
              </a:lnSpc>
            </a:pPr>
            <a:endParaRPr lang="en-US" sz="2000" smtClean="0"/>
          </a:p>
        </p:txBody>
      </p:sp>
      <p:sp>
        <p:nvSpPr>
          <p:cNvPr id="106504" name="Text Box 6"/>
          <p:cNvSpPr txBox="1">
            <a:spLocks noChangeArrowheads="1"/>
          </p:cNvSpPr>
          <p:nvPr/>
        </p:nvSpPr>
        <p:spPr bwMode="auto">
          <a:xfrm>
            <a:off x="5410200" y="2057400"/>
            <a:ext cx="184150" cy="457200"/>
          </a:xfrm>
          <a:prstGeom prst="rect">
            <a:avLst/>
          </a:prstGeom>
          <a:noFill/>
          <a:ln w="9525">
            <a:noFill/>
            <a:miter lim="800000"/>
            <a:headEnd/>
            <a:tailEnd/>
          </a:ln>
        </p:spPr>
        <p:txBody>
          <a:bodyPr wrap="none">
            <a:spAutoFit/>
          </a:bodyPr>
          <a:lstStyle/>
          <a:p>
            <a:endParaRPr lang="ms-MY" b="0" i="0"/>
          </a:p>
        </p:txBody>
      </p:sp>
      <p:sp>
        <p:nvSpPr>
          <p:cNvPr id="106505" name="Text Box 8"/>
          <p:cNvSpPr txBox="1">
            <a:spLocks noChangeArrowheads="1"/>
          </p:cNvSpPr>
          <p:nvPr/>
        </p:nvSpPr>
        <p:spPr bwMode="auto">
          <a:xfrm>
            <a:off x="457200" y="228600"/>
            <a:ext cx="4191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2.7: Reading Data  From a Text File</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Date Placeholder 3"/>
          <p:cNvSpPr>
            <a:spLocks noGrp="1"/>
          </p:cNvSpPr>
          <p:nvPr>
            <p:ph type="dt" sz="quarter" idx="10"/>
          </p:nvPr>
        </p:nvSpPr>
        <p:spPr>
          <a:noFill/>
        </p:spPr>
        <p:txBody>
          <a:bodyPr/>
          <a:lstStyle/>
          <a:p>
            <a:r>
              <a:rPr lang="en-US"/>
              <a:t>2011</a:t>
            </a:r>
          </a:p>
        </p:txBody>
      </p:sp>
      <p:sp>
        <p:nvSpPr>
          <p:cNvPr id="107523" name="Footer Placeholder 4"/>
          <p:cNvSpPr>
            <a:spLocks noGrp="1"/>
          </p:cNvSpPr>
          <p:nvPr>
            <p:ph type="ftr" sz="quarter" idx="11"/>
          </p:nvPr>
        </p:nvSpPr>
        <p:spPr>
          <a:noFill/>
        </p:spPr>
        <p:txBody>
          <a:bodyPr/>
          <a:lstStyle/>
          <a:p>
            <a:r>
              <a:rPr lang="en-US" smtClean="0"/>
              <a:t>Rasimah Aripin</a:t>
            </a:r>
          </a:p>
        </p:txBody>
      </p:sp>
      <p:sp>
        <p:nvSpPr>
          <p:cNvPr id="107524" name="Slide Number Placeholder 5"/>
          <p:cNvSpPr>
            <a:spLocks noGrp="1"/>
          </p:cNvSpPr>
          <p:nvPr>
            <p:ph type="sldNum" sz="quarter" idx="12"/>
          </p:nvPr>
        </p:nvSpPr>
        <p:spPr>
          <a:noFill/>
        </p:spPr>
        <p:txBody>
          <a:bodyPr/>
          <a:lstStyle/>
          <a:p>
            <a:fld id="{3A70A4B3-717C-46B6-877D-B9F42A2B06B6}" type="slidenum">
              <a:rPr lang="en-US" smtClean="0"/>
              <a:pPr/>
              <a:t>76</a:t>
            </a:fld>
            <a:endParaRPr lang="en-US" smtClean="0"/>
          </a:p>
        </p:txBody>
      </p:sp>
      <p:sp>
        <p:nvSpPr>
          <p:cNvPr id="107525" name="Rectangle 5"/>
          <p:cNvSpPr>
            <a:spLocks noGrp="1" noChangeArrowheads="1"/>
          </p:cNvSpPr>
          <p:nvPr>
            <p:ph type="title"/>
          </p:nvPr>
        </p:nvSpPr>
        <p:spPr>
          <a:xfrm>
            <a:off x="609600" y="762000"/>
            <a:ext cx="8077200" cy="1066800"/>
          </a:xfrm>
          <a:ln>
            <a:solidFill>
              <a:schemeClr val="tx1"/>
            </a:solidFill>
          </a:ln>
        </p:spPr>
        <p:txBody>
          <a:bodyPr/>
          <a:lstStyle/>
          <a:p>
            <a:pPr marL="2400300" indent="-2400300" algn="l" eaLnBrk="1" hangingPunct="1"/>
            <a:r>
              <a:rPr lang="en-US" sz="3600" b="1" smtClean="0"/>
              <a:t>Chapter 3:  Tools for Data Files Management</a:t>
            </a:r>
          </a:p>
        </p:txBody>
      </p:sp>
      <p:sp>
        <p:nvSpPr>
          <p:cNvPr id="107526" name="Rectangle 6"/>
          <p:cNvSpPr>
            <a:spLocks noGrp="1" noChangeArrowheads="1"/>
          </p:cNvSpPr>
          <p:nvPr>
            <p:ph type="body" idx="1"/>
          </p:nvPr>
        </p:nvSpPr>
        <p:spPr>
          <a:xfrm>
            <a:off x="533400" y="2133600"/>
            <a:ext cx="8382000" cy="4038600"/>
          </a:xfrm>
        </p:spPr>
        <p:txBody>
          <a:bodyPr/>
          <a:lstStyle/>
          <a:p>
            <a:pPr eaLnBrk="1" hangingPunct="1">
              <a:spcBef>
                <a:spcPct val="0"/>
              </a:spcBef>
              <a:buFontTx/>
              <a:buNone/>
            </a:pPr>
            <a:r>
              <a:rPr lang="en-US" sz="2800" smtClean="0"/>
              <a:t>3.1   Detecting Data Errors Using Frequency Tables</a:t>
            </a:r>
          </a:p>
          <a:p>
            <a:pPr eaLnBrk="1" hangingPunct="1">
              <a:spcBef>
                <a:spcPct val="0"/>
              </a:spcBef>
              <a:buFontTx/>
              <a:buNone/>
            </a:pPr>
            <a:r>
              <a:rPr lang="en-US" sz="2800" smtClean="0"/>
              <a:t>3.2   Searching for Errors and Editing</a:t>
            </a:r>
          </a:p>
          <a:p>
            <a:pPr eaLnBrk="1" hangingPunct="1">
              <a:spcBef>
                <a:spcPct val="0"/>
              </a:spcBef>
              <a:buFontTx/>
              <a:buNone/>
            </a:pPr>
            <a:r>
              <a:rPr lang="en-US" sz="2800" smtClean="0"/>
              <a:t>3.3   Creating Temporary Subset of Cases </a:t>
            </a:r>
          </a:p>
          <a:p>
            <a:pPr eaLnBrk="1" hangingPunct="1">
              <a:spcBef>
                <a:spcPct val="0"/>
              </a:spcBef>
              <a:buFontTx/>
              <a:buNone/>
            </a:pPr>
            <a:r>
              <a:rPr lang="en-US" sz="2800" smtClean="0"/>
              <a:t>3.4   Creating Permanent Subset of Cases</a:t>
            </a:r>
          </a:p>
          <a:p>
            <a:pPr eaLnBrk="1" hangingPunct="1">
              <a:spcBef>
                <a:spcPct val="0"/>
              </a:spcBef>
              <a:buFontTx/>
              <a:buNone/>
            </a:pPr>
            <a:r>
              <a:rPr lang="en-US" sz="2800" smtClean="0"/>
              <a:t>3.5   Merging Several Data Sets</a:t>
            </a:r>
          </a:p>
          <a:p>
            <a:pPr eaLnBrk="1" hangingPunct="1">
              <a:spcBef>
                <a:spcPct val="0"/>
              </a:spcBef>
              <a:buFontTx/>
              <a:buNone/>
            </a:pPr>
            <a:r>
              <a:rPr lang="en-US" sz="2800" smtClean="0"/>
              <a:t>3.6   Aggregating Variables</a:t>
            </a:r>
          </a:p>
          <a:p>
            <a:pPr eaLnBrk="1" hangingPunct="1">
              <a:spcBef>
                <a:spcPct val="0"/>
              </a:spcBef>
              <a:buFontTx/>
              <a:buNone/>
            </a:pPr>
            <a:r>
              <a:rPr lang="en-US" sz="2800" smtClean="0"/>
              <a:t>3.7   Defining Weights for Summarised Data</a:t>
            </a:r>
          </a:p>
          <a:p>
            <a:pPr eaLnBrk="1" hangingPunct="1">
              <a:spcBef>
                <a:spcPct val="0"/>
              </a:spcBef>
              <a:buFontTx/>
              <a:buNone/>
            </a:pPr>
            <a:r>
              <a:rPr lang="en-US" sz="2800" smtClean="0"/>
              <a:t>3.8   Creating Time Series Data</a:t>
            </a:r>
          </a:p>
          <a:p>
            <a:pPr eaLnBrk="1" hangingPunct="1">
              <a:lnSpc>
                <a:spcPct val="90000"/>
              </a:lnSpc>
              <a:buFontTx/>
              <a:buNone/>
            </a:pPr>
            <a:r>
              <a:rPr lang="en-US" sz="2800" smtClean="0"/>
              <a:t>3.9   Creating New Variables</a:t>
            </a:r>
          </a:p>
        </p:txBody>
      </p:sp>
      <p:sp>
        <p:nvSpPr>
          <p:cNvPr id="107527" name="Text Box 8"/>
          <p:cNvSpPr txBox="1">
            <a:spLocks noChangeArrowheads="1"/>
          </p:cNvSpPr>
          <p:nvPr/>
        </p:nvSpPr>
        <p:spPr bwMode="auto">
          <a:xfrm>
            <a:off x="457200" y="228600"/>
            <a:ext cx="5715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Data Management and Analysis Using SPSS for Windows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Date Placeholder 3"/>
          <p:cNvSpPr>
            <a:spLocks noGrp="1"/>
          </p:cNvSpPr>
          <p:nvPr>
            <p:ph type="dt" sz="quarter" idx="10"/>
          </p:nvPr>
        </p:nvSpPr>
        <p:spPr>
          <a:noFill/>
        </p:spPr>
        <p:txBody>
          <a:bodyPr/>
          <a:lstStyle/>
          <a:p>
            <a:r>
              <a:rPr lang="en-US"/>
              <a:t>2011</a:t>
            </a:r>
          </a:p>
        </p:txBody>
      </p:sp>
      <p:sp>
        <p:nvSpPr>
          <p:cNvPr id="108547" name="Footer Placeholder 4"/>
          <p:cNvSpPr>
            <a:spLocks noGrp="1"/>
          </p:cNvSpPr>
          <p:nvPr>
            <p:ph type="ftr" sz="quarter" idx="11"/>
          </p:nvPr>
        </p:nvSpPr>
        <p:spPr>
          <a:noFill/>
        </p:spPr>
        <p:txBody>
          <a:bodyPr/>
          <a:lstStyle/>
          <a:p>
            <a:r>
              <a:rPr lang="en-US" smtClean="0"/>
              <a:t>Rasimah Aripin</a:t>
            </a:r>
          </a:p>
        </p:txBody>
      </p:sp>
      <p:sp>
        <p:nvSpPr>
          <p:cNvPr id="108548" name="Slide Number Placeholder 5"/>
          <p:cNvSpPr>
            <a:spLocks noGrp="1"/>
          </p:cNvSpPr>
          <p:nvPr>
            <p:ph type="sldNum" sz="quarter" idx="12"/>
          </p:nvPr>
        </p:nvSpPr>
        <p:spPr>
          <a:noFill/>
        </p:spPr>
        <p:txBody>
          <a:bodyPr/>
          <a:lstStyle/>
          <a:p>
            <a:fld id="{AA5A59E1-0B5A-4799-8194-B9BA2BEE5CEA}" type="slidenum">
              <a:rPr lang="en-US" smtClean="0"/>
              <a:pPr/>
              <a:t>77</a:t>
            </a:fld>
            <a:endParaRPr lang="en-US" smtClean="0"/>
          </a:p>
        </p:txBody>
      </p:sp>
      <p:sp>
        <p:nvSpPr>
          <p:cNvPr id="108549" name="Rectangle 2"/>
          <p:cNvSpPr>
            <a:spLocks noGrp="1" noChangeArrowheads="1"/>
          </p:cNvSpPr>
          <p:nvPr>
            <p:ph type="title"/>
          </p:nvPr>
        </p:nvSpPr>
        <p:spPr>
          <a:xfrm>
            <a:off x="381000" y="762000"/>
            <a:ext cx="8229600" cy="685800"/>
          </a:xfrm>
          <a:ln>
            <a:solidFill>
              <a:schemeClr val="tx1"/>
            </a:solidFill>
          </a:ln>
        </p:spPr>
        <p:txBody>
          <a:bodyPr/>
          <a:lstStyle/>
          <a:p>
            <a:pPr eaLnBrk="1" hangingPunct="1"/>
            <a:r>
              <a:rPr lang="en-US" sz="3200" b="1" smtClean="0"/>
              <a:t>3.1: Detecting Errors Using Frequency Tables</a:t>
            </a:r>
          </a:p>
        </p:txBody>
      </p:sp>
      <p:sp>
        <p:nvSpPr>
          <p:cNvPr id="108550" name="Rectangle 4"/>
          <p:cNvSpPr>
            <a:spLocks noGrp="1" noChangeArrowheads="1"/>
          </p:cNvSpPr>
          <p:nvPr>
            <p:ph type="body" idx="1"/>
          </p:nvPr>
        </p:nvSpPr>
        <p:spPr>
          <a:xfrm>
            <a:off x="609600" y="1676400"/>
            <a:ext cx="8229600" cy="4343400"/>
          </a:xfrm>
        </p:spPr>
        <p:txBody>
          <a:bodyPr/>
          <a:lstStyle/>
          <a:p>
            <a:pPr eaLnBrk="1" hangingPunct="1">
              <a:lnSpc>
                <a:spcPct val="90000"/>
              </a:lnSpc>
            </a:pPr>
            <a:r>
              <a:rPr lang="en-US" sz="2800" smtClean="0"/>
              <a:t>Frequency tables are useful to display the percentage distributions of cases by categories.  For example, the distribution of respondents by gender, ethnic group, age-group, etc. </a:t>
            </a:r>
          </a:p>
          <a:p>
            <a:pPr eaLnBrk="1" hangingPunct="1">
              <a:lnSpc>
                <a:spcPct val="90000"/>
              </a:lnSpc>
            </a:pPr>
            <a:r>
              <a:rPr lang="en-US" sz="2800" smtClean="0"/>
              <a:t>Hence, frequency tables are appropriate only for nominal or ordinal variables</a:t>
            </a:r>
          </a:p>
          <a:p>
            <a:pPr eaLnBrk="1" hangingPunct="1">
              <a:lnSpc>
                <a:spcPct val="90000"/>
              </a:lnSpc>
            </a:pPr>
            <a:r>
              <a:rPr lang="en-US" sz="2800" smtClean="0"/>
              <a:t>To generate frequency tables: </a:t>
            </a:r>
          </a:p>
          <a:p>
            <a:pPr eaLnBrk="1" hangingPunct="1">
              <a:lnSpc>
                <a:spcPct val="90000"/>
              </a:lnSpc>
              <a:buFontTx/>
              <a:buNone/>
            </a:pPr>
            <a:r>
              <a:rPr lang="en-US" sz="2800" smtClean="0"/>
              <a:t>	</a:t>
            </a:r>
            <a:r>
              <a:rPr lang="en-US" sz="2800" b="1" i="1" smtClean="0">
                <a:solidFill>
                  <a:srgbClr val="990099"/>
                </a:solidFill>
              </a:rPr>
              <a:t>Analyze &gt;&gt;&gt;Descriptive Statistics&gt;&gt;&gt;Frequencies</a:t>
            </a:r>
            <a:r>
              <a:rPr lang="en-US" sz="2800" i="1" smtClean="0">
                <a:solidFill>
                  <a:srgbClr val="990099"/>
                </a:solidFill>
              </a:rPr>
              <a:t>…</a:t>
            </a:r>
          </a:p>
          <a:p>
            <a:pPr eaLnBrk="1" hangingPunct="1">
              <a:lnSpc>
                <a:spcPct val="90000"/>
              </a:lnSpc>
            </a:pPr>
            <a:r>
              <a:rPr lang="en-US" sz="2800" smtClean="0"/>
              <a:t>From the dialog box (next slide) select the variables of interest and bring to the right-hand side panel</a:t>
            </a:r>
          </a:p>
          <a:p>
            <a:pPr eaLnBrk="1" hangingPunct="1">
              <a:lnSpc>
                <a:spcPct val="90000"/>
              </a:lnSpc>
              <a:buFontTx/>
              <a:buNone/>
            </a:pPr>
            <a:endParaRPr lang="en-US" smtClean="0"/>
          </a:p>
          <a:p>
            <a:pPr eaLnBrk="1" hangingPunct="1">
              <a:lnSpc>
                <a:spcPct val="90000"/>
              </a:lnSpc>
              <a:buFontTx/>
              <a:buNone/>
            </a:pPr>
            <a:endParaRPr lang="en-US" smtClean="0"/>
          </a:p>
          <a:p>
            <a:pPr eaLnBrk="1" hangingPunct="1">
              <a:lnSpc>
                <a:spcPct val="90000"/>
              </a:lnSpc>
              <a:buFontTx/>
              <a:buNone/>
            </a:pPr>
            <a:endParaRPr lang="en-US" sz="3600" smtClean="0"/>
          </a:p>
        </p:txBody>
      </p:sp>
      <p:sp>
        <p:nvSpPr>
          <p:cNvPr id="108551" name="Text Box 6"/>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3:  Tools for Data Files Management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Date Placeholder 3"/>
          <p:cNvSpPr>
            <a:spLocks noGrp="1"/>
          </p:cNvSpPr>
          <p:nvPr>
            <p:ph type="dt" sz="quarter" idx="10"/>
          </p:nvPr>
        </p:nvSpPr>
        <p:spPr>
          <a:noFill/>
        </p:spPr>
        <p:txBody>
          <a:bodyPr/>
          <a:lstStyle/>
          <a:p>
            <a:r>
              <a:rPr lang="en-US"/>
              <a:t>2011</a:t>
            </a:r>
          </a:p>
        </p:txBody>
      </p:sp>
      <p:sp>
        <p:nvSpPr>
          <p:cNvPr id="109571" name="Footer Placeholder 4"/>
          <p:cNvSpPr>
            <a:spLocks noGrp="1"/>
          </p:cNvSpPr>
          <p:nvPr>
            <p:ph type="ftr" sz="quarter" idx="11"/>
          </p:nvPr>
        </p:nvSpPr>
        <p:spPr>
          <a:noFill/>
        </p:spPr>
        <p:txBody>
          <a:bodyPr/>
          <a:lstStyle/>
          <a:p>
            <a:r>
              <a:rPr lang="en-US" smtClean="0"/>
              <a:t>Rasimah Aripin</a:t>
            </a:r>
          </a:p>
        </p:txBody>
      </p:sp>
      <p:sp>
        <p:nvSpPr>
          <p:cNvPr id="109572" name="Slide Number Placeholder 5"/>
          <p:cNvSpPr>
            <a:spLocks noGrp="1"/>
          </p:cNvSpPr>
          <p:nvPr>
            <p:ph type="sldNum" sz="quarter" idx="12"/>
          </p:nvPr>
        </p:nvSpPr>
        <p:spPr>
          <a:noFill/>
        </p:spPr>
        <p:txBody>
          <a:bodyPr/>
          <a:lstStyle/>
          <a:p>
            <a:fld id="{47400FF5-BA10-40ED-BF70-1AAB7B160608}" type="slidenum">
              <a:rPr lang="en-US" smtClean="0"/>
              <a:pPr/>
              <a:t>78</a:t>
            </a:fld>
            <a:endParaRPr lang="en-US" smtClean="0"/>
          </a:p>
        </p:txBody>
      </p:sp>
      <p:pic>
        <p:nvPicPr>
          <p:cNvPr id="109573" name="Picture 13"/>
          <p:cNvPicPr>
            <a:picLocks noChangeAspect="1" noChangeArrowheads="1"/>
          </p:cNvPicPr>
          <p:nvPr/>
        </p:nvPicPr>
        <p:blipFill>
          <a:blip r:embed="rId3"/>
          <a:srcRect/>
          <a:stretch>
            <a:fillRect/>
          </a:stretch>
        </p:blipFill>
        <p:spPr bwMode="auto">
          <a:xfrm>
            <a:off x="3048000" y="1905000"/>
            <a:ext cx="5867400" cy="3692525"/>
          </a:xfrm>
          <a:prstGeom prst="rect">
            <a:avLst/>
          </a:prstGeom>
          <a:noFill/>
          <a:ln w="9525">
            <a:noFill/>
            <a:miter lim="800000"/>
            <a:headEnd/>
            <a:tailEnd/>
          </a:ln>
        </p:spPr>
      </p:pic>
      <p:sp>
        <p:nvSpPr>
          <p:cNvPr id="109574" name="Rectangle 2"/>
          <p:cNvSpPr>
            <a:spLocks noGrp="1" noChangeArrowheads="1"/>
          </p:cNvSpPr>
          <p:nvPr>
            <p:ph type="title"/>
          </p:nvPr>
        </p:nvSpPr>
        <p:spPr>
          <a:xfrm>
            <a:off x="685800" y="762000"/>
            <a:ext cx="7772400" cy="533400"/>
          </a:xfrm>
          <a:ln>
            <a:solidFill>
              <a:schemeClr val="tx1"/>
            </a:solidFill>
          </a:ln>
        </p:spPr>
        <p:txBody>
          <a:bodyPr/>
          <a:lstStyle/>
          <a:p>
            <a:pPr eaLnBrk="1" hangingPunct="1"/>
            <a:r>
              <a:rPr lang="en-US" sz="3600" smtClean="0"/>
              <a:t>Illustration</a:t>
            </a:r>
          </a:p>
        </p:txBody>
      </p:sp>
      <p:sp>
        <p:nvSpPr>
          <p:cNvPr id="109575" name="Rectangle 3"/>
          <p:cNvSpPr>
            <a:spLocks noGrp="1" noChangeArrowheads="1"/>
          </p:cNvSpPr>
          <p:nvPr>
            <p:ph type="body" idx="1"/>
          </p:nvPr>
        </p:nvSpPr>
        <p:spPr>
          <a:xfrm>
            <a:off x="609600" y="1371600"/>
            <a:ext cx="8229600" cy="4648200"/>
          </a:xfrm>
        </p:spPr>
        <p:txBody>
          <a:bodyPr/>
          <a:lstStyle/>
          <a:p>
            <a:pPr marL="0" indent="0" eaLnBrk="1" hangingPunct="1">
              <a:buFontTx/>
              <a:buNone/>
              <a:tabLst>
                <a:tab pos="0" algn="l"/>
              </a:tabLst>
            </a:pPr>
            <a:r>
              <a:rPr lang="en-US" sz="2800" smtClean="0"/>
              <a:t>Open the </a:t>
            </a:r>
            <a:r>
              <a:rPr lang="en-US" sz="2800" b="1" i="1" smtClean="0">
                <a:solidFill>
                  <a:srgbClr val="990099"/>
                </a:solidFill>
              </a:rPr>
              <a:t>Smoking Habit Edited </a:t>
            </a:r>
            <a:r>
              <a:rPr lang="en-US" sz="2800" smtClean="0"/>
              <a:t>data set.</a:t>
            </a:r>
          </a:p>
          <a:p>
            <a:pPr marL="0" indent="0" eaLnBrk="1" hangingPunct="1">
              <a:buFontTx/>
              <a:buNone/>
              <a:tabLst>
                <a:tab pos="0" algn="l"/>
              </a:tabLst>
            </a:pPr>
            <a:endParaRPr lang="en-US" sz="2800" smtClean="0"/>
          </a:p>
        </p:txBody>
      </p:sp>
      <p:sp>
        <p:nvSpPr>
          <p:cNvPr id="109576" name="Text Box 6"/>
          <p:cNvSpPr txBox="1">
            <a:spLocks noChangeArrowheads="1"/>
          </p:cNvSpPr>
          <p:nvPr/>
        </p:nvSpPr>
        <p:spPr bwMode="auto">
          <a:xfrm>
            <a:off x="228600" y="2209800"/>
            <a:ext cx="2743200" cy="3305175"/>
          </a:xfrm>
          <a:prstGeom prst="rect">
            <a:avLst/>
          </a:prstGeom>
          <a:noFill/>
          <a:ln w="9525">
            <a:solidFill>
              <a:schemeClr val="accent2"/>
            </a:solidFill>
            <a:miter lim="800000"/>
            <a:headEnd/>
            <a:tailEnd/>
          </a:ln>
        </p:spPr>
        <p:txBody>
          <a:bodyPr>
            <a:spAutoFit/>
          </a:bodyPr>
          <a:lstStyle/>
          <a:p>
            <a:pPr>
              <a:spcBef>
                <a:spcPct val="50000"/>
              </a:spcBef>
            </a:pPr>
            <a:r>
              <a:rPr lang="en-US" sz="2800" b="0" i="0"/>
              <a:t>Click on </a:t>
            </a:r>
            <a:r>
              <a:rPr lang="en-US" sz="2800"/>
              <a:t>Designation</a:t>
            </a:r>
            <a:r>
              <a:rPr lang="en-US" sz="2800" b="0"/>
              <a:t> </a:t>
            </a:r>
            <a:r>
              <a:rPr lang="en-US" sz="2800" b="0" i="0"/>
              <a:t>and click the arrow to send to the selected variable(s) panel.  </a:t>
            </a:r>
          </a:p>
          <a:p>
            <a:pPr>
              <a:spcBef>
                <a:spcPct val="50000"/>
              </a:spcBef>
            </a:pPr>
            <a:r>
              <a:rPr lang="en-US" sz="2800" b="0" i="0"/>
              <a:t>Then click OK</a:t>
            </a:r>
          </a:p>
        </p:txBody>
      </p:sp>
      <p:sp>
        <p:nvSpPr>
          <p:cNvPr id="109577" name="Line 9"/>
          <p:cNvSpPr>
            <a:spLocks noChangeShapeType="1"/>
          </p:cNvSpPr>
          <p:nvPr/>
        </p:nvSpPr>
        <p:spPr bwMode="auto">
          <a:xfrm flipV="1">
            <a:off x="2667000" y="3581400"/>
            <a:ext cx="2819400" cy="152400"/>
          </a:xfrm>
          <a:prstGeom prst="line">
            <a:avLst/>
          </a:prstGeom>
          <a:noFill/>
          <a:ln w="63500">
            <a:solidFill>
              <a:srgbClr val="339966"/>
            </a:solidFill>
            <a:round/>
            <a:headEnd/>
            <a:tailEnd type="triangle" w="med" len="med"/>
          </a:ln>
        </p:spPr>
        <p:txBody>
          <a:bodyPr wrap="none"/>
          <a:lstStyle/>
          <a:p>
            <a:endParaRPr lang="en-US"/>
          </a:p>
        </p:txBody>
      </p:sp>
      <p:sp>
        <p:nvSpPr>
          <p:cNvPr id="109578" name="AutoShape 7"/>
          <p:cNvSpPr>
            <a:spLocks noChangeArrowheads="1"/>
          </p:cNvSpPr>
          <p:nvPr/>
        </p:nvSpPr>
        <p:spPr bwMode="auto">
          <a:xfrm rot="21522345" flipV="1">
            <a:off x="2743200" y="2819400"/>
            <a:ext cx="627063" cy="152400"/>
          </a:xfrm>
          <a:prstGeom prst="rightArrow">
            <a:avLst>
              <a:gd name="adj1" fmla="val 50000"/>
              <a:gd name="adj2" fmla="val 102865"/>
            </a:avLst>
          </a:prstGeom>
          <a:solidFill>
            <a:schemeClr val="accent1"/>
          </a:solidFill>
          <a:ln w="9525">
            <a:solidFill>
              <a:schemeClr val="tx1"/>
            </a:solidFill>
            <a:miter lim="800000"/>
            <a:headEnd/>
            <a:tailEnd/>
          </a:ln>
        </p:spPr>
        <p:txBody>
          <a:bodyPr wrap="none" anchor="ctr"/>
          <a:lstStyle/>
          <a:p>
            <a:endParaRPr lang="en-US"/>
          </a:p>
        </p:txBody>
      </p:sp>
      <p:sp>
        <p:nvSpPr>
          <p:cNvPr id="109579" name="Text Box 11"/>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3.1:  Detecting Errors Using Frequency Tables</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Date Placeholder 3"/>
          <p:cNvSpPr>
            <a:spLocks noGrp="1"/>
          </p:cNvSpPr>
          <p:nvPr>
            <p:ph type="dt" sz="quarter" idx="10"/>
          </p:nvPr>
        </p:nvSpPr>
        <p:spPr>
          <a:noFill/>
        </p:spPr>
        <p:txBody>
          <a:bodyPr/>
          <a:lstStyle/>
          <a:p>
            <a:r>
              <a:rPr lang="en-US"/>
              <a:t>2011</a:t>
            </a:r>
          </a:p>
        </p:txBody>
      </p:sp>
      <p:sp>
        <p:nvSpPr>
          <p:cNvPr id="110595" name="Footer Placeholder 4"/>
          <p:cNvSpPr>
            <a:spLocks noGrp="1"/>
          </p:cNvSpPr>
          <p:nvPr>
            <p:ph type="ftr" sz="quarter" idx="11"/>
          </p:nvPr>
        </p:nvSpPr>
        <p:spPr>
          <a:noFill/>
        </p:spPr>
        <p:txBody>
          <a:bodyPr/>
          <a:lstStyle/>
          <a:p>
            <a:r>
              <a:rPr lang="en-US" smtClean="0"/>
              <a:t>Rasimah Aripin</a:t>
            </a:r>
          </a:p>
        </p:txBody>
      </p:sp>
      <p:sp>
        <p:nvSpPr>
          <p:cNvPr id="110596" name="Slide Number Placeholder 5"/>
          <p:cNvSpPr>
            <a:spLocks noGrp="1"/>
          </p:cNvSpPr>
          <p:nvPr>
            <p:ph type="sldNum" sz="quarter" idx="12"/>
          </p:nvPr>
        </p:nvSpPr>
        <p:spPr>
          <a:noFill/>
        </p:spPr>
        <p:txBody>
          <a:bodyPr/>
          <a:lstStyle/>
          <a:p>
            <a:fld id="{13F6E31F-2978-4F0A-9756-B007874F993C}" type="slidenum">
              <a:rPr lang="en-US" smtClean="0"/>
              <a:pPr/>
              <a:t>79</a:t>
            </a:fld>
            <a:endParaRPr lang="en-US" smtClean="0"/>
          </a:p>
        </p:txBody>
      </p:sp>
      <p:sp>
        <p:nvSpPr>
          <p:cNvPr id="110597" name="Rectangle 2"/>
          <p:cNvSpPr>
            <a:spLocks noGrp="1" noChangeArrowheads="1"/>
          </p:cNvSpPr>
          <p:nvPr>
            <p:ph type="title"/>
          </p:nvPr>
        </p:nvSpPr>
        <p:spPr>
          <a:xfrm>
            <a:off x="685800" y="762000"/>
            <a:ext cx="7772400" cy="533400"/>
          </a:xfrm>
          <a:ln>
            <a:solidFill>
              <a:schemeClr val="tx1"/>
            </a:solidFill>
          </a:ln>
        </p:spPr>
        <p:txBody>
          <a:bodyPr/>
          <a:lstStyle/>
          <a:p>
            <a:pPr eaLnBrk="1" hangingPunct="1"/>
            <a:r>
              <a:rPr lang="en-US" sz="3200" smtClean="0"/>
              <a:t>Illustration (Cont.)</a:t>
            </a:r>
          </a:p>
        </p:txBody>
      </p:sp>
      <p:sp>
        <p:nvSpPr>
          <p:cNvPr id="110598" name="Text Box 8"/>
          <p:cNvSpPr txBox="1">
            <a:spLocks noChangeArrowheads="1"/>
          </p:cNvSpPr>
          <p:nvPr/>
        </p:nvSpPr>
        <p:spPr bwMode="auto">
          <a:xfrm>
            <a:off x="381000" y="4267200"/>
            <a:ext cx="8153400" cy="1552575"/>
          </a:xfrm>
          <a:prstGeom prst="rect">
            <a:avLst/>
          </a:prstGeom>
          <a:noFill/>
          <a:ln w="9525">
            <a:noFill/>
            <a:miter lim="800000"/>
            <a:headEnd/>
            <a:tailEnd/>
          </a:ln>
        </p:spPr>
        <p:txBody>
          <a:bodyPr>
            <a:spAutoFit/>
          </a:bodyPr>
          <a:lstStyle/>
          <a:p>
            <a:pPr>
              <a:spcBef>
                <a:spcPct val="50000"/>
              </a:spcBef>
            </a:pPr>
            <a:r>
              <a:rPr lang="en-US" b="0" i="0"/>
              <a:t>Note that one observation has an error for the variable </a:t>
            </a:r>
            <a:r>
              <a:rPr lang="en-US" b="0">
                <a:solidFill>
                  <a:srgbClr val="990099"/>
                </a:solidFill>
              </a:rPr>
              <a:t>Designation, </a:t>
            </a:r>
            <a:r>
              <a:rPr lang="en-US" b="0"/>
              <a:t>i.e.</a:t>
            </a:r>
            <a:r>
              <a:rPr lang="en-US" b="0">
                <a:solidFill>
                  <a:srgbClr val="990099"/>
                </a:solidFill>
              </a:rPr>
              <a:t>  </a:t>
            </a:r>
            <a:r>
              <a:rPr lang="en-US" b="0" i="0"/>
              <a:t>value = 9 which is not one of the codes.  To search for the errors, sort the variable </a:t>
            </a:r>
            <a:r>
              <a:rPr lang="en-US">
                <a:solidFill>
                  <a:srgbClr val="990099"/>
                </a:solidFill>
              </a:rPr>
              <a:t>Designation</a:t>
            </a:r>
            <a:r>
              <a:rPr lang="en-US" b="0" i="0"/>
              <a:t> in ascending order or use the toolbar Find </a:t>
            </a:r>
          </a:p>
        </p:txBody>
      </p:sp>
      <p:pic>
        <p:nvPicPr>
          <p:cNvPr id="110599" name="Picture 9"/>
          <p:cNvPicPr>
            <a:picLocks noChangeAspect="1" noChangeArrowheads="1"/>
          </p:cNvPicPr>
          <p:nvPr/>
        </p:nvPicPr>
        <p:blipFill>
          <a:blip r:embed="rId3"/>
          <a:srcRect l="23586" t="5164" r="73734" b="90466"/>
          <a:stretch>
            <a:fillRect/>
          </a:stretch>
        </p:blipFill>
        <p:spPr bwMode="auto">
          <a:xfrm>
            <a:off x="4038600" y="5410200"/>
            <a:ext cx="498475" cy="609600"/>
          </a:xfrm>
          <a:prstGeom prst="rect">
            <a:avLst/>
          </a:prstGeom>
          <a:noFill/>
          <a:ln w="9525">
            <a:solidFill>
              <a:schemeClr val="accent2"/>
            </a:solidFill>
            <a:miter lim="800000"/>
            <a:headEnd/>
            <a:tailEnd/>
          </a:ln>
        </p:spPr>
      </p:pic>
      <p:sp>
        <p:nvSpPr>
          <p:cNvPr id="110600" name="Text Box 10"/>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3.1:  Detecting Errors Using Frequency Tables</a:t>
            </a:r>
          </a:p>
        </p:txBody>
      </p:sp>
      <p:pic>
        <p:nvPicPr>
          <p:cNvPr id="110601" name="Picture 11"/>
          <p:cNvPicPr>
            <a:picLocks noChangeAspect="1" noChangeArrowheads="1"/>
          </p:cNvPicPr>
          <p:nvPr/>
        </p:nvPicPr>
        <p:blipFill>
          <a:blip r:embed="rId4"/>
          <a:srcRect/>
          <a:stretch>
            <a:fillRect/>
          </a:stretch>
        </p:blipFill>
        <p:spPr bwMode="auto">
          <a:xfrm>
            <a:off x="762000" y="1371600"/>
            <a:ext cx="7543800" cy="3024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a:noFill/>
        </p:spPr>
        <p:txBody>
          <a:bodyPr/>
          <a:lstStyle/>
          <a:p>
            <a:r>
              <a:rPr lang="en-US"/>
              <a:t>2011</a:t>
            </a:r>
          </a:p>
        </p:txBody>
      </p:sp>
      <p:sp>
        <p:nvSpPr>
          <p:cNvPr id="37891" name="Footer Placeholder 4"/>
          <p:cNvSpPr>
            <a:spLocks noGrp="1"/>
          </p:cNvSpPr>
          <p:nvPr>
            <p:ph type="ftr" sz="quarter" idx="11"/>
          </p:nvPr>
        </p:nvSpPr>
        <p:spPr>
          <a:noFill/>
        </p:spPr>
        <p:txBody>
          <a:bodyPr/>
          <a:lstStyle/>
          <a:p>
            <a:r>
              <a:rPr lang="en-US" smtClean="0"/>
              <a:t>Rasimah Aripin</a:t>
            </a:r>
          </a:p>
        </p:txBody>
      </p:sp>
      <p:sp>
        <p:nvSpPr>
          <p:cNvPr id="37892" name="Slide Number Placeholder 5"/>
          <p:cNvSpPr>
            <a:spLocks noGrp="1"/>
          </p:cNvSpPr>
          <p:nvPr>
            <p:ph type="sldNum" sz="quarter" idx="12"/>
          </p:nvPr>
        </p:nvSpPr>
        <p:spPr>
          <a:noFill/>
        </p:spPr>
        <p:txBody>
          <a:bodyPr/>
          <a:lstStyle/>
          <a:p>
            <a:fld id="{0F58B41D-AFDE-4055-9543-C557FF6D8E47}" type="slidenum">
              <a:rPr lang="en-US" smtClean="0"/>
              <a:pPr/>
              <a:t>8</a:t>
            </a:fld>
            <a:endParaRPr lang="en-US" smtClean="0"/>
          </a:p>
        </p:txBody>
      </p:sp>
      <p:sp>
        <p:nvSpPr>
          <p:cNvPr id="37893" name="Rectangle 1026"/>
          <p:cNvSpPr>
            <a:spLocks noGrp="1" noChangeArrowheads="1"/>
          </p:cNvSpPr>
          <p:nvPr>
            <p:ph type="title"/>
          </p:nvPr>
        </p:nvSpPr>
        <p:spPr>
          <a:xfrm>
            <a:off x="685800" y="609600"/>
            <a:ext cx="7772400" cy="685800"/>
          </a:xfrm>
          <a:ln>
            <a:solidFill>
              <a:schemeClr val="accent2"/>
            </a:solidFill>
          </a:ln>
        </p:spPr>
        <p:txBody>
          <a:bodyPr/>
          <a:lstStyle/>
          <a:p>
            <a:pPr eaLnBrk="1" hangingPunct="1"/>
            <a:r>
              <a:rPr lang="en-US" sz="3600" b="1" smtClean="0"/>
              <a:t>2.1: Introduction to SPSS</a:t>
            </a:r>
          </a:p>
        </p:txBody>
      </p:sp>
      <p:sp>
        <p:nvSpPr>
          <p:cNvPr id="37894" name="Rectangle 1027"/>
          <p:cNvSpPr>
            <a:spLocks noGrp="1" noChangeArrowheads="1"/>
          </p:cNvSpPr>
          <p:nvPr>
            <p:ph type="body" idx="1"/>
          </p:nvPr>
        </p:nvSpPr>
        <p:spPr>
          <a:xfrm>
            <a:off x="304800" y="1447800"/>
            <a:ext cx="8382000" cy="4495800"/>
          </a:xfrm>
        </p:spPr>
        <p:txBody>
          <a:bodyPr/>
          <a:lstStyle/>
          <a:p>
            <a:pPr marL="465138" lvl="1" indent="-350838" eaLnBrk="1" hangingPunct="1">
              <a:lnSpc>
                <a:spcPct val="95000"/>
              </a:lnSpc>
              <a:spcAft>
                <a:spcPct val="10000"/>
              </a:spcAft>
              <a:buSzPct val="110000"/>
              <a:buFont typeface="Wingdings" pitchFamily="2" charset="2"/>
              <a:buChar char="ü"/>
            </a:pPr>
            <a:r>
              <a:rPr lang="en-US" sz="2400" b="1" smtClean="0">
                <a:solidFill>
                  <a:schemeClr val="accent2"/>
                </a:solidFill>
              </a:rPr>
              <a:t>SPSS</a:t>
            </a:r>
            <a:r>
              <a:rPr lang="en-US" sz="2400" b="1" smtClean="0"/>
              <a:t> </a:t>
            </a:r>
            <a:r>
              <a:rPr lang="en-US" sz="2400" smtClean="0"/>
              <a:t>is one of the most widely available and powerful statistical software packages. </a:t>
            </a:r>
          </a:p>
          <a:p>
            <a:pPr marL="465138" lvl="1" indent="-350838" eaLnBrk="1" hangingPunct="1">
              <a:lnSpc>
                <a:spcPct val="95000"/>
              </a:lnSpc>
              <a:spcAft>
                <a:spcPct val="10000"/>
              </a:spcAft>
              <a:buSzPct val="110000"/>
              <a:buFont typeface="Wingdings" pitchFamily="2" charset="2"/>
              <a:buChar char="ü"/>
            </a:pPr>
            <a:r>
              <a:rPr lang="en-US" sz="2400" smtClean="0"/>
              <a:t>It covers a broad range of statistical procedures that allow you to   </a:t>
            </a:r>
            <a:r>
              <a:rPr lang="en-US" sz="2400" b="1" smtClean="0">
                <a:solidFill>
                  <a:schemeClr val="accent2"/>
                </a:solidFill>
              </a:rPr>
              <a:t>(i)</a:t>
            </a:r>
            <a:r>
              <a:rPr lang="en-US" sz="2400" smtClean="0"/>
              <a:t>  summarize data (e.g., mean, standard deviation, percentiles, etc);  </a:t>
            </a:r>
            <a:r>
              <a:rPr lang="en-US" sz="2400" b="1" smtClean="0">
                <a:solidFill>
                  <a:schemeClr val="accent2"/>
                </a:solidFill>
              </a:rPr>
              <a:t>(ii)</a:t>
            </a:r>
            <a:r>
              <a:rPr lang="en-US" sz="2400" smtClean="0"/>
              <a:t>  present your data using tables and graphs (charts and plots); </a:t>
            </a:r>
            <a:r>
              <a:rPr lang="en-US" sz="2400" b="1" smtClean="0"/>
              <a:t>(</a:t>
            </a:r>
            <a:r>
              <a:rPr lang="en-US" sz="2400" b="1" smtClean="0">
                <a:solidFill>
                  <a:schemeClr val="accent2"/>
                </a:solidFill>
              </a:rPr>
              <a:t>iii)</a:t>
            </a:r>
            <a:r>
              <a:rPr lang="en-US" sz="2400" smtClean="0"/>
              <a:t>   determine whether there are significant differences between groups (e.g., t-tests, analysis of variance);  </a:t>
            </a:r>
            <a:r>
              <a:rPr lang="en-US" sz="2400" b="1" smtClean="0">
                <a:solidFill>
                  <a:schemeClr val="accent2"/>
                </a:solidFill>
              </a:rPr>
              <a:t>(iv)</a:t>
            </a:r>
            <a:r>
              <a:rPr lang="en-US" sz="2400" smtClean="0"/>
              <a:t>  examine relationships among variables (e.g., correlation, multiple regression); and  </a:t>
            </a:r>
            <a:r>
              <a:rPr lang="en-US" sz="2400" b="1" smtClean="0">
                <a:solidFill>
                  <a:schemeClr val="accent2"/>
                </a:solidFill>
              </a:rPr>
              <a:t>(v)</a:t>
            </a:r>
            <a:r>
              <a:rPr lang="en-US" sz="2400" smtClean="0"/>
              <a:t>  perform complex data analysis (e.g. Structural Equation Modeling, forecasting, clustering etc). </a:t>
            </a:r>
          </a:p>
          <a:p>
            <a:pPr marL="465138" lvl="1" indent="-350838" eaLnBrk="1" hangingPunct="1">
              <a:lnSpc>
                <a:spcPct val="95000"/>
              </a:lnSpc>
              <a:spcAft>
                <a:spcPct val="10000"/>
              </a:spcAft>
              <a:buSzPct val="110000"/>
              <a:buFont typeface="Wingdings" pitchFamily="2" charset="2"/>
              <a:buChar char="ü"/>
            </a:pPr>
            <a:r>
              <a:rPr lang="en-US" sz="2400" smtClean="0"/>
              <a:t>Other statistical software available are </a:t>
            </a:r>
            <a:r>
              <a:rPr lang="en-US" sz="2400" b="1" i="1" smtClean="0"/>
              <a:t>SAS, Systat, Minitab, S-Plus</a:t>
            </a:r>
            <a:r>
              <a:rPr lang="en-US" sz="2400" smtClean="0"/>
              <a:t>, and many others. </a:t>
            </a:r>
            <a:endParaRPr lang="en-US" sz="2400" b="1" smtClean="0"/>
          </a:p>
        </p:txBody>
      </p:sp>
      <p:sp>
        <p:nvSpPr>
          <p:cNvPr id="37895" name="Text Box 1028"/>
          <p:cNvSpPr txBox="1">
            <a:spLocks noChangeArrowheads="1"/>
          </p:cNvSpPr>
          <p:nvPr/>
        </p:nvSpPr>
        <p:spPr bwMode="auto">
          <a:xfrm>
            <a:off x="609600" y="228600"/>
            <a:ext cx="47244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2:  Preparing Data for Analysis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Date Placeholder 3"/>
          <p:cNvSpPr>
            <a:spLocks noGrp="1"/>
          </p:cNvSpPr>
          <p:nvPr>
            <p:ph type="dt" sz="quarter" idx="10"/>
          </p:nvPr>
        </p:nvSpPr>
        <p:spPr>
          <a:noFill/>
        </p:spPr>
        <p:txBody>
          <a:bodyPr/>
          <a:lstStyle/>
          <a:p>
            <a:r>
              <a:rPr lang="en-US"/>
              <a:t>2011</a:t>
            </a:r>
          </a:p>
        </p:txBody>
      </p:sp>
      <p:sp>
        <p:nvSpPr>
          <p:cNvPr id="111619" name="Footer Placeholder 4"/>
          <p:cNvSpPr>
            <a:spLocks noGrp="1"/>
          </p:cNvSpPr>
          <p:nvPr>
            <p:ph type="ftr" sz="quarter" idx="11"/>
          </p:nvPr>
        </p:nvSpPr>
        <p:spPr>
          <a:noFill/>
        </p:spPr>
        <p:txBody>
          <a:bodyPr/>
          <a:lstStyle/>
          <a:p>
            <a:r>
              <a:rPr lang="en-US" smtClean="0"/>
              <a:t>Rasimah Aripin</a:t>
            </a:r>
          </a:p>
        </p:txBody>
      </p:sp>
      <p:sp>
        <p:nvSpPr>
          <p:cNvPr id="111620" name="Slide Number Placeholder 5"/>
          <p:cNvSpPr>
            <a:spLocks noGrp="1"/>
          </p:cNvSpPr>
          <p:nvPr>
            <p:ph type="sldNum" sz="quarter" idx="12"/>
          </p:nvPr>
        </p:nvSpPr>
        <p:spPr>
          <a:noFill/>
        </p:spPr>
        <p:txBody>
          <a:bodyPr/>
          <a:lstStyle/>
          <a:p>
            <a:fld id="{E44BEB20-2F15-4500-861A-B247078D076E}" type="slidenum">
              <a:rPr lang="en-US" smtClean="0"/>
              <a:pPr/>
              <a:t>80</a:t>
            </a:fld>
            <a:endParaRPr lang="en-US" smtClean="0"/>
          </a:p>
        </p:txBody>
      </p:sp>
      <p:sp>
        <p:nvSpPr>
          <p:cNvPr id="111621" name="Rectangle 9"/>
          <p:cNvSpPr>
            <a:spLocks noGrp="1" noChangeArrowheads="1"/>
          </p:cNvSpPr>
          <p:nvPr>
            <p:ph type="title"/>
          </p:nvPr>
        </p:nvSpPr>
        <p:spPr>
          <a:xfrm>
            <a:off x="381000" y="685800"/>
            <a:ext cx="8534400" cy="685800"/>
          </a:xfrm>
          <a:ln>
            <a:solidFill>
              <a:schemeClr val="accent2"/>
            </a:solidFill>
          </a:ln>
        </p:spPr>
        <p:txBody>
          <a:bodyPr/>
          <a:lstStyle/>
          <a:p>
            <a:pPr eaLnBrk="1" hangingPunct="1"/>
            <a:r>
              <a:rPr lang="en-US" sz="3600" b="1" smtClean="0"/>
              <a:t>3.2:  Searching for Errors and Editing</a:t>
            </a:r>
          </a:p>
        </p:txBody>
      </p:sp>
      <p:sp>
        <p:nvSpPr>
          <p:cNvPr id="111622" name="Rectangle 10"/>
          <p:cNvSpPr>
            <a:spLocks noGrp="1" noChangeArrowheads="1"/>
          </p:cNvSpPr>
          <p:nvPr>
            <p:ph type="body" idx="1"/>
          </p:nvPr>
        </p:nvSpPr>
        <p:spPr>
          <a:xfrm>
            <a:off x="609600" y="1371600"/>
            <a:ext cx="7086600" cy="1828800"/>
          </a:xfrm>
        </p:spPr>
        <p:txBody>
          <a:bodyPr/>
          <a:lstStyle/>
          <a:p>
            <a:pPr eaLnBrk="1" hangingPunct="1"/>
            <a:r>
              <a:rPr lang="en-US" sz="2400" smtClean="0"/>
              <a:t>Use the </a:t>
            </a:r>
            <a:r>
              <a:rPr lang="en-US" sz="2400" i="1" smtClean="0"/>
              <a:t>Smoking Habit</a:t>
            </a:r>
            <a:r>
              <a:rPr lang="en-US" sz="2400" smtClean="0"/>
              <a:t> data set</a:t>
            </a:r>
          </a:p>
          <a:p>
            <a:pPr eaLnBrk="1" hangingPunct="1"/>
            <a:r>
              <a:rPr lang="en-US" sz="2400" smtClean="0"/>
              <a:t>From the pull-down menu, select </a:t>
            </a:r>
          </a:p>
          <a:p>
            <a:pPr eaLnBrk="1" hangingPunct="1">
              <a:buFontTx/>
              <a:buNone/>
            </a:pPr>
            <a:r>
              <a:rPr lang="en-US" sz="2400" smtClean="0"/>
              <a:t>              </a:t>
            </a:r>
            <a:r>
              <a:rPr lang="en-US" sz="2400" b="1" i="1" smtClean="0">
                <a:solidFill>
                  <a:srgbClr val="990099"/>
                </a:solidFill>
              </a:rPr>
              <a:t>Data &gt;&gt;&gt; Sort Cases…  OK</a:t>
            </a:r>
          </a:p>
          <a:p>
            <a:pPr eaLnBrk="1" hangingPunct="1"/>
            <a:r>
              <a:rPr lang="en-US" sz="2400" smtClean="0"/>
              <a:t>Select</a:t>
            </a:r>
            <a:r>
              <a:rPr lang="en-US" sz="2400" b="1" i="1" smtClean="0"/>
              <a:t> </a:t>
            </a:r>
            <a:r>
              <a:rPr lang="en-US" sz="2400" b="1" i="1" smtClean="0">
                <a:solidFill>
                  <a:srgbClr val="990099"/>
                </a:solidFill>
              </a:rPr>
              <a:t>Designation </a:t>
            </a:r>
            <a:r>
              <a:rPr lang="en-US" sz="2400" smtClean="0"/>
              <a:t>and</a:t>
            </a:r>
            <a:r>
              <a:rPr lang="en-US" sz="2400" smtClean="0">
                <a:solidFill>
                  <a:srgbClr val="990099"/>
                </a:solidFill>
              </a:rPr>
              <a:t> </a:t>
            </a:r>
            <a:r>
              <a:rPr lang="en-US" sz="2400" b="1" i="1" smtClean="0">
                <a:solidFill>
                  <a:srgbClr val="990099"/>
                </a:solidFill>
              </a:rPr>
              <a:t>Ascending (A)</a:t>
            </a:r>
          </a:p>
        </p:txBody>
      </p:sp>
      <p:pic>
        <p:nvPicPr>
          <p:cNvPr id="111623" name="Picture 13"/>
          <p:cNvPicPr>
            <a:picLocks noChangeAspect="1" noChangeArrowheads="1"/>
          </p:cNvPicPr>
          <p:nvPr/>
        </p:nvPicPr>
        <p:blipFill>
          <a:blip r:embed="rId3"/>
          <a:srcRect l="5914" t="13542" r="53125" b="61458"/>
          <a:stretch>
            <a:fillRect/>
          </a:stretch>
        </p:blipFill>
        <p:spPr bwMode="auto">
          <a:xfrm>
            <a:off x="990600" y="3124200"/>
            <a:ext cx="6477000" cy="2963863"/>
          </a:xfrm>
          <a:prstGeom prst="rect">
            <a:avLst/>
          </a:prstGeom>
          <a:noFill/>
          <a:ln w="9525">
            <a:noFill/>
            <a:miter lim="800000"/>
            <a:headEnd/>
            <a:tailEnd/>
          </a:ln>
        </p:spPr>
      </p:pic>
      <p:sp>
        <p:nvSpPr>
          <p:cNvPr id="111624" name="Text Box 15"/>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3:  Tools for Data Files Management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Date Placeholder 3"/>
          <p:cNvSpPr>
            <a:spLocks noGrp="1"/>
          </p:cNvSpPr>
          <p:nvPr>
            <p:ph type="dt" sz="quarter" idx="10"/>
          </p:nvPr>
        </p:nvSpPr>
        <p:spPr>
          <a:noFill/>
        </p:spPr>
        <p:txBody>
          <a:bodyPr/>
          <a:lstStyle/>
          <a:p>
            <a:r>
              <a:rPr lang="en-US"/>
              <a:t>2011</a:t>
            </a:r>
          </a:p>
        </p:txBody>
      </p:sp>
      <p:sp>
        <p:nvSpPr>
          <p:cNvPr id="112643" name="Footer Placeholder 4"/>
          <p:cNvSpPr>
            <a:spLocks noGrp="1"/>
          </p:cNvSpPr>
          <p:nvPr>
            <p:ph type="ftr" sz="quarter" idx="11"/>
          </p:nvPr>
        </p:nvSpPr>
        <p:spPr>
          <a:noFill/>
        </p:spPr>
        <p:txBody>
          <a:bodyPr/>
          <a:lstStyle/>
          <a:p>
            <a:r>
              <a:rPr lang="en-US" smtClean="0"/>
              <a:t>Rasimah Aripin</a:t>
            </a:r>
          </a:p>
        </p:txBody>
      </p:sp>
      <p:sp>
        <p:nvSpPr>
          <p:cNvPr id="112644" name="Slide Number Placeholder 5"/>
          <p:cNvSpPr>
            <a:spLocks noGrp="1"/>
          </p:cNvSpPr>
          <p:nvPr>
            <p:ph type="sldNum" sz="quarter" idx="12"/>
          </p:nvPr>
        </p:nvSpPr>
        <p:spPr>
          <a:noFill/>
        </p:spPr>
        <p:txBody>
          <a:bodyPr/>
          <a:lstStyle/>
          <a:p>
            <a:fld id="{09AD72D2-5CAA-49F6-B7B5-1753819A39B1}" type="slidenum">
              <a:rPr lang="en-US" smtClean="0"/>
              <a:pPr/>
              <a:t>81</a:t>
            </a:fld>
            <a:endParaRPr lang="en-US" smtClean="0"/>
          </a:p>
        </p:txBody>
      </p:sp>
      <p:sp>
        <p:nvSpPr>
          <p:cNvPr id="112645" name="Rectangle 2"/>
          <p:cNvSpPr>
            <a:spLocks noGrp="1" noChangeArrowheads="1"/>
          </p:cNvSpPr>
          <p:nvPr>
            <p:ph type="title"/>
          </p:nvPr>
        </p:nvSpPr>
        <p:spPr>
          <a:xfrm>
            <a:off x="685800" y="685800"/>
            <a:ext cx="7772400" cy="609600"/>
          </a:xfrm>
          <a:ln>
            <a:solidFill>
              <a:schemeClr val="accent2"/>
            </a:solidFill>
          </a:ln>
        </p:spPr>
        <p:txBody>
          <a:bodyPr/>
          <a:lstStyle/>
          <a:p>
            <a:pPr eaLnBrk="1" hangingPunct="1"/>
            <a:r>
              <a:rPr lang="en-US" sz="3200" smtClean="0"/>
              <a:t>Sorting</a:t>
            </a:r>
          </a:p>
        </p:txBody>
      </p:sp>
      <p:sp>
        <p:nvSpPr>
          <p:cNvPr id="112646" name="Rectangle 3"/>
          <p:cNvSpPr>
            <a:spLocks noGrp="1" noChangeArrowheads="1"/>
          </p:cNvSpPr>
          <p:nvPr>
            <p:ph type="body" idx="1"/>
          </p:nvPr>
        </p:nvSpPr>
        <p:spPr>
          <a:xfrm>
            <a:off x="685800" y="1676400"/>
            <a:ext cx="7772400" cy="990600"/>
          </a:xfrm>
        </p:spPr>
        <p:txBody>
          <a:bodyPr/>
          <a:lstStyle/>
          <a:p>
            <a:pPr eaLnBrk="1" hangingPunct="1"/>
            <a:r>
              <a:rPr lang="en-US" sz="2800" smtClean="0"/>
              <a:t>Scroll the page to find the value 9 for the variable </a:t>
            </a:r>
            <a:r>
              <a:rPr lang="en-US" sz="2800" b="1" i="1" smtClean="0"/>
              <a:t>Designation</a:t>
            </a:r>
          </a:p>
        </p:txBody>
      </p:sp>
      <p:sp>
        <p:nvSpPr>
          <p:cNvPr id="112647" name="Text Box 8"/>
          <p:cNvSpPr txBox="1">
            <a:spLocks noChangeArrowheads="1"/>
          </p:cNvSpPr>
          <p:nvPr/>
        </p:nvSpPr>
        <p:spPr bwMode="auto">
          <a:xfrm>
            <a:off x="762000" y="5105400"/>
            <a:ext cx="6692900" cy="457200"/>
          </a:xfrm>
          <a:prstGeom prst="rect">
            <a:avLst/>
          </a:prstGeom>
          <a:noFill/>
          <a:ln w="9525">
            <a:noFill/>
            <a:miter lim="800000"/>
            <a:headEnd/>
            <a:tailEnd/>
          </a:ln>
        </p:spPr>
        <p:txBody>
          <a:bodyPr>
            <a:spAutoFit/>
          </a:bodyPr>
          <a:lstStyle/>
          <a:p>
            <a:r>
              <a:rPr lang="en-US" b="0" i="0"/>
              <a:t>Change the value to 4 and then save the file again</a:t>
            </a:r>
          </a:p>
        </p:txBody>
      </p:sp>
      <p:grpSp>
        <p:nvGrpSpPr>
          <p:cNvPr id="112648" name="Group 12"/>
          <p:cNvGrpSpPr>
            <a:grpSpLocks/>
          </p:cNvGrpSpPr>
          <p:nvPr/>
        </p:nvGrpSpPr>
        <p:grpSpPr bwMode="auto">
          <a:xfrm>
            <a:off x="762000" y="2133600"/>
            <a:ext cx="8382000" cy="2978150"/>
            <a:chOff x="480" y="1344"/>
            <a:chExt cx="5280" cy="1876"/>
          </a:xfrm>
        </p:grpSpPr>
        <p:pic>
          <p:nvPicPr>
            <p:cNvPr id="112650" name="Picture 6"/>
            <p:cNvPicPr>
              <a:picLocks noChangeAspect="1" noChangeArrowheads="1"/>
            </p:cNvPicPr>
            <p:nvPr/>
          </p:nvPicPr>
          <p:blipFill>
            <a:blip r:embed="rId3"/>
            <a:srcRect t="42708" r="25000" b="28125"/>
            <a:stretch>
              <a:fillRect/>
            </a:stretch>
          </p:blipFill>
          <p:spPr bwMode="auto">
            <a:xfrm>
              <a:off x="480" y="1680"/>
              <a:ext cx="5280" cy="1540"/>
            </a:xfrm>
            <a:prstGeom prst="rect">
              <a:avLst/>
            </a:prstGeom>
            <a:noFill/>
            <a:ln w="9525">
              <a:solidFill>
                <a:schemeClr val="accent2"/>
              </a:solidFill>
              <a:miter lim="800000"/>
              <a:headEnd/>
              <a:tailEnd/>
            </a:ln>
          </p:spPr>
        </p:pic>
        <p:sp>
          <p:nvSpPr>
            <p:cNvPr id="112651" name="Line 11"/>
            <p:cNvSpPr>
              <a:spLocks noChangeShapeType="1"/>
            </p:cNvSpPr>
            <p:nvPr/>
          </p:nvSpPr>
          <p:spPr bwMode="auto">
            <a:xfrm flipH="1">
              <a:off x="2016" y="1344"/>
              <a:ext cx="1632" cy="1104"/>
            </a:xfrm>
            <a:prstGeom prst="line">
              <a:avLst/>
            </a:prstGeom>
            <a:noFill/>
            <a:ln w="28575">
              <a:solidFill>
                <a:schemeClr val="tx1"/>
              </a:solidFill>
              <a:round/>
              <a:headEnd/>
              <a:tailEnd type="triangle" w="med" len="med"/>
            </a:ln>
          </p:spPr>
          <p:txBody>
            <a:bodyPr wrap="none"/>
            <a:lstStyle/>
            <a:p>
              <a:endParaRPr lang="en-US"/>
            </a:p>
          </p:txBody>
        </p:sp>
      </p:grpSp>
      <p:sp>
        <p:nvSpPr>
          <p:cNvPr id="112649" name="Text Box 13"/>
          <p:cNvSpPr txBox="1">
            <a:spLocks noChangeArrowheads="1"/>
          </p:cNvSpPr>
          <p:nvPr/>
        </p:nvSpPr>
        <p:spPr bwMode="auto">
          <a:xfrm>
            <a:off x="5334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3.2:  Searching for Errors and Editing</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Date Placeholder 3"/>
          <p:cNvSpPr>
            <a:spLocks noGrp="1"/>
          </p:cNvSpPr>
          <p:nvPr>
            <p:ph type="dt" sz="quarter" idx="10"/>
          </p:nvPr>
        </p:nvSpPr>
        <p:spPr>
          <a:noFill/>
        </p:spPr>
        <p:txBody>
          <a:bodyPr/>
          <a:lstStyle/>
          <a:p>
            <a:r>
              <a:rPr lang="en-US"/>
              <a:t>2011</a:t>
            </a:r>
          </a:p>
        </p:txBody>
      </p:sp>
      <p:sp>
        <p:nvSpPr>
          <p:cNvPr id="113667" name="Footer Placeholder 4"/>
          <p:cNvSpPr>
            <a:spLocks noGrp="1"/>
          </p:cNvSpPr>
          <p:nvPr>
            <p:ph type="ftr" sz="quarter" idx="11"/>
          </p:nvPr>
        </p:nvSpPr>
        <p:spPr>
          <a:noFill/>
        </p:spPr>
        <p:txBody>
          <a:bodyPr/>
          <a:lstStyle/>
          <a:p>
            <a:r>
              <a:rPr lang="en-US" smtClean="0"/>
              <a:t>Rasimah Aripin</a:t>
            </a:r>
          </a:p>
        </p:txBody>
      </p:sp>
      <p:sp>
        <p:nvSpPr>
          <p:cNvPr id="113668" name="Slide Number Placeholder 5"/>
          <p:cNvSpPr>
            <a:spLocks noGrp="1"/>
          </p:cNvSpPr>
          <p:nvPr>
            <p:ph type="sldNum" sz="quarter" idx="12"/>
          </p:nvPr>
        </p:nvSpPr>
        <p:spPr>
          <a:noFill/>
        </p:spPr>
        <p:txBody>
          <a:bodyPr/>
          <a:lstStyle/>
          <a:p>
            <a:fld id="{9F301BF6-D67B-468D-960E-B7491D165638}" type="slidenum">
              <a:rPr lang="en-US" smtClean="0"/>
              <a:pPr/>
              <a:t>82</a:t>
            </a:fld>
            <a:endParaRPr lang="en-US" smtClean="0"/>
          </a:p>
        </p:txBody>
      </p:sp>
      <p:sp>
        <p:nvSpPr>
          <p:cNvPr id="113669" name="Rectangle 2"/>
          <p:cNvSpPr>
            <a:spLocks noGrp="1" noChangeArrowheads="1"/>
          </p:cNvSpPr>
          <p:nvPr>
            <p:ph type="title"/>
          </p:nvPr>
        </p:nvSpPr>
        <p:spPr>
          <a:xfrm>
            <a:off x="609600" y="685800"/>
            <a:ext cx="7772400" cy="609600"/>
          </a:xfrm>
          <a:ln>
            <a:solidFill>
              <a:schemeClr val="accent2"/>
            </a:solidFill>
          </a:ln>
        </p:spPr>
        <p:txBody>
          <a:bodyPr/>
          <a:lstStyle/>
          <a:p>
            <a:pPr eaLnBrk="1" hangingPunct="1"/>
            <a:r>
              <a:rPr lang="en-US" sz="3200" smtClean="0"/>
              <a:t>Sorting </a:t>
            </a:r>
            <a:r>
              <a:rPr lang="en-US" sz="3200" i="1" smtClean="0"/>
              <a:t>(Cont.)</a:t>
            </a:r>
          </a:p>
        </p:txBody>
      </p:sp>
      <p:sp>
        <p:nvSpPr>
          <p:cNvPr id="113670" name="Rectangle 3"/>
          <p:cNvSpPr>
            <a:spLocks noGrp="1" noChangeArrowheads="1"/>
          </p:cNvSpPr>
          <p:nvPr>
            <p:ph type="body" idx="1"/>
          </p:nvPr>
        </p:nvSpPr>
        <p:spPr>
          <a:xfrm>
            <a:off x="685800" y="1447800"/>
            <a:ext cx="7772400" cy="4724400"/>
          </a:xfrm>
        </p:spPr>
        <p:txBody>
          <a:bodyPr/>
          <a:lstStyle/>
          <a:p>
            <a:pPr eaLnBrk="1" hangingPunct="1">
              <a:lnSpc>
                <a:spcPct val="90000"/>
              </a:lnSpc>
            </a:pPr>
            <a:r>
              <a:rPr lang="en-US" smtClean="0"/>
              <a:t>You can also use the toolbar to detect and correct errors as follows.  </a:t>
            </a:r>
          </a:p>
          <a:p>
            <a:pPr eaLnBrk="1" hangingPunct="1">
              <a:lnSpc>
                <a:spcPct val="90000"/>
              </a:lnSpc>
            </a:pPr>
            <a:r>
              <a:rPr lang="en-US" smtClean="0"/>
              <a:t>Click on the cell containing the variable name </a:t>
            </a:r>
            <a:r>
              <a:rPr lang="en-US" b="1" i="1" smtClean="0"/>
              <a:t>Designation</a:t>
            </a:r>
          </a:p>
          <a:p>
            <a:pPr eaLnBrk="1" hangingPunct="1">
              <a:lnSpc>
                <a:spcPct val="90000"/>
              </a:lnSpc>
            </a:pPr>
            <a:r>
              <a:rPr lang="en-US" smtClean="0"/>
              <a:t>Click the toolbar </a:t>
            </a:r>
          </a:p>
          <a:p>
            <a:pPr eaLnBrk="1" hangingPunct="1">
              <a:lnSpc>
                <a:spcPct val="90000"/>
              </a:lnSpc>
            </a:pPr>
            <a:r>
              <a:rPr lang="en-US" smtClean="0"/>
              <a:t>Key-in the value 9 and click Find next on the dialog box</a:t>
            </a:r>
          </a:p>
          <a:p>
            <a:pPr eaLnBrk="1" hangingPunct="1">
              <a:lnSpc>
                <a:spcPct val="90000"/>
              </a:lnSpc>
            </a:pPr>
            <a:r>
              <a:rPr lang="en-US" smtClean="0"/>
              <a:t>Change the value 9 to 4.</a:t>
            </a:r>
          </a:p>
          <a:p>
            <a:pPr eaLnBrk="1" hangingPunct="1">
              <a:lnSpc>
                <a:spcPct val="90000"/>
              </a:lnSpc>
            </a:pPr>
            <a:r>
              <a:rPr lang="en-US" smtClean="0"/>
              <a:t>See the next slide</a:t>
            </a:r>
            <a:endParaRPr lang="en-US" b="1" i="1" smtClean="0"/>
          </a:p>
        </p:txBody>
      </p:sp>
      <p:pic>
        <p:nvPicPr>
          <p:cNvPr id="113671" name="Picture 7"/>
          <p:cNvPicPr>
            <a:picLocks noChangeAspect="1" noChangeArrowheads="1"/>
          </p:cNvPicPr>
          <p:nvPr/>
        </p:nvPicPr>
        <p:blipFill>
          <a:blip r:embed="rId3"/>
          <a:srcRect l="23883" t="5959" r="74031" b="91261"/>
          <a:stretch>
            <a:fillRect/>
          </a:stretch>
        </p:blipFill>
        <p:spPr bwMode="auto">
          <a:xfrm>
            <a:off x="4191000" y="3352800"/>
            <a:ext cx="533400" cy="533400"/>
          </a:xfrm>
          <a:prstGeom prst="rect">
            <a:avLst/>
          </a:prstGeom>
          <a:noFill/>
          <a:ln w="9525">
            <a:solidFill>
              <a:schemeClr val="accent2"/>
            </a:solidFill>
            <a:miter lim="800000"/>
            <a:headEnd/>
            <a:tailEnd/>
          </a:ln>
        </p:spPr>
      </p:pic>
      <p:sp>
        <p:nvSpPr>
          <p:cNvPr id="113672" name="Text Box 4"/>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3.2:  Searching for Errors and Editing</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Date Placeholder 3"/>
          <p:cNvSpPr>
            <a:spLocks noGrp="1"/>
          </p:cNvSpPr>
          <p:nvPr>
            <p:ph type="dt" sz="quarter" idx="10"/>
          </p:nvPr>
        </p:nvSpPr>
        <p:spPr>
          <a:noFill/>
        </p:spPr>
        <p:txBody>
          <a:bodyPr/>
          <a:lstStyle/>
          <a:p>
            <a:r>
              <a:rPr lang="en-US"/>
              <a:t>2011</a:t>
            </a:r>
          </a:p>
        </p:txBody>
      </p:sp>
      <p:sp>
        <p:nvSpPr>
          <p:cNvPr id="114691" name="Footer Placeholder 4"/>
          <p:cNvSpPr>
            <a:spLocks noGrp="1"/>
          </p:cNvSpPr>
          <p:nvPr>
            <p:ph type="ftr" sz="quarter" idx="11"/>
          </p:nvPr>
        </p:nvSpPr>
        <p:spPr>
          <a:noFill/>
        </p:spPr>
        <p:txBody>
          <a:bodyPr/>
          <a:lstStyle/>
          <a:p>
            <a:r>
              <a:rPr lang="en-US" smtClean="0"/>
              <a:t>Rasimah Aripin</a:t>
            </a:r>
          </a:p>
        </p:txBody>
      </p:sp>
      <p:sp>
        <p:nvSpPr>
          <p:cNvPr id="114692" name="Slide Number Placeholder 5"/>
          <p:cNvSpPr>
            <a:spLocks noGrp="1"/>
          </p:cNvSpPr>
          <p:nvPr>
            <p:ph type="sldNum" sz="quarter" idx="12"/>
          </p:nvPr>
        </p:nvSpPr>
        <p:spPr>
          <a:noFill/>
        </p:spPr>
        <p:txBody>
          <a:bodyPr/>
          <a:lstStyle/>
          <a:p>
            <a:fld id="{B2C0062C-0978-4E8C-B6B4-F533F7A59419}" type="slidenum">
              <a:rPr lang="en-US" smtClean="0"/>
              <a:pPr/>
              <a:t>83</a:t>
            </a:fld>
            <a:endParaRPr lang="en-US" smtClean="0"/>
          </a:p>
        </p:txBody>
      </p:sp>
      <p:grpSp>
        <p:nvGrpSpPr>
          <p:cNvPr id="114693" name="Group 20"/>
          <p:cNvGrpSpPr>
            <a:grpSpLocks/>
          </p:cNvGrpSpPr>
          <p:nvPr/>
        </p:nvGrpSpPr>
        <p:grpSpPr bwMode="auto">
          <a:xfrm>
            <a:off x="609600" y="1295400"/>
            <a:ext cx="8077200" cy="4724400"/>
            <a:chOff x="432" y="816"/>
            <a:chExt cx="5088" cy="2976"/>
          </a:xfrm>
        </p:grpSpPr>
        <p:pic>
          <p:nvPicPr>
            <p:cNvPr id="114699" name="Picture 6"/>
            <p:cNvPicPr>
              <a:picLocks noChangeAspect="1" noChangeArrowheads="1"/>
            </p:cNvPicPr>
            <p:nvPr/>
          </p:nvPicPr>
          <p:blipFill>
            <a:blip r:embed="rId3"/>
            <a:srcRect r="25000" b="32292"/>
            <a:stretch>
              <a:fillRect/>
            </a:stretch>
          </p:blipFill>
          <p:spPr bwMode="auto">
            <a:xfrm>
              <a:off x="432" y="816"/>
              <a:ext cx="5088" cy="2976"/>
            </a:xfrm>
            <a:prstGeom prst="rect">
              <a:avLst/>
            </a:prstGeom>
            <a:noFill/>
            <a:ln w="9525">
              <a:solidFill>
                <a:schemeClr val="accent2"/>
              </a:solidFill>
              <a:miter lim="800000"/>
              <a:headEnd/>
              <a:tailEnd/>
            </a:ln>
          </p:spPr>
        </p:pic>
        <p:sp>
          <p:nvSpPr>
            <p:cNvPr id="114700" name="Text Box 7"/>
            <p:cNvSpPr txBox="1">
              <a:spLocks noChangeArrowheads="1"/>
            </p:cNvSpPr>
            <p:nvPr/>
          </p:nvSpPr>
          <p:spPr bwMode="auto">
            <a:xfrm>
              <a:off x="2016" y="1680"/>
              <a:ext cx="1440" cy="640"/>
            </a:xfrm>
            <a:prstGeom prst="rect">
              <a:avLst/>
            </a:prstGeom>
            <a:solidFill>
              <a:schemeClr val="bg1"/>
            </a:solidFill>
            <a:ln w="9525">
              <a:solidFill>
                <a:schemeClr val="accent2"/>
              </a:solidFill>
              <a:miter lim="800000"/>
              <a:headEnd/>
              <a:tailEnd/>
            </a:ln>
          </p:spPr>
          <p:txBody>
            <a:bodyPr>
              <a:spAutoFit/>
            </a:bodyPr>
            <a:lstStyle/>
            <a:p>
              <a:pPr>
                <a:spcBef>
                  <a:spcPct val="50000"/>
                </a:spcBef>
              </a:pPr>
              <a:r>
                <a:rPr lang="en-US" sz="2000" b="0" i="0"/>
                <a:t>Click </a:t>
              </a:r>
              <a:r>
                <a:rPr lang="en-US" sz="2000">
                  <a:solidFill>
                    <a:srgbClr val="990099"/>
                  </a:solidFill>
                </a:rPr>
                <a:t>Designation</a:t>
              </a:r>
              <a:r>
                <a:rPr lang="en-US" sz="2000" b="0" i="0"/>
                <a:t> column and click the </a:t>
              </a:r>
              <a:r>
                <a:rPr lang="en-US" sz="2000"/>
                <a:t>Find </a:t>
              </a:r>
              <a:r>
                <a:rPr lang="en-US" sz="2000" b="0" i="0"/>
                <a:t> icon</a:t>
              </a:r>
            </a:p>
          </p:txBody>
        </p:sp>
        <p:sp>
          <p:nvSpPr>
            <p:cNvPr id="114701" name="Line 8"/>
            <p:cNvSpPr>
              <a:spLocks noChangeShapeType="1"/>
            </p:cNvSpPr>
            <p:nvPr/>
          </p:nvSpPr>
          <p:spPr bwMode="auto">
            <a:xfrm flipH="1" flipV="1">
              <a:off x="2160" y="1152"/>
              <a:ext cx="720" cy="912"/>
            </a:xfrm>
            <a:prstGeom prst="line">
              <a:avLst/>
            </a:prstGeom>
            <a:noFill/>
            <a:ln w="66675">
              <a:solidFill>
                <a:srgbClr val="339966"/>
              </a:solidFill>
              <a:round/>
              <a:headEnd/>
              <a:tailEnd type="triangle" w="med" len="med"/>
            </a:ln>
          </p:spPr>
          <p:txBody>
            <a:bodyPr wrap="none"/>
            <a:lstStyle/>
            <a:p>
              <a:endParaRPr lang="en-US"/>
            </a:p>
          </p:txBody>
        </p:sp>
        <p:sp>
          <p:nvSpPr>
            <p:cNvPr id="114702" name="Line 15"/>
            <p:cNvSpPr>
              <a:spLocks noChangeShapeType="1"/>
            </p:cNvSpPr>
            <p:nvPr/>
          </p:nvSpPr>
          <p:spPr bwMode="auto">
            <a:xfrm flipH="1" flipV="1">
              <a:off x="1680" y="1392"/>
              <a:ext cx="384" cy="336"/>
            </a:xfrm>
            <a:prstGeom prst="line">
              <a:avLst/>
            </a:prstGeom>
            <a:noFill/>
            <a:ln w="53975">
              <a:solidFill>
                <a:srgbClr val="339966"/>
              </a:solidFill>
              <a:round/>
              <a:headEnd/>
              <a:tailEnd type="triangle" w="med" len="med"/>
            </a:ln>
          </p:spPr>
          <p:txBody>
            <a:bodyPr wrap="none"/>
            <a:lstStyle/>
            <a:p>
              <a:endParaRPr lang="en-US"/>
            </a:p>
          </p:txBody>
        </p:sp>
      </p:grpSp>
      <p:sp>
        <p:nvSpPr>
          <p:cNvPr id="114694" name="Rectangle 2"/>
          <p:cNvSpPr>
            <a:spLocks noGrp="1" noChangeArrowheads="1"/>
          </p:cNvSpPr>
          <p:nvPr>
            <p:ph type="title"/>
          </p:nvPr>
        </p:nvSpPr>
        <p:spPr>
          <a:xfrm>
            <a:off x="685800" y="685800"/>
            <a:ext cx="7772400" cy="609600"/>
          </a:xfrm>
          <a:ln>
            <a:solidFill>
              <a:schemeClr val="accent2"/>
            </a:solidFill>
          </a:ln>
        </p:spPr>
        <p:txBody>
          <a:bodyPr/>
          <a:lstStyle/>
          <a:p>
            <a:pPr eaLnBrk="1" hangingPunct="1"/>
            <a:r>
              <a:rPr lang="en-US" sz="3200" smtClean="0"/>
              <a:t>Sorting </a:t>
            </a:r>
            <a:r>
              <a:rPr lang="en-US" sz="3200" i="1" smtClean="0"/>
              <a:t>(Cont.)</a:t>
            </a:r>
          </a:p>
        </p:txBody>
      </p:sp>
      <p:sp>
        <p:nvSpPr>
          <p:cNvPr id="114695" name="Text Box 10"/>
          <p:cNvSpPr txBox="1">
            <a:spLocks noChangeArrowheads="1"/>
          </p:cNvSpPr>
          <p:nvPr/>
        </p:nvSpPr>
        <p:spPr bwMode="auto">
          <a:xfrm>
            <a:off x="6477000" y="3962400"/>
            <a:ext cx="1371600" cy="711200"/>
          </a:xfrm>
          <a:prstGeom prst="rect">
            <a:avLst/>
          </a:prstGeom>
          <a:solidFill>
            <a:schemeClr val="bg1"/>
          </a:solidFill>
          <a:ln w="9525">
            <a:solidFill>
              <a:schemeClr val="accent2"/>
            </a:solidFill>
            <a:miter lim="800000"/>
            <a:headEnd/>
            <a:tailEnd/>
          </a:ln>
        </p:spPr>
        <p:txBody>
          <a:bodyPr>
            <a:spAutoFit/>
          </a:bodyPr>
          <a:lstStyle/>
          <a:p>
            <a:pPr>
              <a:spcBef>
                <a:spcPct val="50000"/>
              </a:spcBef>
            </a:pPr>
            <a:r>
              <a:rPr lang="en-US" sz="2000" b="0" i="0"/>
              <a:t>Type 9 and Find Next</a:t>
            </a:r>
          </a:p>
        </p:txBody>
      </p:sp>
      <p:sp>
        <p:nvSpPr>
          <p:cNvPr id="114696" name="Line 12"/>
          <p:cNvSpPr>
            <a:spLocks noChangeShapeType="1"/>
          </p:cNvSpPr>
          <p:nvPr/>
        </p:nvSpPr>
        <p:spPr bwMode="auto">
          <a:xfrm flipH="1">
            <a:off x="4876800" y="4114800"/>
            <a:ext cx="1524000" cy="304800"/>
          </a:xfrm>
          <a:prstGeom prst="line">
            <a:avLst/>
          </a:prstGeom>
          <a:noFill/>
          <a:ln w="50800">
            <a:solidFill>
              <a:srgbClr val="339966"/>
            </a:solidFill>
            <a:round/>
            <a:headEnd/>
            <a:tailEnd type="triangle" w="med" len="med"/>
          </a:ln>
        </p:spPr>
        <p:txBody>
          <a:bodyPr wrap="none"/>
          <a:lstStyle/>
          <a:p>
            <a:endParaRPr lang="en-US"/>
          </a:p>
        </p:txBody>
      </p:sp>
      <p:sp>
        <p:nvSpPr>
          <p:cNvPr id="114697" name="Line 13"/>
          <p:cNvSpPr>
            <a:spLocks noChangeShapeType="1"/>
          </p:cNvSpPr>
          <p:nvPr/>
        </p:nvSpPr>
        <p:spPr bwMode="auto">
          <a:xfrm flipH="1">
            <a:off x="4724400" y="4191000"/>
            <a:ext cx="1676400" cy="1295400"/>
          </a:xfrm>
          <a:prstGeom prst="line">
            <a:avLst/>
          </a:prstGeom>
          <a:noFill/>
          <a:ln w="50800">
            <a:solidFill>
              <a:srgbClr val="339966"/>
            </a:solidFill>
            <a:round/>
            <a:headEnd/>
            <a:tailEnd type="triangle" w="med" len="med"/>
          </a:ln>
        </p:spPr>
        <p:txBody>
          <a:bodyPr wrap="none"/>
          <a:lstStyle/>
          <a:p>
            <a:endParaRPr lang="en-US"/>
          </a:p>
        </p:txBody>
      </p:sp>
      <p:sp>
        <p:nvSpPr>
          <p:cNvPr id="114698" name="Text Box 19"/>
          <p:cNvSpPr txBox="1">
            <a:spLocks noChangeArrowheads="1"/>
          </p:cNvSpPr>
          <p:nvPr/>
        </p:nvSpPr>
        <p:spPr bwMode="auto">
          <a:xfrm>
            <a:off x="5334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3.2:  Searching for Errors and Editing</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Date Placeholder 3"/>
          <p:cNvSpPr>
            <a:spLocks noGrp="1"/>
          </p:cNvSpPr>
          <p:nvPr>
            <p:ph type="dt" sz="quarter" idx="10"/>
          </p:nvPr>
        </p:nvSpPr>
        <p:spPr>
          <a:noFill/>
        </p:spPr>
        <p:txBody>
          <a:bodyPr/>
          <a:lstStyle/>
          <a:p>
            <a:r>
              <a:rPr lang="en-US"/>
              <a:t>2011</a:t>
            </a:r>
          </a:p>
        </p:txBody>
      </p:sp>
      <p:sp>
        <p:nvSpPr>
          <p:cNvPr id="115715" name="Footer Placeholder 4"/>
          <p:cNvSpPr>
            <a:spLocks noGrp="1"/>
          </p:cNvSpPr>
          <p:nvPr>
            <p:ph type="ftr" sz="quarter" idx="11"/>
          </p:nvPr>
        </p:nvSpPr>
        <p:spPr>
          <a:noFill/>
        </p:spPr>
        <p:txBody>
          <a:bodyPr/>
          <a:lstStyle/>
          <a:p>
            <a:r>
              <a:rPr lang="en-US" smtClean="0"/>
              <a:t>Rasimah Aripin</a:t>
            </a:r>
          </a:p>
        </p:txBody>
      </p:sp>
      <p:sp>
        <p:nvSpPr>
          <p:cNvPr id="115716" name="Slide Number Placeholder 5"/>
          <p:cNvSpPr>
            <a:spLocks noGrp="1"/>
          </p:cNvSpPr>
          <p:nvPr>
            <p:ph type="sldNum" sz="quarter" idx="12"/>
          </p:nvPr>
        </p:nvSpPr>
        <p:spPr>
          <a:noFill/>
        </p:spPr>
        <p:txBody>
          <a:bodyPr/>
          <a:lstStyle/>
          <a:p>
            <a:fld id="{2BC2683D-AD5F-4DB4-A706-6CD596583093}" type="slidenum">
              <a:rPr lang="en-US" smtClean="0"/>
              <a:pPr/>
              <a:t>84</a:t>
            </a:fld>
            <a:endParaRPr lang="en-US" smtClean="0"/>
          </a:p>
        </p:txBody>
      </p:sp>
      <p:sp>
        <p:nvSpPr>
          <p:cNvPr id="115717" name="Rectangle 2"/>
          <p:cNvSpPr>
            <a:spLocks noGrp="1" noChangeArrowheads="1"/>
          </p:cNvSpPr>
          <p:nvPr>
            <p:ph type="title"/>
          </p:nvPr>
        </p:nvSpPr>
        <p:spPr>
          <a:xfrm>
            <a:off x="533400" y="685800"/>
            <a:ext cx="7772400" cy="609600"/>
          </a:xfrm>
          <a:ln>
            <a:solidFill>
              <a:schemeClr val="accent2"/>
            </a:solidFill>
          </a:ln>
        </p:spPr>
        <p:txBody>
          <a:bodyPr/>
          <a:lstStyle/>
          <a:p>
            <a:pPr eaLnBrk="1" hangingPunct="1"/>
            <a:r>
              <a:rPr lang="en-US" sz="3200" smtClean="0"/>
              <a:t>Class Exercises</a:t>
            </a:r>
          </a:p>
        </p:txBody>
      </p:sp>
      <p:sp>
        <p:nvSpPr>
          <p:cNvPr id="115718" name="Rectangle 3"/>
          <p:cNvSpPr>
            <a:spLocks noGrp="1" noChangeArrowheads="1"/>
          </p:cNvSpPr>
          <p:nvPr>
            <p:ph type="body" idx="1"/>
          </p:nvPr>
        </p:nvSpPr>
        <p:spPr>
          <a:xfrm>
            <a:off x="381000" y="1371600"/>
            <a:ext cx="8382000" cy="4724400"/>
          </a:xfrm>
        </p:spPr>
        <p:txBody>
          <a:bodyPr/>
          <a:lstStyle/>
          <a:p>
            <a:pPr eaLnBrk="1" hangingPunct="1">
              <a:lnSpc>
                <a:spcPct val="80000"/>
              </a:lnSpc>
            </a:pPr>
            <a:r>
              <a:rPr lang="en-US" sz="2800" smtClean="0"/>
              <a:t>Open the </a:t>
            </a:r>
            <a:r>
              <a:rPr lang="en-US" sz="2800" b="1" i="1" smtClean="0">
                <a:solidFill>
                  <a:srgbClr val="990099"/>
                </a:solidFill>
              </a:rPr>
              <a:t>Langkawi Visitors.sav</a:t>
            </a:r>
            <a:r>
              <a:rPr lang="en-US" sz="2800" smtClean="0"/>
              <a:t> data file</a:t>
            </a:r>
          </a:p>
          <a:p>
            <a:pPr eaLnBrk="1" hangingPunct="1">
              <a:lnSpc>
                <a:spcPct val="80000"/>
              </a:lnSpc>
            </a:pPr>
            <a:r>
              <a:rPr lang="en-US" sz="2800" smtClean="0"/>
              <a:t>Generate a frequency table for the variables </a:t>
            </a:r>
            <a:r>
              <a:rPr lang="en-US" sz="2800" b="1" i="1" smtClean="0">
                <a:solidFill>
                  <a:srgbClr val="990099"/>
                </a:solidFill>
              </a:rPr>
              <a:t>gender</a:t>
            </a:r>
            <a:r>
              <a:rPr lang="en-US" sz="2800" smtClean="0"/>
              <a:t> and </a:t>
            </a:r>
            <a:r>
              <a:rPr lang="en-US" sz="2800" b="1" i="1" smtClean="0">
                <a:solidFill>
                  <a:srgbClr val="990099"/>
                </a:solidFill>
              </a:rPr>
              <a:t>marital  </a:t>
            </a:r>
            <a:r>
              <a:rPr lang="en-US" sz="2800" b="1" smtClean="0"/>
              <a:t>(see the next slide)</a:t>
            </a:r>
            <a:endParaRPr lang="en-US" sz="2800" smtClean="0"/>
          </a:p>
          <a:p>
            <a:pPr eaLnBrk="1" hangingPunct="1">
              <a:lnSpc>
                <a:spcPct val="80000"/>
              </a:lnSpc>
            </a:pPr>
            <a:r>
              <a:rPr lang="en-US" sz="2800" smtClean="0"/>
              <a:t>Can you detect any errors in the data values for these two  variables?</a:t>
            </a:r>
          </a:p>
          <a:p>
            <a:pPr eaLnBrk="1" hangingPunct="1">
              <a:lnSpc>
                <a:spcPct val="80000"/>
              </a:lnSpc>
            </a:pPr>
            <a:r>
              <a:rPr lang="en-US" sz="2800" smtClean="0"/>
              <a:t>Search for the errors and make the following corrections:</a:t>
            </a:r>
          </a:p>
          <a:p>
            <a:pPr eaLnBrk="1" hangingPunct="1">
              <a:lnSpc>
                <a:spcPct val="80000"/>
              </a:lnSpc>
            </a:pPr>
            <a:r>
              <a:rPr lang="en-US" sz="2800" smtClean="0"/>
              <a:t>Gender:  Change all errors to </a:t>
            </a:r>
            <a:r>
              <a:rPr lang="en-US" sz="2800" b="1" i="1" smtClean="0">
                <a:solidFill>
                  <a:srgbClr val="990099"/>
                </a:solidFill>
              </a:rPr>
              <a:t>Male</a:t>
            </a:r>
          </a:p>
          <a:p>
            <a:pPr eaLnBrk="1" hangingPunct="1">
              <a:lnSpc>
                <a:spcPct val="80000"/>
              </a:lnSpc>
            </a:pPr>
            <a:r>
              <a:rPr lang="en-US" sz="2800" smtClean="0"/>
              <a:t>Marital:  Change all errors to </a:t>
            </a:r>
            <a:r>
              <a:rPr lang="en-US" sz="2800" b="1" i="1" smtClean="0">
                <a:solidFill>
                  <a:srgbClr val="990099"/>
                </a:solidFill>
              </a:rPr>
              <a:t>Married</a:t>
            </a:r>
          </a:p>
          <a:p>
            <a:pPr eaLnBrk="1" hangingPunct="1">
              <a:lnSpc>
                <a:spcPct val="80000"/>
              </a:lnSpc>
            </a:pPr>
            <a:r>
              <a:rPr lang="en-US" sz="2800" smtClean="0"/>
              <a:t>Do not change the system missing values for </a:t>
            </a:r>
            <a:r>
              <a:rPr lang="en-US" sz="2800" b="1" i="1" smtClean="0">
                <a:solidFill>
                  <a:srgbClr val="990099"/>
                </a:solidFill>
              </a:rPr>
              <a:t>marital.  </a:t>
            </a:r>
            <a:r>
              <a:rPr lang="en-US" sz="2800" b="1" smtClean="0"/>
              <a:t>Save.</a:t>
            </a:r>
            <a:r>
              <a:rPr lang="en-US" sz="2800" smtClean="0"/>
              <a:t> </a:t>
            </a:r>
          </a:p>
        </p:txBody>
      </p:sp>
      <p:sp>
        <p:nvSpPr>
          <p:cNvPr id="115719" name="Text Box 13"/>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3.2:  Searching for Errors and Editing</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Date Placeholder 4"/>
          <p:cNvSpPr>
            <a:spLocks noGrp="1"/>
          </p:cNvSpPr>
          <p:nvPr>
            <p:ph type="dt" sz="quarter" idx="10"/>
          </p:nvPr>
        </p:nvSpPr>
        <p:spPr>
          <a:noFill/>
        </p:spPr>
        <p:txBody>
          <a:bodyPr/>
          <a:lstStyle/>
          <a:p>
            <a:r>
              <a:rPr lang="en-US"/>
              <a:t>2011</a:t>
            </a:r>
          </a:p>
        </p:txBody>
      </p:sp>
      <p:sp>
        <p:nvSpPr>
          <p:cNvPr id="116739" name="Footer Placeholder 5"/>
          <p:cNvSpPr>
            <a:spLocks noGrp="1"/>
          </p:cNvSpPr>
          <p:nvPr>
            <p:ph type="ftr" sz="quarter" idx="11"/>
          </p:nvPr>
        </p:nvSpPr>
        <p:spPr>
          <a:noFill/>
        </p:spPr>
        <p:txBody>
          <a:bodyPr/>
          <a:lstStyle/>
          <a:p>
            <a:r>
              <a:rPr lang="en-US" smtClean="0"/>
              <a:t>Rasimah Aripin</a:t>
            </a:r>
          </a:p>
        </p:txBody>
      </p:sp>
      <p:sp>
        <p:nvSpPr>
          <p:cNvPr id="116740" name="Slide Number Placeholder 6"/>
          <p:cNvSpPr>
            <a:spLocks noGrp="1"/>
          </p:cNvSpPr>
          <p:nvPr>
            <p:ph type="sldNum" sz="quarter" idx="12"/>
          </p:nvPr>
        </p:nvSpPr>
        <p:spPr>
          <a:noFill/>
        </p:spPr>
        <p:txBody>
          <a:bodyPr/>
          <a:lstStyle/>
          <a:p>
            <a:fld id="{6DAD9D48-2A1A-489F-8512-D3A663CD3C0C}" type="slidenum">
              <a:rPr lang="en-US" smtClean="0"/>
              <a:pPr/>
              <a:t>85</a:t>
            </a:fld>
            <a:endParaRPr lang="en-US" smtClean="0"/>
          </a:p>
        </p:txBody>
      </p:sp>
      <p:sp>
        <p:nvSpPr>
          <p:cNvPr id="116741" name="Rectangle 2"/>
          <p:cNvSpPr>
            <a:spLocks noGrp="1" noChangeArrowheads="1"/>
          </p:cNvSpPr>
          <p:nvPr>
            <p:ph type="title"/>
          </p:nvPr>
        </p:nvSpPr>
        <p:spPr>
          <a:xfrm>
            <a:off x="762000" y="685800"/>
            <a:ext cx="7772400" cy="457200"/>
          </a:xfrm>
          <a:ln>
            <a:solidFill>
              <a:schemeClr val="accent2"/>
            </a:solidFill>
          </a:ln>
        </p:spPr>
        <p:txBody>
          <a:bodyPr/>
          <a:lstStyle/>
          <a:p>
            <a:pPr eaLnBrk="1" hangingPunct="1"/>
            <a:r>
              <a:rPr lang="en-US" sz="3600" smtClean="0"/>
              <a:t>Class Exercise</a:t>
            </a:r>
          </a:p>
        </p:txBody>
      </p:sp>
      <p:pic>
        <p:nvPicPr>
          <p:cNvPr id="116742" name="Picture 5"/>
          <p:cNvPicPr>
            <a:picLocks noChangeAspect="1" noChangeArrowheads="1"/>
          </p:cNvPicPr>
          <p:nvPr>
            <p:ph sz="half" idx="1"/>
          </p:nvPr>
        </p:nvPicPr>
        <p:blipFill>
          <a:blip r:embed="rId3"/>
          <a:srcRect t="3358" r="5000" b="5948"/>
          <a:stretch>
            <a:fillRect/>
          </a:stretch>
        </p:blipFill>
        <p:spPr>
          <a:xfrm>
            <a:off x="1295400" y="1219200"/>
            <a:ext cx="7010400" cy="2490788"/>
          </a:xfrm>
          <a:noFill/>
          <a:ln>
            <a:solidFill>
              <a:schemeClr val="accent2"/>
            </a:solidFill>
          </a:ln>
        </p:spPr>
      </p:pic>
      <p:pic>
        <p:nvPicPr>
          <p:cNvPr id="116743" name="Picture 7"/>
          <p:cNvPicPr>
            <a:picLocks noChangeAspect="1" noChangeArrowheads="1"/>
          </p:cNvPicPr>
          <p:nvPr>
            <p:ph sz="half" idx="2"/>
          </p:nvPr>
        </p:nvPicPr>
        <p:blipFill>
          <a:blip r:embed="rId4"/>
          <a:srcRect t="5527" r="5479" b="6528"/>
          <a:stretch>
            <a:fillRect/>
          </a:stretch>
        </p:blipFill>
        <p:spPr>
          <a:xfrm>
            <a:off x="1676400" y="3714750"/>
            <a:ext cx="6477000" cy="2397125"/>
          </a:xfrm>
          <a:noFill/>
          <a:ln>
            <a:solidFill>
              <a:schemeClr val="accent2"/>
            </a:solidFill>
          </a:ln>
        </p:spPr>
      </p:pic>
      <p:sp>
        <p:nvSpPr>
          <p:cNvPr id="116744" name="Text Box 10"/>
          <p:cNvSpPr txBox="1">
            <a:spLocks noChangeArrowheads="1"/>
          </p:cNvSpPr>
          <p:nvPr/>
        </p:nvSpPr>
        <p:spPr bwMode="auto">
          <a:xfrm>
            <a:off x="5334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3.2:  Searching for Errors and Editing</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10"/>
          </p:nvPr>
        </p:nvSpPr>
        <p:spPr>
          <a:noFill/>
        </p:spPr>
        <p:txBody>
          <a:bodyPr/>
          <a:lstStyle/>
          <a:p>
            <a:r>
              <a:rPr lang="en-US"/>
              <a:t>2011</a:t>
            </a:r>
          </a:p>
        </p:txBody>
      </p:sp>
      <p:sp>
        <p:nvSpPr>
          <p:cNvPr id="117763" name="Footer Placeholder 4"/>
          <p:cNvSpPr>
            <a:spLocks noGrp="1"/>
          </p:cNvSpPr>
          <p:nvPr>
            <p:ph type="ftr" sz="quarter" idx="11"/>
          </p:nvPr>
        </p:nvSpPr>
        <p:spPr>
          <a:noFill/>
        </p:spPr>
        <p:txBody>
          <a:bodyPr/>
          <a:lstStyle/>
          <a:p>
            <a:r>
              <a:rPr lang="en-US" smtClean="0"/>
              <a:t>Rasimah Aripin</a:t>
            </a:r>
          </a:p>
        </p:txBody>
      </p:sp>
      <p:sp>
        <p:nvSpPr>
          <p:cNvPr id="117764" name="Slide Number Placeholder 5"/>
          <p:cNvSpPr>
            <a:spLocks noGrp="1"/>
          </p:cNvSpPr>
          <p:nvPr>
            <p:ph type="sldNum" sz="quarter" idx="12"/>
          </p:nvPr>
        </p:nvSpPr>
        <p:spPr>
          <a:noFill/>
        </p:spPr>
        <p:txBody>
          <a:bodyPr/>
          <a:lstStyle/>
          <a:p>
            <a:fld id="{6EFB8DE5-2484-428D-8B68-796EF881A972}" type="slidenum">
              <a:rPr lang="en-US" smtClean="0"/>
              <a:pPr/>
              <a:t>86</a:t>
            </a:fld>
            <a:endParaRPr lang="en-US" smtClean="0"/>
          </a:p>
        </p:txBody>
      </p:sp>
      <p:sp>
        <p:nvSpPr>
          <p:cNvPr id="117765" name="Rectangle 2"/>
          <p:cNvSpPr>
            <a:spLocks noGrp="1" noChangeArrowheads="1"/>
          </p:cNvSpPr>
          <p:nvPr>
            <p:ph type="title"/>
          </p:nvPr>
        </p:nvSpPr>
        <p:spPr>
          <a:xfrm>
            <a:off x="685800" y="609600"/>
            <a:ext cx="7772400" cy="762000"/>
          </a:xfrm>
          <a:ln>
            <a:solidFill>
              <a:schemeClr val="accent2"/>
            </a:solidFill>
          </a:ln>
        </p:spPr>
        <p:txBody>
          <a:bodyPr/>
          <a:lstStyle/>
          <a:p>
            <a:pPr eaLnBrk="1" hangingPunct="1"/>
            <a:r>
              <a:rPr lang="en-US" sz="3600" b="1" smtClean="0"/>
              <a:t>3.3: Creating Temporary Subsets</a:t>
            </a:r>
          </a:p>
        </p:txBody>
      </p:sp>
      <p:sp>
        <p:nvSpPr>
          <p:cNvPr id="117766" name="Rectangle 3"/>
          <p:cNvSpPr>
            <a:spLocks noGrp="1" noChangeArrowheads="1"/>
          </p:cNvSpPr>
          <p:nvPr>
            <p:ph type="body" idx="1"/>
          </p:nvPr>
        </p:nvSpPr>
        <p:spPr>
          <a:xfrm>
            <a:off x="762000" y="1447800"/>
            <a:ext cx="7696200" cy="4343400"/>
          </a:xfrm>
        </p:spPr>
        <p:txBody>
          <a:bodyPr/>
          <a:lstStyle/>
          <a:p>
            <a:pPr marL="285750" indent="-285750" algn="just" eaLnBrk="1" hangingPunct="1">
              <a:lnSpc>
                <a:spcPct val="90000"/>
              </a:lnSpc>
              <a:buFont typeface="Wingdings" pitchFamily="2" charset="2"/>
              <a:buChar char="§"/>
            </a:pPr>
            <a:r>
              <a:rPr lang="en-US" sz="2400" smtClean="0">
                <a:cs typeface="Times New Roman" pitchFamily="18" charset="0"/>
              </a:rPr>
              <a:t>One can restrict the analysis to a specific subgroup based on criteria that include variables and complex expressions without deleting any observations permanently.  </a:t>
            </a:r>
          </a:p>
          <a:p>
            <a:pPr marL="285750" indent="-285750" algn="just" eaLnBrk="1" hangingPunct="1">
              <a:lnSpc>
                <a:spcPct val="90000"/>
              </a:lnSpc>
              <a:buFont typeface="Wingdings" pitchFamily="2" charset="2"/>
              <a:buChar char="§"/>
            </a:pPr>
            <a:r>
              <a:rPr lang="en-US" sz="2400" smtClean="0">
                <a:cs typeface="Times New Roman" pitchFamily="18" charset="0"/>
              </a:rPr>
              <a:t>A random sample of cases can also be selected to create new data files. The criteria used to define a subgroup can include:</a:t>
            </a:r>
          </a:p>
          <a:p>
            <a:pPr marL="285750" indent="-285750" algn="just" eaLnBrk="1" hangingPunct="1">
              <a:lnSpc>
                <a:spcPct val="90000"/>
              </a:lnSpc>
              <a:buFont typeface="Wingdings" pitchFamily="2" charset="2"/>
              <a:buChar char="ü"/>
            </a:pPr>
            <a:r>
              <a:rPr lang="en-US" sz="2400" smtClean="0">
                <a:cs typeface="Times New Roman" pitchFamily="18" charset="0"/>
              </a:rPr>
              <a:t>  Variable values and ranges</a:t>
            </a:r>
          </a:p>
          <a:p>
            <a:pPr marL="285750" indent="-285750" algn="just" eaLnBrk="1" hangingPunct="1">
              <a:lnSpc>
                <a:spcPct val="90000"/>
              </a:lnSpc>
              <a:buFont typeface="Wingdings" pitchFamily="2" charset="2"/>
              <a:buChar char="ü"/>
            </a:pPr>
            <a:r>
              <a:rPr lang="en-US" sz="2400" smtClean="0">
                <a:cs typeface="Times New Roman" pitchFamily="18" charset="0"/>
              </a:rPr>
              <a:t>  Date and time ranges</a:t>
            </a:r>
          </a:p>
          <a:p>
            <a:pPr marL="285750" indent="-285750" algn="just" eaLnBrk="1" hangingPunct="1">
              <a:lnSpc>
                <a:spcPct val="90000"/>
              </a:lnSpc>
              <a:buFont typeface="Wingdings" pitchFamily="2" charset="2"/>
              <a:buChar char="ü"/>
            </a:pPr>
            <a:r>
              <a:rPr lang="en-US" sz="2400" smtClean="0">
                <a:cs typeface="Times New Roman" pitchFamily="18" charset="0"/>
              </a:rPr>
              <a:t>  Case numbers</a:t>
            </a:r>
          </a:p>
          <a:p>
            <a:pPr marL="285750" indent="-285750" algn="just" eaLnBrk="1" hangingPunct="1">
              <a:lnSpc>
                <a:spcPct val="90000"/>
              </a:lnSpc>
              <a:buFont typeface="Wingdings" pitchFamily="2" charset="2"/>
              <a:buChar char="ü"/>
            </a:pPr>
            <a:r>
              <a:rPr lang="en-US" sz="2400" smtClean="0">
                <a:cs typeface="Times New Roman" pitchFamily="18" charset="0"/>
              </a:rPr>
              <a:t>  Arithmetic expressions</a:t>
            </a:r>
          </a:p>
          <a:p>
            <a:pPr marL="285750" indent="-285750" algn="just" eaLnBrk="1" hangingPunct="1">
              <a:lnSpc>
                <a:spcPct val="90000"/>
              </a:lnSpc>
              <a:buFont typeface="Wingdings" pitchFamily="2" charset="2"/>
              <a:buChar char="ü"/>
            </a:pPr>
            <a:r>
              <a:rPr lang="en-US" sz="2400" smtClean="0">
                <a:cs typeface="Times New Roman" pitchFamily="18" charset="0"/>
              </a:rPr>
              <a:t>   Logical expressions</a:t>
            </a:r>
          </a:p>
          <a:p>
            <a:pPr marL="285750" indent="-285750" algn="just" eaLnBrk="1" hangingPunct="1">
              <a:lnSpc>
                <a:spcPct val="90000"/>
              </a:lnSpc>
              <a:buFont typeface="Wingdings" pitchFamily="2" charset="2"/>
              <a:buChar char="ü"/>
            </a:pPr>
            <a:r>
              <a:rPr lang="en-US" sz="2400" smtClean="0">
                <a:cs typeface="Times New Roman" pitchFamily="18" charset="0"/>
              </a:rPr>
              <a:t>   Functions</a:t>
            </a:r>
          </a:p>
        </p:txBody>
      </p:sp>
      <p:sp>
        <p:nvSpPr>
          <p:cNvPr id="117767" name="Text Box 5"/>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3:  Tools for Data Files Management</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Date Placeholder 3"/>
          <p:cNvSpPr>
            <a:spLocks noGrp="1"/>
          </p:cNvSpPr>
          <p:nvPr>
            <p:ph type="dt" sz="quarter" idx="10"/>
          </p:nvPr>
        </p:nvSpPr>
        <p:spPr>
          <a:noFill/>
        </p:spPr>
        <p:txBody>
          <a:bodyPr/>
          <a:lstStyle/>
          <a:p>
            <a:r>
              <a:rPr lang="en-US"/>
              <a:t>2011</a:t>
            </a:r>
          </a:p>
        </p:txBody>
      </p:sp>
      <p:sp>
        <p:nvSpPr>
          <p:cNvPr id="118787" name="Footer Placeholder 4"/>
          <p:cNvSpPr>
            <a:spLocks noGrp="1"/>
          </p:cNvSpPr>
          <p:nvPr>
            <p:ph type="ftr" sz="quarter" idx="11"/>
          </p:nvPr>
        </p:nvSpPr>
        <p:spPr>
          <a:noFill/>
        </p:spPr>
        <p:txBody>
          <a:bodyPr/>
          <a:lstStyle/>
          <a:p>
            <a:r>
              <a:rPr lang="en-US" smtClean="0"/>
              <a:t>Rasimah Aripin</a:t>
            </a:r>
          </a:p>
        </p:txBody>
      </p:sp>
      <p:sp>
        <p:nvSpPr>
          <p:cNvPr id="118788" name="Slide Number Placeholder 5"/>
          <p:cNvSpPr>
            <a:spLocks noGrp="1"/>
          </p:cNvSpPr>
          <p:nvPr>
            <p:ph type="sldNum" sz="quarter" idx="12"/>
          </p:nvPr>
        </p:nvSpPr>
        <p:spPr>
          <a:noFill/>
        </p:spPr>
        <p:txBody>
          <a:bodyPr/>
          <a:lstStyle/>
          <a:p>
            <a:fld id="{4769C0EC-9856-4FE7-9F4C-60764AD597BF}" type="slidenum">
              <a:rPr lang="en-US" smtClean="0"/>
              <a:pPr/>
              <a:t>87</a:t>
            </a:fld>
            <a:endParaRPr lang="en-US" smtClean="0"/>
          </a:p>
        </p:txBody>
      </p:sp>
      <p:sp>
        <p:nvSpPr>
          <p:cNvPr id="118789" name="Rectangle 2"/>
          <p:cNvSpPr>
            <a:spLocks noGrp="1" noChangeArrowheads="1"/>
          </p:cNvSpPr>
          <p:nvPr>
            <p:ph type="title"/>
          </p:nvPr>
        </p:nvSpPr>
        <p:spPr>
          <a:xfrm>
            <a:off x="381000" y="685800"/>
            <a:ext cx="8001000" cy="609600"/>
          </a:xfrm>
          <a:ln>
            <a:solidFill>
              <a:schemeClr val="accent2"/>
            </a:solidFill>
          </a:ln>
        </p:spPr>
        <p:txBody>
          <a:bodyPr/>
          <a:lstStyle/>
          <a:p>
            <a:pPr eaLnBrk="1" hangingPunct="1"/>
            <a:r>
              <a:rPr lang="en-US" sz="3200" smtClean="0"/>
              <a:t>Illustration: </a:t>
            </a:r>
            <a:r>
              <a:rPr lang="en-US" sz="2800" smtClean="0"/>
              <a:t>Selecting cases  based on a single value</a:t>
            </a:r>
          </a:p>
        </p:txBody>
      </p:sp>
      <p:sp>
        <p:nvSpPr>
          <p:cNvPr id="118790" name="Rectangle 3"/>
          <p:cNvSpPr>
            <a:spLocks noGrp="1" noChangeArrowheads="1"/>
          </p:cNvSpPr>
          <p:nvPr>
            <p:ph type="body" idx="1"/>
          </p:nvPr>
        </p:nvSpPr>
        <p:spPr>
          <a:xfrm>
            <a:off x="533400" y="1600200"/>
            <a:ext cx="8229600" cy="4495800"/>
          </a:xfrm>
        </p:spPr>
        <p:txBody>
          <a:bodyPr/>
          <a:lstStyle/>
          <a:p>
            <a:pPr marL="0" indent="0" algn="just" eaLnBrk="1" hangingPunct="1">
              <a:lnSpc>
                <a:spcPct val="80000"/>
              </a:lnSpc>
              <a:buFontTx/>
              <a:buNone/>
            </a:pPr>
            <a:r>
              <a:rPr lang="en-US" sz="2400" smtClean="0">
                <a:cs typeface="Times New Roman" pitchFamily="18" charset="0"/>
              </a:rPr>
              <a:t>To select a subset of cases for analysis, from the menu choose:</a:t>
            </a:r>
          </a:p>
          <a:p>
            <a:pPr marL="0" indent="0" algn="just" eaLnBrk="1" hangingPunct="1">
              <a:lnSpc>
                <a:spcPct val="80000"/>
              </a:lnSpc>
              <a:buFontTx/>
              <a:buNone/>
            </a:pPr>
            <a:r>
              <a:rPr lang="en-US" sz="2400" smtClean="0">
                <a:cs typeface="Times New Roman" pitchFamily="18" charset="0"/>
              </a:rPr>
              <a:t> 		</a:t>
            </a:r>
            <a:r>
              <a:rPr lang="en-US" sz="2400" b="1" smtClean="0">
                <a:cs typeface="Times New Roman" pitchFamily="18" charset="0"/>
              </a:rPr>
              <a:t>Data &gt;&gt;&gt;  Select Cases…</a:t>
            </a:r>
          </a:p>
          <a:p>
            <a:pPr marL="0" indent="0" algn="just" eaLnBrk="1" hangingPunct="1">
              <a:lnSpc>
                <a:spcPct val="80000"/>
              </a:lnSpc>
              <a:buFontTx/>
              <a:buNone/>
            </a:pPr>
            <a:r>
              <a:rPr lang="en-US" sz="2400" smtClean="0">
                <a:cs typeface="Times New Roman" pitchFamily="18" charset="0"/>
              </a:rPr>
              <a:t>This opens the Select Cases dialog box (see next slide).</a:t>
            </a:r>
          </a:p>
          <a:p>
            <a:pPr marL="0" indent="0" algn="just" eaLnBrk="1" hangingPunct="1">
              <a:lnSpc>
                <a:spcPct val="80000"/>
              </a:lnSpc>
              <a:buFontTx/>
              <a:buNone/>
            </a:pPr>
            <a:endParaRPr lang="en-US" sz="2400" smtClean="0">
              <a:cs typeface="Times New Roman" pitchFamily="18" charset="0"/>
            </a:endParaRPr>
          </a:p>
          <a:p>
            <a:pPr marL="0" indent="0" algn="just" eaLnBrk="1" hangingPunct="1">
              <a:lnSpc>
                <a:spcPct val="80000"/>
              </a:lnSpc>
              <a:buFontTx/>
              <a:buNone/>
            </a:pPr>
            <a:r>
              <a:rPr lang="en-US" sz="2800" b="1" i="1" smtClean="0">
                <a:cs typeface="Times New Roman" pitchFamily="18" charset="0"/>
              </a:rPr>
              <a:t>For illustration</a:t>
            </a:r>
            <a:r>
              <a:rPr lang="en-US" sz="2800" smtClean="0">
                <a:cs typeface="Times New Roman" pitchFamily="18" charset="0"/>
              </a:rPr>
              <a:t>: </a:t>
            </a:r>
          </a:p>
          <a:p>
            <a:pPr marL="0" indent="0" algn="just" eaLnBrk="1" hangingPunct="1">
              <a:lnSpc>
                <a:spcPct val="80000"/>
              </a:lnSpc>
              <a:spcAft>
                <a:spcPct val="20000"/>
              </a:spcAft>
              <a:buFont typeface="Wingdings" pitchFamily="2" charset="2"/>
              <a:buChar char="ü"/>
            </a:pPr>
            <a:r>
              <a:rPr lang="en-US" sz="2400" smtClean="0">
                <a:cs typeface="Times New Roman" pitchFamily="18" charset="0"/>
              </a:rPr>
              <a:t>  Open the </a:t>
            </a:r>
            <a:r>
              <a:rPr lang="en-US" sz="2400" b="1" smtClean="0">
                <a:cs typeface="Times New Roman" pitchFamily="18" charset="0"/>
              </a:rPr>
              <a:t>G</a:t>
            </a:r>
            <a:r>
              <a:rPr lang="en-US" sz="2400" b="1" i="1" smtClean="0">
                <a:cs typeface="Times New Roman" pitchFamily="18" charset="0"/>
              </a:rPr>
              <a:t>raduate Employment.sav</a:t>
            </a:r>
            <a:r>
              <a:rPr lang="en-US" sz="2400" smtClean="0">
                <a:cs typeface="Times New Roman" pitchFamily="18" charset="0"/>
              </a:rPr>
              <a:t> data set which contains information obtained from a survey of new graduates.  </a:t>
            </a:r>
          </a:p>
          <a:p>
            <a:pPr marL="0" indent="0" algn="just" eaLnBrk="1" hangingPunct="1">
              <a:lnSpc>
                <a:spcPct val="80000"/>
              </a:lnSpc>
              <a:spcAft>
                <a:spcPct val="20000"/>
              </a:spcAft>
              <a:buFont typeface="Wingdings" pitchFamily="2" charset="2"/>
              <a:buChar char="ü"/>
            </a:pPr>
            <a:r>
              <a:rPr lang="en-US" sz="2400" smtClean="0">
                <a:cs typeface="Times New Roman" pitchFamily="18" charset="0"/>
              </a:rPr>
              <a:t>  The data set contains selected information (8 variables) of a random sample of 1008 diploma and first degree graduates who have found employment. </a:t>
            </a:r>
          </a:p>
          <a:p>
            <a:pPr marL="0" indent="0" algn="just" eaLnBrk="1" hangingPunct="1">
              <a:lnSpc>
                <a:spcPct val="80000"/>
              </a:lnSpc>
              <a:spcAft>
                <a:spcPct val="20000"/>
              </a:spcAft>
              <a:buFont typeface="Wingdings" pitchFamily="2" charset="2"/>
              <a:buChar char="ü"/>
            </a:pPr>
            <a:r>
              <a:rPr lang="en-US" sz="2400" smtClean="0">
                <a:cs typeface="Times New Roman" pitchFamily="18" charset="0"/>
              </a:rPr>
              <a:t>  Select only the Diploma graduates, </a:t>
            </a:r>
            <a:r>
              <a:rPr lang="en-US" sz="2400" b="1" i="1" smtClean="0">
                <a:solidFill>
                  <a:srgbClr val="990099"/>
                </a:solidFill>
                <a:cs typeface="Times New Roman" pitchFamily="18" charset="0"/>
              </a:rPr>
              <a:t>level=1 </a:t>
            </a:r>
            <a:r>
              <a:rPr lang="en-US" sz="2400" smtClean="0">
                <a:cs typeface="Times New Roman" pitchFamily="18" charset="0"/>
              </a:rPr>
              <a:t>(see the next slide)</a:t>
            </a:r>
          </a:p>
        </p:txBody>
      </p:sp>
      <p:sp>
        <p:nvSpPr>
          <p:cNvPr id="118791" name="Text Box 4"/>
          <p:cNvSpPr txBox="1">
            <a:spLocks noChangeArrowheads="1"/>
          </p:cNvSpPr>
          <p:nvPr/>
        </p:nvSpPr>
        <p:spPr bwMode="auto">
          <a:xfrm>
            <a:off x="5334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3.3:  Creating Temporary Subsets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Date Placeholder 3"/>
          <p:cNvSpPr>
            <a:spLocks noGrp="1"/>
          </p:cNvSpPr>
          <p:nvPr>
            <p:ph type="dt" sz="quarter" idx="10"/>
          </p:nvPr>
        </p:nvSpPr>
        <p:spPr>
          <a:noFill/>
        </p:spPr>
        <p:txBody>
          <a:bodyPr/>
          <a:lstStyle/>
          <a:p>
            <a:r>
              <a:rPr lang="en-US"/>
              <a:t>2011</a:t>
            </a:r>
          </a:p>
        </p:txBody>
      </p:sp>
      <p:sp>
        <p:nvSpPr>
          <p:cNvPr id="119811" name="Footer Placeholder 4"/>
          <p:cNvSpPr>
            <a:spLocks noGrp="1"/>
          </p:cNvSpPr>
          <p:nvPr>
            <p:ph type="ftr" sz="quarter" idx="11"/>
          </p:nvPr>
        </p:nvSpPr>
        <p:spPr>
          <a:noFill/>
        </p:spPr>
        <p:txBody>
          <a:bodyPr/>
          <a:lstStyle/>
          <a:p>
            <a:r>
              <a:rPr lang="en-US" smtClean="0"/>
              <a:t>Rasimah Aripin</a:t>
            </a:r>
          </a:p>
        </p:txBody>
      </p:sp>
      <p:sp>
        <p:nvSpPr>
          <p:cNvPr id="119812" name="Slide Number Placeholder 5"/>
          <p:cNvSpPr>
            <a:spLocks noGrp="1"/>
          </p:cNvSpPr>
          <p:nvPr>
            <p:ph type="sldNum" sz="quarter" idx="12"/>
          </p:nvPr>
        </p:nvSpPr>
        <p:spPr>
          <a:noFill/>
        </p:spPr>
        <p:txBody>
          <a:bodyPr/>
          <a:lstStyle/>
          <a:p>
            <a:fld id="{58D9ECAC-F787-4F44-A55A-EA4C1B800CBE}" type="slidenum">
              <a:rPr lang="en-US" smtClean="0"/>
              <a:pPr/>
              <a:t>88</a:t>
            </a:fld>
            <a:endParaRPr lang="en-US" smtClean="0"/>
          </a:p>
        </p:txBody>
      </p:sp>
      <p:sp>
        <p:nvSpPr>
          <p:cNvPr id="119813" name="Rectangle 2"/>
          <p:cNvSpPr>
            <a:spLocks noGrp="1" noChangeArrowheads="1"/>
          </p:cNvSpPr>
          <p:nvPr>
            <p:ph type="title"/>
          </p:nvPr>
        </p:nvSpPr>
        <p:spPr>
          <a:xfrm>
            <a:off x="381000" y="762000"/>
            <a:ext cx="8001000" cy="609600"/>
          </a:xfrm>
          <a:ln>
            <a:solidFill>
              <a:schemeClr val="accent2"/>
            </a:solidFill>
          </a:ln>
        </p:spPr>
        <p:txBody>
          <a:bodyPr/>
          <a:lstStyle/>
          <a:p>
            <a:pPr eaLnBrk="1" hangingPunct="1"/>
            <a:r>
              <a:rPr lang="en-US" sz="3200" smtClean="0"/>
              <a:t>Illustration </a:t>
            </a:r>
            <a:r>
              <a:rPr lang="en-US" sz="2800" smtClean="0"/>
              <a:t>(Cont…)</a:t>
            </a:r>
          </a:p>
        </p:txBody>
      </p:sp>
      <p:pic>
        <p:nvPicPr>
          <p:cNvPr id="119814" name="Picture 4"/>
          <p:cNvPicPr>
            <a:picLocks noChangeAspect="1" noChangeArrowheads="1"/>
          </p:cNvPicPr>
          <p:nvPr>
            <p:ph type="body" idx="1"/>
          </p:nvPr>
        </p:nvPicPr>
        <p:blipFill>
          <a:blip r:embed="rId3"/>
          <a:srcRect/>
          <a:stretch>
            <a:fillRect/>
          </a:stretch>
        </p:blipFill>
        <p:spPr>
          <a:xfrm>
            <a:off x="304800" y="1371600"/>
            <a:ext cx="6248400" cy="4270375"/>
          </a:xfrm>
        </p:spPr>
      </p:pic>
      <p:sp>
        <p:nvSpPr>
          <p:cNvPr id="119815" name="Text Box 5"/>
          <p:cNvSpPr txBox="1">
            <a:spLocks noChangeArrowheads="1"/>
          </p:cNvSpPr>
          <p:nvPr/>
        </p:nvSpPr>
        <p:spPr bwMode="auto">
          <a:xfrm>
            <a:off x="304800" y="5410200"/>
            <a:ext cx="1676400" cy="711200"/>
          </a:xfrm>
          <a:prstGeom prst="rect">
            <a:avLst/>
          </a:prstGeom>
          <a:noFill/>
          <a:ln w="9525">
            <a:solidFill>
              <a:schemeClr val="accent2"/>
            </a:solidFill>
            <a:miter lim="800000"/>
            <a:headEnd/>
            <a:tailEnd/>
          </a:ln>
        </p:spPr>
        <p:txBody>
          <a:bodyPr>
            <a:spAutoFit/>
          </a:bodyPr>
          <a:lstStyle/>
          <a:p>
            <a:pPr algn="ctr">
              <a:spcBef>
                <a:spcPct val="50000"/>
              </a:spcBef>
            </a:pPr>
            <a:r>
              <a:rPr lang="en-US" sz="2000" i="0"/>
              <a:t>List of all variables</a:t>
            </a:r>
          </a:p>
        </p:txBody>
      </p:sp>
      <p:sp>
        <p:nvSpPr>
          <p:cNvPr id="119816" name="AutoShape 6"/>
          <p:cNvSpPr>
            <a:spLocks noChangeArrowheads="1"/>
          </p:cNvSpPr>
          <p:nvPr/>
        </p:nvSpPr>
        <p:spPr bwMode="auto">
          <a:xfrm>
            <a:off x="838200" y="3124200"/>
            <a:ext cx="304800" cy="2286000"/>
          </a:xfrm>
          <a:prstGeom prst="upArrow">
            <a:avLst>
              <a:gd name="adj1" fmla="val 50000"/>
              <a:gd name="adj2" fmla="val 187500"/>
            </a:avLst>
          </a:prstGeom>
          <a:solidFill>
            <a:schemeClr val="accent1"/>
          </a:solidFill>
          <a:ln w="9525">
            <a:solidFill>
              <a:schemeClr val="tx1"/>
            </a:solidFill>
            <a:miter lim="800000"/>
            <a:headEnd/>
            <a:tailEnd/>
          </a:ln>
        </p:spPr>
        <p:txBody>
          <a:bodyPr wrap="none" anchor="ctr"/>
          <a:lstStyle/>
          <a:p>
            <a:endParaRPr lang="en-US"/>
          </a:p>
        </p:txBody>
      </p:sp>
      <p:sp>
        <p:nvSpPr>
          <p:cNvPr id="119817" name="Text Box 7"/>
          <p:cNvSpPr txBox="1">
            <a:spLocks noChangeArrowheads="1"/>
          </p:cNvSpPr>
          <p:nvPr/>
        </p:nvSpPr>
        <p:spPr bwMode="auto">
          <a:xfrm>
            <a:off x="6705600" y="1524000"/>
            <a:ext cx="1981200" cy="2292350"/>
          </a:xfrm>
          <a:prstGeom prst="rect">
            <a:avLst/>
          </a:prstGeom>
          <a:noFill/>
          <a:ln w="9525">
            <a:solidFill>
              <a:schemeClr val="accent2"/>
            </a:solidFill>
            <a:miter lim="800000"/>
            <a:headEnd/>
            <a:tailEnd/>
          </a:ln>
        </p:spPr>
        <p:txBody>
          <a:bodyPr>
            <a:spAutoFit/>
          </a:bodyPr>
          <a:lstStyle/>
          <a:p>
            <a:pPr algn="ctr">
              <a:spcBef>
                <a:spcPct val="50000"/>
              </a:spcBef>
            </a:pPr>
            <a:r>
              <a:rPr lang="en-US" b="0" i="0"/>
              <a:t>Select this button and click </a:t>
            </a:r>
            <a:r>
              <a:rPr lang="en-US">
                <a:solidFill>
                  <a:srgbClr val="990099"/>
                </a:solidFill>
              </a:rPr>
              <a:t>If….</a:t>
            </a:r>
            <a:r>
              <a:rPr lang="en-US" b="0" i="0"/>
              <a:t>, and see the next slide for the dialog box</a:t>
            </a:r>
          </a:p>
        </p:txBody>
      </p:sp>
      <p:sp>
        <p:nvSpPr>
          <p:cNvPr id="119818" name="AutoShape 8"/>
          <p:cNvSpPr>
            <a:spLocks noChangeArrowheads="1"/>
          </p:cNvSpPr>
          <p:nvPr/>
        </p:nvSpPr>
        <p:spPr bwMode="auto">
          <a:xfrm>
            <a:off x="4419600" y="1905000"/>
            <a:ext cx="2133600" cy="152400"/>
          </a:xfrm>
          <a:prstGeom prst="leftArrow">
            <a:avLst>
              <a:gd name="adj1" fmla="val 50000"/>
              <a:gd name="adj2" fmla="val 350000"/>
            </a:avLst>
          </a:prstGeom>
          <a:solidFill>
            <a:schemeClr val="accent1"/>
          </a:solidFill>
          <a:ln w="9525">
            <a:solidFill>
              <a:schemeClr val="tx1"/>
            </a:solidFill>
            <a:miter lim="800000"/>
            <a:headEnd/>
            <a:tailEnd/>
          </a:ln>
        </p:spPr>
        <p:txBody>
          <a:bodyPr wrap="none" anchor="ctr"/>
          <a:lstStyle/>
          <a:p>
            <a:endParaRPr lang="en-US"/>
          </a:p>
        </p:txBody>
      </p:sp>
      <p:sp>
        <p:nvSpPr>
          <p:cNvPr id="119819" name="Text Box 9"/>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3.3:  Creating Temporary Subsets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Date Placeholder 3"/>
          <p:cNvSpPr>
            <a:spLocks noGrp="1"/>
          </p:cNvSpPr>
          <p:nvPr>
            <p:ph type="dt" sz="quarter" idx="10"/>
          </p:nvPr>
        </p:nvSpPr>
        <p:spPr>
          <a:noFill/>
        </p:spPr>
        <p:txBody>
          <a:bodyPr/>
          <a:lstStyle/>
          <a:p>
            <a:r>
              <a:rPr lang="en-US"/>
              <a:t>2011</a:t>
            </a:r>
          </a:p>
        </p:txBody>
      </p:sp>
      <p:sp>
        <p:nvSpPr>
          <p:cNvPr id="120835" name="Footer Placeholder 4"/>
          <p:cNvSpPr>
            <a:spLocks noGrp="1"/>
          </p:cNvSpPr>
          <p:nvPr>
            <p:ph type="ftr" sz="quarter" idx="11"/>
          </p:nvPr>
        </p:nvSpPr>
        <p:spPr>
          <a:noFill/>
        </p:spPr>
        <p:txBody>
          <a:bodyPr/>
          <a:lstStyle/>
          <a:p>
            <a:r>
              <a:rPr lang="en-US" smtClean="0"/>
              <a:t>Rasimah Aripin</a:t>
            </a:r>
          </a:p>
        </p:txBody>
      </p:sp>
      <p:sp>
        <p:nvSpPr>
          <p:cNvPr id="120836" name="Slide Number Placeholder 5"/>
          <p:cNvSpPr>
            <a:spLocks noGrp="1"/>
          </p:cNvSpPr>
          <p:nvPr>
            <p:ph type="sldNum" sz="quarter" idx="12"/>
          </p:nvPr>
        </p:nvSpPr>
        <p:spPr>
          <a:noFill/>
        </p:spPr>
        <p:txBody>
          <a:bodyPr/>
          <a:lstStyle/>
          <a:p>
            <a:fld id="{AF13D27A-6F11-4AF7-8A91-174BC4AED3B6}" type="slidenum">
              <a:rPr lang="en-US" smtClean="0"/>
              <a:pPr/>
              <a:t>89</a:t>
            </a:fld>
            <a:endParaRPr lang="en-US" smtClean="0"/>
          </a:p>
        </p:txBody>
      </p:sp>
      <p:sp>
        <p:nvSpPr>
          <p:cNvPr id="120837" name="Rectangle 2"/>
          <p:cNvSpPr>
            <a:spLocks noGrp="1" noChangeArrowheads="1"/>
          </p:cNvSpPr>
          <p:nvPr>
            <p:ph type="title"/>
          </p:nvPr>
        </p:nvSpPr>
        <p:spPr>
          <a:xfrm>
            <a:off x="762000" y="685800"/>
            <a:ext cx="7924800" cy="533400"/>
          </a:xfrm>
          <a:ln>
            <a:solidFill>
              <a:schemeClr val="accent2"/>
            </a:solidFill>
          </a:ln>
        </p:spPr>
        <p:txBody>
          <a:bodyPr/>
          <a:lstStyle/>
          <a:p>
            <a:pPr eaLnBrk="1" hangingPunct="1"/>
            <a:r>
              <a:rPr lang="en-US" sz="3200" smtClean="0"/>
              <a:t>Illustration </a:t>
            </a:r>
            <a:r>
              <a:rPr lang="en-US" sz="2800" smtClean="0"/>
              <a:t>(Cont…)</a:t>
            </a:r>
          </a:p>
        </p:txBody>
      </p:sp>
      <p:pic>
        <p:nvPicPr>
          <p:cNvPr id="120838" name="Picture 9"/>
          <p:cNvPicPr>
            <a:picLocks noChangeAspect="1" noChangeArrowheads="1"/>
          </p:cNvPicPr>
          <p:nvPr>
            <p:ph idx="1"/>
          </p:nvPr>
        </p:nvPicPr>
        <p:blipFill>
          <a:blip r:embed="rId3"/>
          <a:srcRect/>
          <a:stretch>
            <a:fillRect/>
          </a:stretch>
        </p:blipFill>
        <p:spPr>
          <a:xfrm>
            <a:off x="762000" y="2209800"/>
            <a:ext cx="7543800" cy="3800475"/>
          </a:xfrm>
          <a:noFill/>
        </p:spPr>
      </p:pic>
      <p:sp>
        <p:nvSpPr>
          <p:cNvPr id="120839" name="Text Box 11"/>
          <p:cNvSpPr txBox="1">
            <a:spLocks noChangeArrowheads="1"/>
          </p:cNvSpPr>
          <p:nvPr/>
        </p:nvSpPr>
        <p:spPr bwMode="auto">
          <a:xfrm>
            <a:off x="1066800" y="1371600"/>
            <a:ext cx="7772400" cy="822325"/>
          </a:xfrm>
          <a:prstGeom prst="rect">
            <a:avLst/>
          </a:prstGeom>
          <a:noFill/>
          <a:ln w="9525">
            <a:noFill/>
            <a:miter lim="800000"/>
            <a:headEnd/>
            <a:tailEnd/>
          </a:ln>
        </p:spPr>
        <p:txBody>
          <a:bodyPr>
            <a:spAutoFit/>
          </a:bodyPr>
          <a:lstStyle/>
          <a:p>
            <a:r>
              <a:rPr lang="en-US" b="0" i="0"/>
              <a:t>Use the cursor and the calculator to define the equation, click </a:t>
            </a:r>
            <a:r>
              <a:rPr lang="en-US" i="0">
                <a:solidFill>
                  <a:srgbClr val="990099"/>
                </a:solidFill>
              </a:rPr>
              <a:t>Continue </a:t>
            </a:r>
          </a:p>
        </p:txBody>
      </p:sp>
      <p:sp>
        <p:nvSpPr>
          <p:cNvPr id="120840" name="Line 12"/>
          <p:cNvSpPr>
            <a:spLocks noChangeShapeType="1"/>
          </p:cNvSpPr>
          <p:nvPr/>
        </p:nvSpPr>
        <p:spPr bwMode="auto">
          <a:xfrm>
            <a:off x="2209800" y="2057400"/>
            <a:ext cx="1981200" cy="3429000"/>
          </a:xfrm>
          <a:prstGeom prst="line">
            <a:avLst/>
          </a:prstGeom>
          <a:noFill/>
          <a:ln w="38100">
            <a:solidFill>
              <a:srgbClr val="008000"/>
            </a:solidFill>
            <a:round/>
            <a:headEnd/>
            <a:tailEnd type="triangle" w="med" len="med"/>
          </a:ln>
        </p:spPr>
        <p:txBody>
          <a:bodyPr wrap="none"/>
          <a:lstStyle/>
          <a:p>
            <a:endParaRPr lang="en-US"/>
          </a:p>
        </p:txBody>
      </p:sp>
      <p:sp>
        <p:nvSpPr>
          <p:cNvPr id="120841" name="Line 13"/>
          <p:cNvSpPr>
            <a:spLocks noChangeShapeType="1"/>
          </p:cNvSpPr>
          <p:nvPr/>
        </p:nvSpPr>
        <p:spPr bwMode="auto">
          <a:xfrm>
            <a:off x="4800600" y="1905000"/>
            <a:ext cx="304800" cy="1752600"/>
          </a:xfrm>
          <a:prstGeom prst="line">
            <a:avLst/>
          </a:prstGeom>
          <a:noFill/>
          <a:ln w="50800">
            <a:solidFill>
              <a:srgbClr val="008000"/>
            </a:solidFill>
            <a:round/>
            <a:headEnd/>
            <a:tailEnd type="triangle" w="med" len="med"/>
          </a:ln>
        </p:spPr>
        <p:txBody>
          <a:bodyPr wrap="none"/>
          <a:lstStyle/>
          <a:p>
            <a:endParaRPr lang="en-US"/>
          </a:p>
        </p:txBody>
      </p:sp>
      <p:sp>
        <p:nvSpPr>
          <p:cNvPr id="120842" name="Text Box 14"/>
          <p:cNvSpPr txBox="1">
            <a:spLocks noChangeArrowheads="1"/>
          </p:cNvSpPr>
          <p:nvPr/>
        </p:nvSpPr>
        <p:spPr bwMode="auto">
          <a:xfrm>
            <a:off x="5334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3.3:  Creating Temporary Subsets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2011</a:t>
            </a:r>
          </a:p>
        </p:txBody>
      </p:sp>
      <p:sp>
        <p:nvSpPr>
          <p:cNvPr id="38915" name="Footer Placeholder 4"/>
          <p:cNvSpPr>
            <a:spLocks noGrp="1"/>
          </p:cNvSpPr>
          <p:nvPr>
            <p:ph type="ftr" sz="quarter" idx="11"/>
          </p:nvPr>
        </p:nvSpPr>
        <p:spPr>
          <a:noFill/>
        </p:spPr>
        <p:txBody>
          <a:bodyPr/>
          <a:lstStyle/>
          <a:p>
            <a:r>
              <a:rPr lang="en-US" smtClean="0"/>
              <a:t>Rasimah Aripin</a:t>
            </a:r>
          </a:p>
        </p:txBody>
      </p:sp>
      <p:sp>
        <p:nvSpPr>
          <p:cNvPr id="38916" name="Slide Number Placeholder 5"/>
          <p:cNvSpPr>
            <a:spLocks noGrp="1"/>
          </p:cNvSpPr>
          <p:nvPr>
            <p:ph type="sldNum" sz="quarter" idx="12"/>
          </p:nvPr>
        </p:nvSpPr>
        <p:spPr>
          <a:noFill/>
        </p:spPr>
        <p:txBody>
          <a:bodyPr/>
          <a:lstStyle/>
          <a:p>
            <a:fld id="{84CF13FA-23EF-49F8-8798-51A077B93C6F}" type="slidenum">
              <a:rPr lang="en-US" smtClean="0"/>
              <a:pPr/>
              <a:t>9</a:t>
            </a:fld>
            <a:endParaRPr lang="en-US" smtClean="0"/>
          </a:p>
        </p:txBody>
      </p:sp>
      <p:sp>
        <p:nvSpPr>
          <p:cNvPr id="38917" name="Rectangle 2"/>
          <p:cNvSpPr>
            <a:spLocks noGrp="1" noChangeArrowheads="1"/>
          </p:cNvSpPr>
          <p:nvPr>
            <p:ph type="title"/>
          </p:nvPr>
        </p:nvSpPr>
        <p:spPr>
          <a:xfrm>
            <a:off x="685800" y="609600"/>
            <a:ext cx="7772400" cy="533400"/>
          </a:xfrm>
          <a:ln>
            <a:solidFill>
              <a:schemeClr val="accent2"/>
            </a:solidFill>
          </a:ln>
        </p:spPr>
        <p:txBody>
          <a:bodyPr/>
          <a:lstStyle/>
          <a:p>
            <a:pPr eaLnBrk="1" hangingPunct="1"/>
            <a:r>
              <a:rPr lang="en-US" sz="3200" smtClean="0"/>
              <a:t>Starting SPSS for Windows</a:t>
            </a:r>
          </a:p>
        </p:txBody>
      </p:sp>
      <p:sp>
        <p:nvSpPr>
          <p:cNvPr id="38918" name="Rectangle 3"/>
          <p:cNvSpPr>
            <a:spLocks noGrp="1" noChangeArrowheads="1"/>
          </p:cNvSpPr>
          <p:nvPr>
            <p:ph type="body" idx="1"/>
          </p:nvPr>
        </p:nvSpPr>
        <p:spPr>
          <a:xfrm>
            <a:off x="685800" y="1371600"/>
            <a:ext cx="7924800" cy="4572000"/>
          </a:xfrm>
        </p:spPr>
        <p:txBody>
          <a:bodyPr/>
          <a:lstStyle/>
          <a:p>
            <a:pPr indent="0" algn="just" eaLnBrk="1" hangingPunct="1">
              <a:buClr>
                <a:schemeClr val="tx1"/>
              </a:buClr>
              <a:buFontTx/>
              <a:buNone/>
            </a:pPr>
            <a:r>
              <a:rPr lang="en-US" sz="2800" smtClean="0">
                <a:cs typeface="Times New Roman" pitchFamily="18" charset="0"/>
              </a:rPr>
              <a:t>   To  start SPSS, click</a:t>
            </a:r>
            <a:endParaRPr lang="en-GB" sz="2800" smtClean="0">
              <a:cs typeface="Times New Roman" pitchFamily="18" charset="0"/>
            </a:endParaRPr>
          </a:p>
          <a:p>
            <a:pPr indent="0" algn="just" eaLnBrk="1" hangingPunct="1">
              <a:buClr>
                <a:schemeClr val="tx1"/>
              </a:buClr>
              <a:buFont typeface="Wingdings" pitchFamily="2" charset="2"/>
              <a:buChar char="Ø"/>
            </a:pPr>
            <a:r>
              <a:rPr lang="en-US" sz="2800" smtClean="0">
                <a:cs typeface="Times New Roman" pitchFamily="18" charset="0"/>
              </a:rPr>
              <a:t> </a:t>
            </a:r>
            <a:r>
              <a:rPr lang="en-US" sz="2800" b="1" i="1" smtClean="0">
                <a:cs typeface="Times New Roman" pitchFamily="18" charset="0"/>
              </a:rPr>
              <a:t> </a:t>
            </a:r>
            <a:r>
              <a:rPr lang="en-US" sz="2400" b="1" i="1" smtClean="0">
                <a:cs typeface="Times New Roman" pitchFamily="18" charset="0"/>
              </a:rPr>
              <a:t>Start</a:t>
            </a:r>
            <a:r>
              <a:rPr lang="en-US" sz="2400" smtClean="0">
                <a:cs typeface="Times New Roman" pitchFamily="18" charset="0"/>
              </a:rPr>
              <a:t>: to display the Start menu</a:t>
            </a:r>
            <a:endParaRPr lang="en-GB" sz="2400" smtClean="0">
              <a:cs typeface="Times New Roman" pitchFamily="18" charset="0"/>
            </a:endParaRPr>
          </a:p>
          <a:p>
            <a:pPr indent="0" algn="just" eaLnBrk="1" hangingPunct="1">
              <a:buClr>
                <a:schemeClr val="tx1"/>
              </a:buClr>
              <a:buFont typeface="Wingdings" pitchFamily="2" charset="2"/>
              <a:buChar char="Ø"/>
            </a:pPr>
            <a:r>
              <a:rPr lang="en-US" sz="2400" b="1" i="1" smtClean="0">
                <a:cs typeface="Times New Roman" pitchFamily="18" charset="0"/>
              </a:rPr>
              <a:t>  Programs</a:t>
            </a:r>
            <a:r>
              <a:rPr lang="en-US" sz="2400" smtClean="0">
                <a:cs typeface="Times New Roman" pitchFamily="18" charset="0"/>
              </a:rPr>
              <a:t>: to select a program</a:t>
            </a:r>
            <a:endParaRPr lang="en-GB" sz="2400" smtClean="0">
              <a:cs typeface="Times New Roman" pitchFamily="18" charset="0"/>
            </a:endParaRPr>
          </a:p>
          <a:p>
            <a:pPr indent="0" algn="just" eaLnBrk="1" hangingPunct="1">
              <a:buClr>
                <a:schemeClr val="tx1"/>
              </a:buClr>
              <a:buFont typeface="Wingdings" pitchFamily="2" charset="2"/>
              <a:buChar char="Ø"/>
            </a:pPr>
            <a:r>
              <a:rPr lang="en-US" sz="2400" smtClean="0">
                <a:cs typeface="Times New Roman" pitchFamily="18" charset="0"/>
              </a:rPr>
              <a:t>  </a:t>
            </a:r>
            <a:r>
              <a:rPr lang="en-US" sz="2400" b="1" i="1" smtClean="0">
                <a:cs typeface="Times New Roman" pitchFamily="18" charset="0"/>
              </a:rPr>
              <a:t>SPSS for Windows</a:t>
            </a:r>
            <a:r>
              <a:rPr lang="en-US" sz="2400" smtClean="0">
                <a:cs typeface="Times New Roman" pitchFamily="18" charset="0"/>
              </a:rPr>
              <a:t> </a:t>
            </a:r>
            <a:endParaRPr lang="en-GB" sz="2400" smtClean="0">
              <a:cs typeface="Times New Roman" pitchFamily="18" charset="0"/>
            </a:endParaRPr>
          </a:p>
          <a:p>
            <a:pPr indent="0" algn="just" eaLnBrk="1" hangingPunct="1">
              <a:buClr>
                <a:schemeClr val="tx1"/>
              </a:buClr>
              <a:buFont typeface="Wingdings" pitchFamily="2" charset="2"/>
              <a:buChar char="Ø"/>
            </a:pPr>
            <a:r>
              <a:rPr lang="en-US" sz="2400" b="1" i="1" smtClean="0">
                <a:cs typeface="Times New Roman" pitchFamily="18" charset="0"/>
              </a:rPr>
              <a:t>  SPSS 13.0 </a:t>
            </a:r>
            <a:r>
              <a:rPr lang="en-GB" sz="2400" b="1" i="1" smtClean="0">
                <a:cs typeface="Times New Roman" pitchFamily="18" charset="0"/>
              </a:rPr>
              <a:t>for Windows</a:t>
            </a:r>
          </a:p>
          <a:p>
            <a:pPr indent="0" algn="just" eaLnBrk="1" hangingPunct="1">
              <a:buClr>
                <a:schemeClr val="tx1"/>
              </a:buClr>
              <a:buFont typeface="Wingdings" pitchFamily="2" charset="2"/>
              <a:buNone/>
            </a:pPr>
            <a:r>
              <a:rPr lang="en-GB" sz="2400" b="1" i="1" smtClean="0">
                <a:cs typeface="Times New Roman" pitchFamily="18" charset="0"/>
              </a:rPr>
              <a:t>                              OR</a:t>
            </a:r>
          </a:p>
          <a:p>
            <a:pPr indent="0" algn="just" eaLnBrk="1" hangingPunct="1">
              <a:buClr>
                <a:schemeClr val="tx1"/>
              </a:buClr>
              <a:buFont typeface="Wingdings" pitchFamily="2" charset="2"/>
              <a:buNone/>
            </a:pPr>
            <a:r>
              <a:rPr lang="en-US" sz="2400" smtClean="0">
                <a:cs typeface="Times New Roman" pitchFamily="18" charset="0"/>
              </a:rPr>
              <a:t>Click the following SPSS icon if available on the desktop: </a:t>
            </a:r>
            <a:endParaRPr lang="en-GB" sz="2400" smtClean="0">
              <a:cs typeface="Times New Roman" pitchFamily="18" charset="0"/>
            </a:endParaRPr>
          </a:p>
          <a:p>
            <a:pPr indent="0" algn="just" eaLnBrk="1" hangingPunct="1">
              <a:buClr>
                <a:schemeClr val="tx1"/>
              </a:buClr>
              <a:buFont typeface="Wingdings" pitchFamily="2" charset="2"/>
              <a:buNone/>
            </a:pPr>
            <a:endParaRPr lang="en-GB" sz="2400" smtClean="0">
              <a:cs typeface="Times New Roman" pitchFamily="18" charset="0"/>
            </a:endParaRPr>
          </a:p>
          <a:p>
            <a:pPr indent="0" algn="just" eaLnBrk="1" hangingPunct="1">
              <a:buClr>
                <a:schemeClr val="tx1"/>
              </a:buClr>
              <a:buFont typeface="Wingdings" pitchFamily="2" charset="2"/>
              <a:buNone/>
            </a:pPr>
            <a:endParaRPr lang="en-GB" sz="2400" smtClean="0">
              <a:cs typeface="Times New Roman" pitchFamily="18" charset="0"/>
            </a:endParaRPr>
          </a:p>
          <a:p>
            <a:pPr indent="0" algn="just" eaLnBrk="1" hangingPunct="1">
              <a:buClr>
                <a:schemeClr val="tx1"/>
              </a:buClr>
              <a:buFont typeface="Wingdings" pitchFamily="2" charset="2"/>
              <a:buNone/>
            </a:pPr>
            <a:r>
              <a:rPr lang="en-GB" sz="2400" smtClean="0">
                <a:cs typeface="Times New Roman" pitchFamily="18" charset="0"/>
              </a:rPr>
              <a:t>See next slide for the opening window</a:t>
            </a:r>
          </a:p>
          <a:p>
            <a:pPr indent="0" eaLnBrk="1" hangingPunct="1">
              <a:buClr>
                <a:schemeClr val="tx1"/>
              </a:buClr>
              <a:buFont typeface="Wingdings" pitchFamily="2" charset="2"/>
              <a:buChar char="Ø"/>
            </a:pPr>
            <a:endParaRPr lang="en-US" sz="2800" smtClean="0"/>
          </a:p>
        </p:txBody>
      </p:sp>
      <p:pic>
        <p:nvPicPr>
          <p:cNvPr id="38919" name="Picture 4"/>
          <p:cNvPicPr>
            <a:picLocks noChangeAspect="1" noChangeArrowheads="1"/>
          </p:cNvPicPr>
          <p:nvPr/>
        </p:nvPicPr>
        <p:blipFill>
          <a:blip r:embed="rId3"/>
          <a:srcRect b="32855"/>
          <a:stretch>
            <a:fillRect/>
          </a:stretch>
        </p:blipFill>
        <p:spPr bwMode="auto">
          <a:xfrm>
            <a:off x="3733800" y="4572000"/>
            <a:ext cx="2057400" cy="817563"/>
          </a:xfrm>
          <a:prstGeom prst="rect">
            <a:avLst/>
          </a:prstGeom>
          <a:noFill/>
          <a:ln w="9525">
            <a:noFill/>
            <a:miter lim="800000"/>
            <a:headEnd/>
            <a:tailEnd/>
          </a:ln>
        </p:spPr>
      </p:pic>
      <p:sp>
        <p:nvSpPr>
          <p:cNvPr id="38920" name="Text Box 1032"/>
          <p:cNvSpPr txBox="1">
            <a:spLocks noChangeArrowheads="1"/>
          </p:cNvSpPr>
          <p:nvPr/>
        </p:nvSpPr>
        <p:spPr bwMode="auto">
          <a:xfrm>
            <a:off x="609600" y="228600"/>
            <a:ext cx="26670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2.1  Introduction to SPSS</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Date Placeholder 3"/>
          <p:cNvSpPr>
            <a:spLocks noGrp="1"/>
          </p:cNvSpPr>
          <p:nvPr>
            <p:ph type="dt" sz="quarter" idx="10"/>
          </p:nvPr>
        </p:nvSpPr>
        <p:spPr>
          <a:noFill/>
        </p:spPr>
        <p:txBody>
          <a:bodyPr/>
          <a:lstStyle/>
          <a:p>
            <a:r>
              <a:rPr lang="en-US"/>
              <a:t>2011</a:t>
            </a:r>
          </a:p>
        </p:txBody>
      </p:sp>
      <p:sp>
        <p:nvSpPr>
          <p:cNvPr id="121859" name="Footer Placeholder 4"/>
          <p:cNvSpPr>
            <a:spLocks noGrp="1"/>
          </p:cNvSpPr>
          <p:nvPr>
            <p:ph type="ftr" sz="quarter" idx="11"/>
          </p:nvPr>
        </p:nvSpPr>
        <p:spPr>
          <a:noFill/>
        </p:spPr>
        <p:txBody>
          <a:bodyPr/>
          <a:lstStyle/>
          <a:p>
            <a:r>
              <a:rPr lang="en-US" smtClean="0"/>
              <a:t>Rasimah Aripin</a:t>
            </a:r>
          </a:p>
        </p:txBody>
      </p:sp>
      <p:sp>
        <p:nvSpPr>
          <p:cNvPr id="121860" name="Slide Number Placeholder 5"/>
          <p:cNvSpPr>
            <a:spLocks noGrp="1"/>
          </p:cNvSpPr>
          <p:nvPr>
            <p:ph type="sldNum" sz="quarter" idx="12"/>
          </p:nvPr>
        </p:nvSpPr>
        <p:spPr>
          <a:noFill/>
        </p:spPr>
        <p:txBody>
          <a:bodyPr/>
          <a:lstStyle/>
          <a:p>
            <a:fld id="{2ADE95B0-1FF5-42FF-B164-F235765383B8}" type="slidenum">
              <a:rPr lang="en-US" smtClean="0"/>
              <a:pPr/>
              <a:t>90</a:t>
            </a:fld>
            <a:endParaRPr lang="en-US" smtClean="0"/>
          </a:p>
        </p:txBody>
      </p:sp>
      <p:sp>
        <p:nvSpPr>
          <p:cNvPr id="121861" name="Rectangle 2"/>
          <p:cNvSpPr>
            <a:spLocks noGrp="1" noChangeArrowheads="1"/>
          </p:cNvSpPr>
          <p:nvPr>
            <p:ph type="title"/>
          </p:nvPr>
        </p:nvSpPr>
        <p:spPr>
          <a:xfrm>
            <a:off x="990600" y="685800"/>
            <a:ext cx="7772400" cy="533400"/>
          </a:xfrm>
          <a:ln>
            <a:solidFill>
              <a:schemeClr val="accent2"/>
            </a:solidFill>
          </a:ln>
        </p:spPr>
        <p:txBody>
          <a:bodyPr/>
          <a:lstStyle/>
          <a:p>
            <a:pPr eaLnBrk="1" hangingPunct="1"/>
            <a:r>
              <a:rPr lang="en-US" sz="3200" smtClean="0"/>
              <a:t>Illustration </a:t>
            </a:r>
            <a:r>
              <a:rPr lang="en-US" sz="2800" smtClean="0"/>
              <a:t>(Cont…)</a:t>
            </a:r>
          </a:p>
        </p:txBody>
      </p:sp>
      <p:sp>
        <p:nvSpPr>
          <p:cNvPr id="121862" name="Text Box 8"/>
          <p:cNvSpPr txBox="1">
            <a:spLocks noChangeArrowheads="1"/>
          </p:cNvSpPr>
          <p:nvPr/>
        </p:nvSpPr>
        <p:spPr bwMode="auto">
          <a:xfrm>
            <a:off x="6400800" y="1447800"/>
            <a:ext cx="2362200" cy="4483100"/>
          </a:xfrm>
          <a:prstGeom prst="rect">
            <a:avLst/>
          </a:prstGeom>
          <a:noFill/>
          <a:ln w="9525">
            <a:solidFill>
              <a:schemeClr val="accent2"/>
            </a:solidFill>
            <a:miter lim="800000"/>
            <a:headEnd/>
            <a:tailEnd/>
          </a:ln>
        </p:spPr>
        <p:txBody>
          <a:bodyPr>
            <a:spAutoFit/>
          </a:bodyPr>
          <a:lstStyle/>
          <a:p>
            <a:pPr>
              <a:spcBef>
                <a:spcPct val="50000"/>
              </a:spcBef>
            </a:pPr>
            <a:r>
              <a:rPr lang="en-US" b="0" i="0"/>
              <a:t>For temporary selection, select Filtered and click  </a:t>
            </a:r>
            <a:r>
              <a:rPr lang="en-US">
                <a:solidFill>
                  <a:srgbClr val="990099"/>
                </a:solidFill>
              </a:rPr>
              <a:t>OK</a:t>
            </a:r>
          </a:p>
          <a:p>
            <a:pPr>
              <a:spcBef>
                <a:spcPct val="50000"/>
              </a:spcBef>
            </a:pPr>
            <a:r>
              <a:rPr lang="en-US" b="0"/>
              <a:t>Note that observations for level=2 are not deleted but merely crossed-out.</a:t>
            </a:r>
          </a:p>
          <a:p>
            <a:pPr>
              <a:spcBef>
                <a:spcPct val="50000"/>
              </a:spcBef>
            </a:pPr>
            <a:endParaRPr lang="en-US" b="0"/>
          </a:p>
        </p:txBody>
      </p:sp>
      <p:grpSp>
        <p:nvGrpSpPr>
          <p:cNvPr id="121863" name="Group 10"/>
          <p:cNvGrpSpPr>
            <a:grpSpLocks/>
          </p:cNvGrpSpPr>
          <p:nvPr/>
        </p:nvGrpSpPr>
        <p:grpSpPr bwMode="auto">
          <a:xfrm>
            <a:off x="381000" y="1295400"/>
            <a:ext cx="5943600" cy="4587875"/>
            <a:chOff x="576" y="768"/>
            <a:chExt cx="3888" cy="3082"/>
          </a:xfrm>
        </p:grpSpPr>
        <p:pic>
          <p:nvPicPr>
            <p:cNvPr id="121865" name="Picture 6"/>
            <p:cNvPicPr>
              <a:picLocks noChangeAspect="1" noChangeArrowheads="1"/>
            </p:cNvPicPr>
            <p:nvPr/>
          </p:nvPicPr>
          <p:blipFill>
            <a:blip r:embed="rId3"/>
            <a:srcRect/>
            <a:stretch>
              <a:fillRect/>
            </a:stretch>
          </p:blipFill>
          <p:spPr bwMode="auto">
            <a:xfrm>
              <a:off x="576" y="768"/>
              <a:ext cx="3840" cy="3082"/>
            </a:xfrm>
            <a:prstGeom prst="rect">
              <a:avLst/>
            </a:prstGeom>
            <a:noFill/>
            <a:ln w="9525">
              <a:noFill/>
              <a:miter lim="800000"/>
              <a:headEnd/>
              <a:tailEnd/>
            </a:ln>
          </p:spPr>
        </p:pic>
        <p:sp>
          <p:nvSpPr>
            <p:cNvPr id="121866" name="Line 9"/>
            <p:cNvSpPr>
              <a:spLocks noChangeShapeType="1"/>
            </p:cNvSpPr>
            <p:nvPr/>
          </p:nvSpPr>
          <p:spPr bwMode="auto">
            <a:xfrm flipH="1">
              <a:off x="2352" y="2832"/>
              <a:ext cx="2112" cy="288"/>
            </a:xfrm>
            <a:prstGeom prst="line">
              <a:avLst/>
            </a:prstGeom>
            <a:noFill/>
            <a:ln w="28575">
              <a:solidFill>
                <a:srgbClr val="008000"/>
              </a:solidFill>
              <a:round/>
              <a:headEnd/>
              <a:tailEnd type="triangle" w="med" len="med"/>
            </a:ln>
          </p:spPr>
          <p:txBody>
            <a:bodyPr wrap="none"/>
            <a:lstStyle/>
            <a:p>
              <a:endParaRPr lang="en-US"/>
            </a:p>
          </p:txBody>
        </p:sp>
      </p:grpSp>
      <p:sp>
        <p:nvSpPr>
          <p:cNvPr id="121864" name="Text Box 12"/>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3.3:  Creating Temporary Subsets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Date Placeholder 3"/>
          <p:cNvSpPr>
            <a:spLocks noGrp="1"/>
          </p:cNvSpPr>
          <p:nvPr>
            <p:ph type="dt" sz="quarter" idx="10"/>
          </p:nvPr>
        </p:nvSpPr>
        <p:spPr>
          <a:noFill/>
        </p:spPr>
        <p:txBody>
          <a:bodyPr/>
          <a:lstStyle/>
          <a:p>
            <a:r>
              <a:rPr lang="en-US"/>
              <a:t>2011</a:t>
            </a:r>
          </a:p>
        </p:txBody>
      </p:sp>
      <p:sp>
        <p:nvSpPr>
          <p:cNvPr id="122883" name="Footer Placeholder 4"/>
          <p:cNvSpPr>
            <a:spLocks noGrp="1"/>
          </p:cNvSpPr>
          <p:nvPr>
            <p:ph type="ftr" sz="quarter" idx="11"/>
          </p:nvPr>
        </p:nvSpPr>
        <p:spPr>
          <a:noFill/>
        </p:spPr>
        <p:txBody>
          <a:bodyPr/>
          <a:lstStyle/>
          <a:p>
            <a:r>
              <a:rPr lang="en-US" smtClean="0"/>
              <a:t>Rasimah Aripin</a:t>
            </a:r>
          </a:p>
        </p:txBody>
      </p:sp>
      <p:sp>
        <p:nvSpPr>
          <p:cNvPr id="122884" name="Slide Number Placeholder 5"/>
          <p:cNvSpPr>
            <a:spLocks noGrp="1"/>
          </p:cNvSpPr>
          <p:nvPr>
            <p:ph type="sldNum" sz="quarter" idx="12"/>
          </p:nvPr>
        </p:nvSpPr>
        <p:spPr>
          <a:noFill/>
        </p:spPr>
        <p:txBody>
          <a:bodyPr/>
          <a:lstStyle/>
          <a:p>
            <a:fld id="{F9FFC96B-6E54-4451-9F82-E710DFDA4358}" type="slidenum">
              <a:rPr lang="en-US" smtClean="0"/>
              <a:pPr/>
              <a:t>91</a:t>
            </a:fld>
            <a:endParaRPr lang="en-US" smtClean="0"/>
          </a:p>
        </p:txBody>
      </p:sp>
      <p:sp>
        <p:nvSpPr>
          <p:cNvPr id="122885" name="Rectangle 2"/>
          <p:cNvSpPr>
            <a:spLocks noGrp="1" noChangeArrowheads="1"/>
          </p:cNvSpPr>
          <p:nvPr>
            <p:ph type="title"/>
          </p:nvPr>
        </p:nvSpPr>
        <p:spPr>
          <a:xfrm>
            <a:off x="685800" y="685800"/>
            <a:ext cx="7772400" cy="457200"/>
          </a:xfrm>
          <a:ln>
            <a:solidFill>
              <a:schemeClr val="accent2"/>
            </a:solidFill>
          </a:ln>
        </p:spPr>
        <p:txBody>
          <a:bodyPr/>
          <a:lstStyle/>
          <a:p>
            <a:pPr eaLnBrk="1" hangingPunct="1"/>
            <a:r>
              <a:rPr lang="en-US" sz="3200" smtClean="0"/>
              <a:t>Illustration </a:t>
            </a:r>
            <a:r>
              <a:rPr lang="en-US" sz="2800" smtClean="0"/>
              <a:t>(Cont…)</a:t>
            </a:r>
          </a:p>
        </p:txBody>
      </p:sp>
      <p:sp>
        <p:nvSpPr>
          <p:cNvPr id="122886" name="Text Box 4"/>
          <p:cNvSpPr txBox="1">
            <a:spLocks noChangeArrowheads="1"/>
          </p:cNvSpPr>
          <p:nvPr/>
        </p:nvSpPr>
        <p:spPr bwMode="auto">
          <a:xfrm>
            <a:off x="457200" y="4419600"/>
            <a:ext cx="8382000" cy="1379538"/>
          </a:xfrm>
          <a:prstGeom prst="rect">
            <a:avLst/>
          </a:prstGeom>
          <a:noFill/>
          <a:ln w="9525">
            <a:solidFill>
              <a:schemeClr val="accent2"/>
            </a:solidFill>
            <a:miter lim="800000"/>
            <a:headEnd/>
            <a:tailEnd/>
          </a:ln>
        </p:spPr>
        <p:txBody>
          <a:bodyPr>
            <a:spAutoFit/>
          </a:bodyPr>
          <a:lstStyle/>
          <a:p>
            <a:pPr>
              <a:spcBef>
                <a:spcPct val="50000"/>
              </a:spcBef>
            </a:pPr>
            <a:r>
              <a:rPr lang="en-US" b="0" i="0"/>
              <a:t>Note that the variable </a:t>
            </a:r>
            <a:r>
              <a:rPr lang="en-US">
                <a:solidFill>
                  <a:srgbClr val="990099"/>
                </a:solidFill>
              </a:rPr>
              <a:t>filter_$</a:t>
            </a:r>
            <a:r>
              <a:rPr lang="en-US" b="0" i="0"/>
              <a:t> is generated to indicate the selected cases.  The / on the case numbers indicates non-selected cases</a:t>
            </a:r>
          </a:p>
          <a:p>
            <a:pPr>
              <a:spcBef>
                <a:spcPct val="50000"/>
              </a:spcBef>
            </a:pPr>
            <a:r>
              <a:rPr lang="en-US" b="0" i="0"/>
              <a:t>Analysis is then carried out using only selected cases.</a:t>
            </a:r>
          </a:p>
        </p:txBody>
      </p:sp>
      <p:grpSp>
        <p:nvGrpSpPr>
          <p:cNvPr id="122887" name="Group 12"/>
          <p:cNvGrpSpPr>
            <a:grpSpLocks/>
          </p:cNvGrpSpPr>
          <p:nvPr/>
        </p:nvGrpSpPr>
        <p:grpSpPr bwMode="auto">
          <a:xfrm>
            <a:off x="1143000" y="1219200"/>
            <a:ext cx="7086600" cy="3657600"/>
            <a:chOff x="672" y="768"/>
            <a:chExt cx="4416" cy="2304"/>
          </a:xfrm>
        </p:grpSpPr>
        <p:pic>
          <p:nvPicPr>
            <p:cNvPr id="122889" name="Picture 10"/>
            <p:cNvPicPr>
              <a:picLocks noChangeAspect="1" noChangeArrowheads="1"/>
            </p:cNvPicPr>
            <p:nvPr/>
          </p:nvPicPr>
          <p:blipFill>
            <a:blip r:embed="rId3"/>
            <a:srcRect r="5814" b="45415"/>
            <a:stretch>
              <a:fillRect/>
            </a:stretch>
          </p:blipFill>
          <p:spPr bwMode="auto">
            <a:xfrm>
              <a:off x="672" y="768"/>
              <a:ext cx="4416" cy="1920"/>
            </a:xfrm>
            <a:prstGeom prst="rect">
              <a:avLst/>
            </a:prstGeom>
            <a:noFill/>
            <a:ln w="9525">
              <a:solidFill>
                <a:schemeClr val="accent2"/>
              </a:solidFill>
              <a:miter lim="800000"/>
              <a:headEnd/>
              <a:tailEnd/>
            </a:ln>
          </p:spPr>
        </p:pic>
        <p:sp>
          <p:nvSpPr>
            <p:cNvPr id="122890" name="Line 5"/>
            <p:cNvSpPr>
              <a:spLocks noChangeShapeType="1"/>
            </p:cNvSpPr>
            <p:nvPr/>
          </p:nvSpPr>
          <p:spPr bwMode="auto">
            <a:xfrm flipH="1">
              <a:off x="2352" y="1296"/>
              <a:ext cx="2496" cy="1776"/>
            </a:xfrm>
            <a:prstGeom prst="line">
              <a:avLst/>
            </a:prstGeom>
            <a:noFill/>
            <a:ln w="28575">
              <a:solidFill>
                <a:srgbClr val="008000"/>
              </a:solidFill>
              <a:round/>
              <a:headEnd/>
              <a:tailEnd type="triangle" w="med" len="med"/>
            </a:ln>
          </p:spPr>
          <p:txBody>
            <a:bodyPr wrap="none"/>
            <a:lstStyle/>
            <a:p>
              <a:endParaRPr lang="en-US"/>
            </a:p>
          </p:txBody>
        </p:sp>
      </p:grpSp>
      <p:sp>
        <p:nvSpPr>
          <p:cNvPr id="122888" name="Text Box 14"/>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3.3:  Creating Temporary Subsets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Date Placeholder 3"/>
          <p:cNvSpPr>
            <a:spLocks noGrp="1"/>
          </p:cNvSpPr>
          <p:nvPr>
            <p:ph type="dt" sz="quarter" idx="10"/>
          </p:nvPr>
        </p:nvSpPr>
        <p:spPr>
          <a:noFill/>
        </p:spPr>
        <p:txBody>
          <a:bodyPr/>
          <a:lstStyle/>
          <a:p>
            <a:r>
              <a:rPr lang="en-US"/>
              <a:t>2011</a:t>
            </a:r>
          </a:p>
        </p:txBody>
      </p:sp>
      <p:sp>
        <p:nvSpPr>
          <p:cNvPr id="123907" name="Footer Placeholder 4"/>
          <p:cNvSpPr>
            <a:spLocks noGrp="1"/>
          </p:cNvSpPr>
          <p:nvPr>
            <p:ph type="ftr" sz="quarter" idx="11"/>
          </p:nvPr>
        </p:nvSpPr>
        <p:spPr>
          <a:noFill/>
        </p:spPr>
        <p:txBody>
          <a:bodyPr/>
          <a:lstStyle/>
          <a:p>
            <a:r>
              <a:rPr lang="en-US" smtClean="0"/>
              <a:t>Rasimah Aripin</a:t>
            </a:r>
          </a:p>
        </p:txBody>
      </p:sp>
      <p:sp>
        <p:nvSpPr>
          <p:cNvPr id="123908" name="Slide Number Placeholder 5"/>
          <p:cNvSpPr>
            <a:spLocks noGrp="1"/>
          </p:cNvSpPr>
          <p:nvPr>
            <p:ph type="sldNum" sz="quarter" idx="12"/>
          </p:nvPr>
        </p:nvSpPr>
        <p:spPr>
          <a:noFill/>
        </p:spPr>
        <p:txBody>
          <a:bodyPr/>
          <a:lstStyle/>
          <a:p>
            <a:fld id="{4E092176-E975-4E5C-8C98-32580EA11C82}" type="slidenum">
              <a:rPr lang="en-US" smtClean="0"/>
              <a:pPr/>
              <a:t>92</a:t>
            </a:fld>
            <a:endParaRPr lang="en-US" smtClean="0"/>
          </a:p>
        </p:txBody>
      </p:sp>
      <p:sp>
        <p:nvSpPr>
          <p:cNvPr id="123909" name="Rectangle 2"/>
          <p:cNvSpPr>
            <a:spLocks noGrp="1" noChangeArrowheads="1"/>
          </p:cNvSpPr>
          <p:nvPr>
            <p:ph type="title"/>
          </p:nvPr>
        </p:nvSpPr>
        <p:spPr>
          <a:xfrm>
            <a:off x="609600" y="762000"/>
            <a:ext cx="8534400" cy="533400"/>
          </a:xfrm>
          <a:ln>
            <a:solidFill>
              <a:schemeClr val="accent2"/>
            </a:solidFill>
          </a:ln>
        </p:spPr>
        <p:txBody>
          <a:bodyPr/>
          <a:lstStyle/>
          <a:p>
            <a:pPr eaLnBrk="1" hangingPunct="1"/>
            <a:r>
              <a:rPr lang="en-US" sz="3200" smtClean="0">
                <a:solidFill>
                  <a:schemeClr val="tx1"/>
                </a:solidFill>
              </a:rPr>
              <a:t>Selecting Cases Based on Conditional Expression</a:t>
            </a:r>
          </a:p>
        </p:txBody>
      </p:sp>
      <p:sp>
        <p:nvSpPr>
          <p:cNvPr id="123910" name="Rectangle 9"/>
          <p:cNvSpPr>
            <a:spLocks noChangeArrowheads="1"/>
          </p:cNvSpPr>
          <p:nvPr/>
        </p:nvSpPr>
        <p:spPr bwMode="auto">
          <a:xfrm>
            <a:off x="457200" y="1371600"/>
            <a:ext cx="8305800" cy="2282825"/>
          </a:xfrm>
          <a:prstGeom prst="rect">
            <a:avLst/>
          </a:prstGeom>
          <a:noFill/>
          <a:ln w="9525">
            <a:noFill/>
            <a:miter lim="800000"/>
            <a:headEnd/>
            <a:tailEnd/>
          </a:ln>
        </p:spPr>
        <p:txBody>
          <a:bodyPr anchor="ctr">
            <a:spAutoFit/>
          </a:bodyPr>
          <a:lstStyle/>
          <a:p>
            <a:pPr>
              <a:buFont typeface="Wingdings" pitchFamily="2" charset="2"/>
              <a:buNone/>
            </a:pPr>
            <a:r>
              <a:rPr lang="en-US" b="0" i="0"/>
              <a:t>We might be interested to analyze only BSc. Science &amp; Technology (S&amp;T) graduates with beginning salary of more than RM2000 a month.  See the Select Cases Dialog Box Below</a:t>
            </a:r>
          </a:p>
          <a:p>
            <a:pPr>
              <a:buFont typeface="Wingdings" pitchFamily="2" charset="2"/>
              <a:buNone/>
            </a:pPr>
            <a:endParaRPr lang="en-US" b="0" i="0"/>
          </a:p>
          <a:p>
            <a:pPr>
              <a:buFont typeface="Wingdings" pitchFamily="2" charset="2"/>
              <a:buChar char="Ø"/>
            </a:pPr>
            <a:endParaRPr lang="en-US" b="0" i="0"/>
          </a:p>
          <a:p>
            <a:pPr>
              <a:buFont typeface="Wingdings" pitchFamily="2" charset="2"/>
              <a:buChar char="Ø"/>
            </a:pPr>
            <a:endParaRPr lang="en-US" b="0" i="0"/>
          </a:p>
        </p:txBody>
      </p:sp>
      <p:sp>
        <p:nvSpPr>
          <p:cNvPr id="123911" name="Text Box 13"/>
          <p:cNvSpPr txBox="1">
            <a:spLocks noChangeArrowheads="1"/>
          </p:cNvSpPr>
          <p:nvPr/>
        </p:nvSpPr>
        <p:spPr bwMode="auto">
          <a:xfrm>
            <a:off x="7239000" y="2514600"/>
            <a:ext cx="1676400" cy="3149600"/>
          </a:xfrm>
          <a:prstGeom prst="rect">
            <a:avLst/>
          </a:prstGeom>
          <a:noFill/>
          <a:ln w="9525">
            <a:solidFill>
              <a:schemeClr val="accent2"/>
            </a:solidFill>
            <a:miter lim="800000"/>
            <a:headEnd/>
            <a:tailEnd/>
          </a:ln>
        </p:spPr>
        <p:txBody>
          <a:bodyPr>
            <a:spAutoFit/>
          </a:bodyPr>
          <a:lstStyle/>
          <a:p>
            <a:pPr>
              <a:spcBef>
                <a:spcPct val="50000"/>
              </a:spcBef>
            </a:pPr>
            <a:r>
              <a:rPr lang="en-US" sz="2000" b="0" i="0"/>
              <a:t>Note, there are three variables used to filter the cases to meet the specification: Level, Area of Studies and Salary</a:t>
            </a:r>
          </a:p>
        </p:txBody>
      </p:sp>
      <p:pic>
        <p:nvPicPr>
          <p:cNvPr id="123912" name="Picture 16"/>
          <p:cNvPicPr>
            <a:picLocks noChangeAspect="1" noChangeArrowheads="1"/>
          </p:cNvPicPr>
          <p:nvPr>
            <p:ph idx="1"/>
          </p:nvPr>
        </p:nvPicPr>
        <p:blipFill>
          <a:blip r:embed="rId3"/>
          <a:srcRect/>
          <a:stretch>
            <a:fillRect/>
          </a:stretch>
        </p:blipFill>
        <p:spPr>
          <a:xfrm>
            <a:off x="381000" y="2590800"/>
            <a:ext cx="6705600" cy="3505200"/>
          </a:xfrm>
        </p:spPr>
      </p:pic>
      <p:sp>
        <p:nvSpPr>
          <p:cNvPr id="123913" name="Text Box 18"/>
          <p:cNvSpPr txBox="1">
            <a:spLocks noChangeArrowheads="1"/>
          </p:cNvSpPr>
          <p:nvPr/>
        </p:nvSpPr>
        <p:spPr bwMode="auto">
          <a:xfrm>
            <a:off x="3810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3.3:  Creating Temporary Subsets</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Date Placeholder 3"/>
          <p:cNvSpPr>
            <a:spLocks noGrp="1"/>
          </p:cNvSpPr>
          <p:nvPr>
            <p:ph type="dt" sz="quarter" idx="10"/>
          </p:nvPr>
        </p:nvSpPr>
        <p:spPr>
          <a:noFill/>
        </p:spPr>
        <p:txBody>
          <a:bodyPr/>
          <a:lstStyle/>
          <a:p>
            <a:r>
              <a:rPr lang="en-US"/>
              <a:t>2011</a:t>
            </a:r>
          </a:p>
        </p:txBody>
      </p:sp>
      <p:sp>
        <p:nvSpPr>
          <p:cNvPr id="124931" name="Footer Placeholder 4"/>
          <p:cNvSpPr>
            <a:spLocks noGrp="1"/>
          </p:cNvSpPr>
          <p:nvPr>
            <p:ph type="ftr" sz="quarter" idx="11"/>
          </p:nvPr>
        </p:nvSpPr>
        <p:spPr>
          <a:noFill/>
        </p:spPr>
        <p:txBody>
          <a:bodyPr/>
          <a:lstStyle/>
          <a:p>
            <a:r>
              <a:rPr lang="en-US" smtClean="0"/>
              <a:t>Rasimah Aripin</a:t>
            </a:r>
          </a:p>
        </p:txBody>
      </p:sp>
      <p:sp>
        <p:nvSpPr>
          <p:cNvPr id="124932" name="Slide Number Placeholder 5"/>
          <p:cNvSpPr>
            <a:spLocks noGrp="1"/>
          </p:cNvSpPr>
          <p:nvPr>
            <p:ph type="sldNum" sz="quarter" idx="12"/>
          </p:nvPr>
        </p:nvSpPr>
        <p:spPr>
          <a:noFill/>
        </p:spPr>
        <p:txBody>
          <a:bodyPr/>
          <a:lstStyle/>
          <a:p>
            <a:fld id="{20B795E0-F533-4AD5-A986-7CD9A308663C}" type="slidenum">
              <a:rPr lang="en-US" smtClean="0"/>
              <a:pPr/>
              <a:t>93</a:t>
            </a:fld>
            <a:endParaRPr lang="en-US" smtClean="0"/>
          </a:p>
        </p:txBody>
      </p:sp>
      <p:sp>
        <p:nvSpPr>
          <p:cNvPr id="124933" name="Rectangle 2"/>
          <p:cNvSpPr>
            <a:spLocks noGrp="1" noChangeArrowheads="1"/>
          </p:cNvSpPr>
          <p:nvPr>
            <p:ph type="title"/>
          </p:nvPr>
        </p:nvSpPr>
        <p:spPr>
          <a:xfrm>
            <a:off x="609600" y="685800"/>
            <a:ext cx="8153400" cy="457200"/>
          </a:xfrm>
          <a:ln>
            <a:solidFill>
              <a:schemeClr val="accent2"/>
            </a:solidFill>
          </a:ln>
        </p:spPr>
        <p:txBody>
          <a:bodyPr/>
          <a:lstStyle/>
          <a:p>
            <a:pPr eaLnBrk="1" hangingPunct="1"/>
            <a:r>
              <a:rPr lang="en-US" sz="3200" smtClean="0">
                <a:solidFill>
                  <a:schemeClr val="tx1"/>
                </a:solidFill>
              </a:rPr>
              <a:t>Illustration: Conditional Expression</a:t>
            </a:r>
          </a:p>
        </p:txBody>
      </p:sp>
      <p:sp>
        <p:nvSpPr>
          <p:cNvPr id="124934" name="Rectangle 3"/>
          <p:cNvSpPr>
            <a:spLocks noChangeArrowheads="1"/>
          </p:cNvSpPr>
          <p:nvPr/>
        </p:nvSpPr>
        <p:spPr bwMode="auto">
          <a:xfrm>
            <a:off x="609600" y="1219200"/>
            <a:ext cx="8305800" cy="1187450"/>
          </a:xfrm>
          <a:prstGeom prst="rect">
            <a:avLst/>
          </a:prstGeom>
          <a:noFill/>
          <a:ln w="9525">
            <a:noFill/>
            <a:miter lim="800000"/>
            <a:headEnd/>
            <a:tailEnd/>
          </a:ln>
        </p:spPr>
        <p:txBody>
          <a:bodyPr anchor="ctr">
            <a:spAutoFit/>
          </a:bodyPr>
          <a:lstStyle/>
          <a:p>
            <a:pPr>
              <a:buFont typeface="Wingdings" pitchFamily="2" charset="2"/>
              <a:buNone/>
            </a:pPr>
            <a:r>
              <a:rPr lang="en-US" b="0" i="0"/>
              <a:t>To see the content of the temporarily selected cases (select Filtered) do as follows:</a:t>
            </a:r>
          </a:p>
          <a:p>
            <a:pPr>
              <a:buFont typeface="Wingdings" pitchFamily="2" charset="2"/>
              <a:buNone/>
            </a:pPr>
            <a:r>
              <a:rPr lang="en-US" b="0" i="0"/>
              <a:t>           </a:t>
            </a:r>
            <a:r>
              <a:rPr lang="en-US">
                <a:solidFill>
                  <a:srgbClr val="990099"/>
                </a:solidFill>
              </a:rPr>
              <a:t>Analyze &gt;&gt;&gt; Reports &gt;&gt;&gt; Case Summaries…  OK</a:t>
            </a:r>
            <a:endParaRPr lang="en-US" b="0" i="0"/>
          </a:p>
        </p:txBody>
      </p:sp>
      <p:pic>
        <p:nvPicPr>
          <p:cNvPr id="124935" name="Picture 6"/>
          <p:cNvPicPr>
            <a:picLocks noChangeAspect="1" noChangeArrowheads="1"/>
          </p:cNvPicPr>
          <p:nvPr>
            <p:ph idx="1"/>
          </p:nvPr>
        </p:nvPicPr>
        <p:blipFill>
          <a:blip r:embed="rId3"/>
          <a:srcRect/>
          <a:stretch>
            <a:fillRect/>
          </a:stretch>
        </p:blipFill>
        <p:spPr>
          <a:xfrm>
            <a:off x="228600" y="2438400"/>
            <a:ext cx="6400800" cy="3732213"/>
          </a:xfrm>
          <a:noFill/>
        </p:spPr>
      </p:pic>
      <p:sp>
        <p:nvSpPr>
          <p:cNvPr id="124936" name="Text Box 9"/>
          <p:cNvSpPr txBox="1">
            <a:spLocks noChangeArrowheads="1"/>
          </p:cNvSpPr>
          <p:nvPr/>
        </p:nvSpPr>
        <p:spPr bwMode="auto">
          <a:xfrm>
            <a:off x="3810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3.3:  Creating Temporary Subsets</a:t>
            </a:r>
          </a:p>
        </p:txBody>
      </p:sp>
      <p:sp>
        <p:nvSpPr>
          <p:cNvPr id="124937" name="Text Box 10"/>
          <p:cNvSpPr txBox="1">
            <a:spLocks noChangeArrowheads="1"/>
          </p:cNvSpPr>
          <p:nvPr/>
        </p:nvSpPr>
        <p:spPr bwMode="auto">
          <a:xfrm>
            <a:off x="6934200" y="3200400"/>
            <a:ext cx="1905000" cy="1196975"/>
          </a:xfrm>
          <a:prstGeom prst="rect">
            <a:avLst/>
          </a:prstGeom>
          <a:noFill/>
          <a:ln w="9525">
            <a:solidFill>
              <a:schemeClr val="tx1"/>
            </a:solidFill>
            <a:miter lim="800000"/>
            <a:headEnd/>
            <a:tailEnd/>
          </a:ln>
        </p:spPr>
        <p:txBody>
          <a:bodyPr>
            <a:spAutoFit/>
          </a:bodyPr>
          <a:lstStyle/>
          <a:p>
            <a:pPr>
              <a:spcBef>
                <a:spcPct val="50000"/>
              </a:spcBef>
            </a:pPr>
            <a:r>
              <a:rPr lang="en-US" b="0" i="0"/>
              <a:t>Select these variables for display</a:t>
            </a:r>
          </a:p>
        </p:txBody>
      </p:sp>
      <p:sp>
        <p:nvSpPr>
          <p:cNvPr id="124938" name="Line 11"/>
          <p:cNvSpPr>
            <a:spLocks noChangeShapeType="1"/>
          </p:cNvSpPr>
          <p:nvPr/>
        </p:nvSpPr>
        <p:spPr bwMode="auto">
          <a:xfrm flipH="1" flipV="1">
            <a:off x="4267200" y="3352800"/>
            <a:ext cx="2590800" cy="533400"/>
          </a:xfrm>
          <a:prstGeom prst="line">
            <a:avLst/>
          </a:prstGeom>
          <a:noFill/>
          <a:ln w="9525">
            <a:solidFill>
              <a:schemeClr val="tx1"/>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Date Placeholder 3"/>
          <p:cNvSpPr>
            <a:spLocks noGrp="1"/>
          </p:cNvSpPr>
          <p:nvPr>
            <p:ph type="dt" sz="quarter" idx="10"/>
          </p:nvPr>
        </p:nvSpPr>
        <p:spPr>
          <a:noFill/>
        </p:spPr>
        <p:txBody>
          <a:bodyPr/>
          <a:lstStyle/>
          <a:p>
            <a:r>
              <a:rPr lang="en-US"/>
              <a:t>2011</a:t>
            </a:r>
          </a:p>
        </p:txBody>
      </p:sp>
      <p:sp>
        <p:nvSpPr>
          <p:cNvPr id="125955" name="Footer Placeholder 4"/>
          <p:cNvSpPr>
            <a:spLocks noGrp="1"/>
          </p:cNvSpPr>
          <p:nvPr>
            <p:ph type="ftr" sz="quarter" idx="11"/>
          </p:nvPr>
        </p:nvSpPr>
        <p:spPr>
          <a:noFill/>
        </p:spPr>
        <p:txBody>
          <a:bodyPr/>
          <a:lstStyle/>
          <a:p>
            <a:r>
              <a:rPr lang="en-US" smtClean="0"/>
              <a:t>Rasimah Aripin</a:t>
            </a:r>
          </a:p>
        </p:txBody>
      </p:sp>
      <p:sp>
        <p:nvSpPr>
          <p:cNvPr id="125956" name="Slide Number Placeholder 5"/>
          <p:cNvSpPr>
            <a:spLocks noGrp="1"/>
          </p:cNvSpPr>
          <p:nvPr>
            <p:ph type="sldNum" sz="quarter" idx="12"/>
          </p:nvPr>
        </p:nvSpPr>
        <p:spPr>
          <a:noFill/>
        </p:spPr>
        <p:txBody>
          <a:bodyPr/>
          <a:lstStyle/>
          <a:p>
            <a:fld id="{369C8C32-E974-41CA-AD69-AE3085BEDBDA}" type="slidenum">
              <a:rPr lang="en-US" smtClean="0"/>
              <a:pPr/>
              <a:t>94</a:t>
            </a:fld>
            <a:endParaRPr lang="en-US" smtClean="0"/>
          </a:p>
        </p:txBody>
      </p:sp>
      <p:sp>
        <p:nvSpPr>
          <p:cNvPr id="125957" name="Rectangle 2"/>
          <p:cNvSpPr>
            <a:spLocks noGrp="1" noChangeArrowheads="1"/>
          </p:cNvSpPr>
          <p:nvPr>
            <p:ph type="title"/>
          </p:nvPr>
        </p:nvSpPr>
        <p:spPr>
          <a:xfrm>
            <a:off x="685800" y="685800"/>
            <a:ext cx="7772400" cy="457200"/>
          </a:xfrm>
          <a:ln>
            <a:solidFill>
              <a:schemeClr val="accent2"/>
            </a:solidFill>
          </a:ln>
        </p:spPr>
        <p:txBody>
          <a:bodyPr/>
          <a:lstStyle/>
          <a:p>
            <a:pPr eaLnBrk="1" hangingPunct="1"/>
            <a:r>
              <a:rPr lang="en-US" sz="3600" smtClean="0">
                <a:solidFill>
                  <a:schemeClr val="tx1"/>
                </a:solidFill>
              </a:rPr>
              <a:t>Displaying the contents of selected cases</a:t>
            </a:r>
          </a:p>
        </p:txBody>
      </p:sp>
      <p:pic>
        <p:nvPicPr>
          <p:cNvPr id="125958" name="Picture 7"/>
          <p:cNvPicPr>
            <a:picLocks noChangeAspect="1" noChangeArrowheads="1"/>
          </p:cNvPicPr>
          <p:nvPr>
            <p:ph idx="1"/>
          </p:nvPr>
        </p:nvPicPr>
        <p:blipFill>
          <a:blip r:embed="rId3"/>
          <a:srcRect t="1509" b="3458"/>
          <a:stretch>
            <a:fillRect/>
          </a:stretch>
        </p:blipFill>
        <p:spPr>
          <a:xfrm>
            <a:off x="1295400" y="1219200"/>
            <a:ext cx="6781800" cy="4740275"/>
          </a:xfrm>
          <a:noFill/>
        </p:spPr>
      </p:pic>
      <p:sp>
        <p:nvSpPr>
          <p:cNvPr id="125959" name="Text Box 10"/>
          <p:cNvSpPr txBox="1">
            <a:spLocks noChangeArrowheads="1"/>
          </p:cNvSpPr>
          <p:nvPr/>
        </p:nvSpPr>
        <p:spPr bwMode="auto">
          <a:xfrm>
            <a:off x="5334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3.3:  Creating Temporary Subsets</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Date Placeholder 3"/>
          <p:cNvSpPr>
            <a:spLocks noGrp="1"/>
          </p:cNvSpPr>
          <p:nvPr>
            <p:ph type="dt" sz="quarter" idx="10"/>
          </p:nvPr>
        </p:nvSpPr>
        <p:spPr>
          <a:noFill/>
        </p:spPr>
        <p:txBody>
          <a:bodyPr/>
          <a:lstStyle/>
          <a:p>
            <a:r>
              <a:rPr lang="en-US"/>
              <a:t>2011</a:t>
            </a:r>
          </a:p>
        </p:txBody>
      </p:sp>
      <p:sp>
        <p:nvSpPr>
          <p:cNvPr id="126979" name="Footer Placeholder 4"/>
          <p:cNvSpPr>
            <a:spLocks noGrp="1"/>
          </p:cNvSpPr>
          <p:nvPr>
            <p:ph type="ftr" sz="quarter" idx="11"/>
          </p:nvPr>
        </p:nvSpPr>
        <p:spPr>
          <a:noFill/>
        </p:spPr>
        <p:txBody>
          <a:bodyPr/>
          <a:lstStyle/>
          <a:p>
            <a:r>
              <a:rPr lang="en-US" smtClean="0"/>
              <a:t>Rasimah Aripin</a:t>
            </a:r>
          </a:p>
        </p:txBody>
      </p:sp>
      <p:sp>
        <p:nvSpPr>
          <p:cNvPr id="126980" name="Slide Number Placeholder 5"/>
          <p:cNvSpPr>
            <a:spLocks noGrp="1"/>
          </p:cNvSpPr>
          <p:nvPr>
            <p:ph type="sldNum" sz="quarter" idx="12"/>
          </p:nvPr>
        </p:nvSpPr>
        <p:spPr>
          <a:noFill/>
        </p:spPr>
        <p:txBody>
          <a:bodyPr/>
          <a:lstStyle/>
          <a:p>
            <a:fld id="{D6901988-CAFD-43DD-91C6-BE64605232D0}" type="slidenum">
              <a:rPr lang="en-US" smtClean="0"/>
              <a:pPr/>
              <a:t>95</a:t>
            </a:fld>
            <a:endParaRPr lang="en-US" smtClean="0"/>
          </a:p>
        </p:txBody>
      </p:sp>
      <p:sp>
        <p:nvSpPr>
          <p:cNvPr id="126981" name="Rectangle 2"/>
          <p:cNvSpPr>
            <a:spLocks noGrp="1" noChangeArrowheads="1"/>
          </p:cNvSpPr>
          <p:nvPr>
            <p:ph type="title"/>
          </p:nvPr>
        </p:nvSpPr>
        <p:spPr>
          <a:xfrm>
            <a:off x="685800" y="685800"/>
            <a:ext cx="7772400" cy="533400"/>
          </a:xfrm>
          <a:ln>
            <a:solidFill>
              <a:schemeClr val="accent2"/>
            </a:solidFill>
          </a:ln>
        </p:spPr>
        <p:txBody>
          <a:bodyPr/>
          <a:lstStyle/>
          <a:p>
            <a:pPr eaLnBrk="1" hangingPunct="1"/>
            <a:r>
              <a:rPr lang="en-US" sz="3600" b="1" smtClean="0"/>
              <a:t>3.4: Creating Permanent Subsets</a:t>
            </a:r>
          </a:p>
        </p:txBody>
      </p:sp>
      <p:sp>
        <p:nvSpPr>
          <p:cNvPr id="126982" name="Rectangle 3"/>
          <p:cNvSpPr>
            <a:spLocks noGrp="1" noChangeArrowheads="1"/>
          </p:cNvSpPr>
          <p:nvPr>
            <p:ph type="body" idx="1"/>
          </p:nvPr>
        </p:nvSpPr>
        <p:spPr>
          <a:xfrm>
            <a:off x="762000" y="1295400"/>
            <a:ext cx="7696200" cy="4572000"/>
          </a:xfrm>
        </p:spPr>
        <p:txBody>
          <a:bodyPr/>
          <a:lstStyle/>
          <a:p>
            <a:pPr marL="347663" indent="-347663" algn="just" eaLnBrk="1" hangingPunct="1">
              <a:lnSpc>
                <a:spcPct val="90000"/>
              </a:lnSpc>
              <a:spcBef>
                <a:spcPct val="0"/>
              </a:spcBef>
              <a:spcAft>
                <a:spcPct val="20000"/>
              </a:spcAft>
              <a:buFont typeface="Wingdings" pitchFamily="2" charset="2"/>
              <a:buChar char="§"/>
            </a:pPr>
            <a:r>
              <a:rPr lang="en-US" sz="2400" smtClean="0">
                <a:cs typeface="Times New Roman" pitchFamily="18" charset="0"/>
              </a:rPr>
              <a:t>To create a permanent data set from the main data set,   follow the same procedure as for temporary subsets in previous slides but instead of specifying </a:t>
            </a:r>
            <a:r>
              <a:rPr lang="en-US" sz="2400" b="1" i="1" smtClean="0">
                <a:cs typeface="Times New Roman" pitchFamily="18" charset="0"/>
              </a:rPr>
              <a:t>Filtered</a:t>
            </a:r>
            <a:r>
              <a:rPr lang="en-US" sz="2400" smtClean="0">
                <a:cs typeface="Times New Roman" pitchFamily="18" charset="0"/>
              </a:rPr>
              <a:t>, select </a:t>
            </a:r>
            <a:r>
              <a:rPr lang="en-US" sz="2400" b="1" i="1" smtClean="0">
                <a:cs typeface="Times New Roman" pitchFamily="18" charset="0"/>
              </a:rPr>
              <a:t>Deleted.</a:t>
            </a:r>
          </a:p>
          <a:p>
            <a:pPr marL="347663" indent="-347663" algn="just" eaLnBrk="1" hangingPunct="1">
              <a:lnSpc>
                <a:spcPct val="90000"/>
              </a:lnSpc>
              <a:spcBef>
                <a:spcPct val="0"/>
              </a:spcBef>
              <a:spcAft>
                <a:spcPct val="20000"/>
              </a:spcAft>
              <a:buFont typeface="Wingdings" pitchFamily="2" charset="2"/>
              <a:buChar char="§"/>
            </a:pPr>
            <a:r>
              <a:rPr lang="en-US" sz="2400" smtClean="0">
                <a:cs typeface="Times New Roman" pitchFamily="18" charset="0"/>
              </a:rPr>
              <a:t>As an illustration, create a permanent data set for S&amp;T diploma graduates only (see the next slide). Two variables need to be specified:  </a:t>
            </a:r>
            <a:r>
              <a:rPr lang="en-US" sz="2400" b="1" i="1" smtClean="0">
                <a:cs typeface="Times New Roman" pitchFamily="18" charset="0"/>
              </a:rPr>
              <a:t>Area of studies</a:t>
            </a:r>
            <a:r>
              <a:rPr lang="en-US" sz="2400" smtClean="0">
                <a:cs typeface="Times New Roman" pitchFamily="18" charset="0"/>
              </a:rPr>
              <a:t> and </a:t>
            </a:r>
            <a:r>
              <a:rPr lang="en-US" sz="2400" b="1" i="1" smtClean="0">
                <a:cs typeface="Times New Roman" pitchFamily="18" charset="0"/>
              </a:rPr>
              <a:t>Level of studies</a:t>
            </a:r>
            <a:r>
              <a:rPr lang="en-US" sz="2400" smtClean="0">
                <a:cs typeface="Times New Roman" pitchFamily="18" charset="0"/>
              </a:rPr>
              <a:t>.</a:t>
            </a:r>
          </a:p>
          <a:p>
            <a:pPr marL="347663" indent="-347663" algn="just" eaLnBrk="1" hangingPunct="1">
              <a:lnSpc>
                <a:spcPct val="90000"/>
              </a:lnSpc>
              <a:spcBef>
                <a:spcPct val="0"/>
              </a:spcBef>
              <a:spcAft>
                <a:spcPct val="20000"/>
              </a:spcAft>
              <a:buFont typeface="Wingdings" pitchFamily="2" charset="2"/>
              <a:buChar char="§"/>
            </a:pPr>
            <a:r>
              <a:rPr lang="en-US" sz="2400" smtClean="0">
                <a:cs typeface="Times New Roman" pitchFamily="18" charset="0"/>
              </a:rPr>
              <a:t>Save as </a:t>
            </a:r>
            <a:r>
              <a:rPr lang="en-US" sz="2400" b="1" i="1" smtClean="0">
                <a:cs typeface="Times New Roman" pitchFamily="18" charset="0"/>
              </a:rPr>
              <a:t>Diploma S&amp;T Graduates.sav </a:t>
            </a:r>
            <a:r>
              <a:rPr lang="en-US" sz="2400" smtClean="0">
                <a:cs typeface="Times New Roman" pitchFamily="18" charset="0"/>
              </a:rPr>
              <a:t>in your </a:t>
            </a:r>
            <a:r>
              <a:rPr lang="en-US" sz="2400" b="1" i="1" smtClean="0">
                <a:cs typeface="Times New Roman" pitchFamily="18" charset="0"/>
              </a:rPr>
              <a:t>SPSS_data</a:t>
            </a:r>
            <a:r>
              <a:rPr lang="en-US" sz="2400" smtClean="0">
                <a:cs typeface="Times New Roman" pitchFamily="18" charset="0"/>
              </a:rPr>
              <a:t> directory. </a:t>
            </a:r>
            <a:r>
              <a:rPr lang="en-US" sz="2400" b="1" smtClean="0">
                <a:cs typeface="Times New Roman" pitchFamily="18" charset="0"/>
              </a:rPr>
              <a:t>Do not</a:t>
            </a:r>
            <a:r>
              <a:rPr lang="en-US" sz="2400" smtClean="0">
                <a:cs typeface="Times New Roman" pitchFamily="18" charset="0"/>
              </a:rPr>
              <a:t> </a:t>
            </a:r>
            <a:r>
              <a:rPr lang="en-US" sz="2400" b="1" smtClean="0">
                <a:cs typeface="Times New Roman" pitchFamily="18" charset="0"/>
              </a:rPr>
              <a:t>use Save</a:t>
            </a:r>
            <a:r>
              <a:rPr lang="en-US" sz="2400" smtClean="0">
                <a:cs typeface="Times New Roman" pitchFamily="18" charset="0"/>
              </a:rPr>
              <a:t> as this will overwrite the original file. </a:t>
            </a:r>
          </a:p>
          <a:p>
            <a:pPr marL="347663" indent="-347663" algn="just" eaLnBrk="1" hangingPunct="1">
              <a:lnSpc>
                <a:spcPct val="90000"/>
              </a:lnSpc>
              <a:spcBef>
                <a:spcPct val="0"/>
              </a:spcBef>
              <a:spcAft>
                <a:spcPct val="20000"/>
              </a:spcAft>
              <a:buFont typeface="Wingdings" pitchFamily="2" charset="2"/>
              <a:buChar char="§"/>
            </a:pPr>
            <a:r>
              <a:rPr lang="en-US" sz="2400" smtClean="0">
                <a:cs typeface="Times New Roman" pitchFamily="18" charset="0"/>
              </a:rPr>
              <a:t>Note that the new data set </a:t>
            </a:r>
            <a:r>
              <a:rPr lang="en-US" sz="2400" b="1" i="1" smtClean="0">
                <a:cs typeface="Times New Roman" pitchFamily="18" charset="0"/>
              </a:rPr>
              <a:t>Diploma S&amp;T Graduates</a:t>
            </a:r>
            <a:r>
              <a:rPr lang="en-US" sz="2400" smtClean="0">
                <a:cs typeface="Times New Roman" pitchFamily="18" charset="0"/>
              </a:rPr>
              <a:t> is now added to your directory</a:t>
            </a:r>
          </a:p>
          <a:p>
            <a:pPr marL="347663" indent="-347663" algn="just" eaLnBrk="1" hangingPunct="1">
              <a:lnSpc>
                <a:spcPct val="90000"/>
              </a:lnSpc>
              <a:spcBef>
                <a:spcPct val="0"/>
              </a:spcBef>
              <a:spcAft>
                <a:spcPct val="20000"/>
              </a:spcAft>
              <a:buFont typeface="Wingdings" pitchFamily="2" charset="2"/>
              <a:buChar char="§"/>
            </a:pPr>
            <a:endParaRPr lang="en-US" sz="2400" smtClean="0">
              <a:cs typeface="Times New Roman" pitchFamily="18" charset="0"/>
            </a:endParaRPr>
          </a:p>
        </p:txBody>
      </p:sp>
      <p:sp>
        <p:nvSpPr>
          <p:cNvPr id="126983" name="Text Box 5"/>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3:  Tools for Data Files Management</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Date Placeholder 3"/>
          <p:cNvSpPr>
            <a:spLocks noGrp="1"/>
          </p:cNvSpPr>
          <p:nvPr>
            <p:ph type="dt" sz="quarter" idx="10"/>
          </p:nvPr>
        </p:nvSpPr>
        <p:spPr>
          <a:noFill/>
        </p:spPr>
        <p:txBody>
          <a:bodyPr/>
          <a:lstStyle/>
          <a:p>
            <a:r>
              <a:rPr lang="en-US"/>
              <a:t>2011</a:t>
            </a:r>
          </a:p>
        </p:txBody>
      </p:sp>
      <p:sp>
        <p:nvSpPr>
          <p:cNvPr id="128003" name="Footer Placeholder 4"/>
          <p:cNvSpPr>
            <a:spLocks noGrp="1"/>
          </p:cNvSpPr>
          <p:nvPr>
            <p:ph type="ftr" sz="quarter" idx="11"/>
          </p:nvPr>
        </p:nvSpPr>
        <p:spPr>
          <a:noFill/>
        </p:spPr>
        <p:txBody>
          <a:bodyPr/>
          <a:lstStyle/>
          <a:p>
            <a:r>
              <a:rPr lang="en-US" smtClean="0"/>
              <a:t>Rasimah Aripin</a:t>
            </a:r>
          </a:p>
        </p:txBody>
      </p:sp>
      <p:sp>
        <p:nvSpPr>
          <p:cNvPr id="128004" name="Slide Number Placeholder 5"/>
          <p:cNvSpPr>
            <a:spLocks noGrp="1"/>
          </p:cNvSpPr>
          <p:nvPr>
            <p:ph type="sldNum" sz="quarter" idx="12"/>
          </p:nvPr>
        </p:nvSpPr>
        <p:spPr>
          <a:noFill/>
        </p:spPr>
        <p:txBody>
          <a:bodyPr/>
          <a:lstStyle/>
          <a:p>
            <a:fld id="{61A8F52F-FA0D-4C73-B2CA-BB704090C93D}" type="slidenum">
              <a:rPr lang="en-US" smtClean="0"/>
              <a:pPr/>
              <a:t>96</a:t>
            </a:fld>
            <a:endParaRPr lang="en-US" smtClean="0"/>
          </a:p>
        </p:txBody>
      </p:sp>
      <p:sp>
        <p:nvSpPr>
          <p:cNvPr id="128005" name="Rectangle 2"/>
          <p:cNvSpPr>
            <a:spLocks noGrp="1" noChangeArrowheads="1"/>
          </p:cNvSpPr>
          <p:nvPr>
            <p:ph type="title"/>
          </p:nvPr>
        </p:nvSpPr>
        <p:spPr>
          <a:xfrm>
            <a:off x="685800" y="685800"/>
            <a:ext cx="7772400" cy="609600"/>
          </a:xfrm>
          <a:ln>
            <a:solidFill>
              <a:schemeClr val="accent2"/>
            </a:solidFill>
          </a:ln>
        </p:spPr>
        <p:txBody>
          <a:bodyPr/>
          <a:lstStyle/>
          <a:p>
            <a:pPr eaLnBrk="1" hangingPunct="1"/>
            <a:r>
              <a:rPr lang="en-US" sz="3200" smtClean="0"/>
              <a:t>Permanent Subsets: Illustration</a:t>
            </a:r>
          </a:p>
        </p:txBody>
      </p:sp>
      <p:sp>
        <p:nvSpPr>
          <p:cNvPr id="128006" name="Text Box 5"/>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3.4:  Creating Permanent Subsets</a:t>
            </a:r>
          </a:p>
        </p:txBody>
      </p:sp>
      <p:sp>
        <p:nvSpPr>
          <p:cNvPr id="128007" name="Text Box 7"/>
          <p:cNvSpPr txBox="1">
            <a:spLocks noChangeArrowheads="1"/>
          </p:cNvSpPr>
          <p:nvPr/>
        </p:nvSpPr>
        <p:spPr bwMode="auto">
          <a:xfrm>
            <a:off x="6324600" y="1419225"/>
            <a:ext cx="2819400" cy="4132263"/>
          </a:xfrm>
          <a:prstGeom prst="rect">
            <a:avLst/>
          </a:prstGeom>
          <a:noFill/>
          <a:ln w="12700">
            <a:solidFill>
              <a:schemeClr val="tx1"/>
            </a:solidFill>
            <a:miter lim="800000"/>
            <a:headEnd/>
            <a:tailEnd/>
          </a:ln>
        </p:spPr>
        <p:txBody>
          <a:bodyPr>
            <a:spAutoFit/>
          </a:bodyPr>
          <a:lstStyle/>
          <a:p>
            <a:pPr marL="58738">
              <a:lnSpc>
                <a:spcPct val="90000"/>
              </a:lnSpc>
              <a:spcBef>
                <a:spcPct val="50000"/>
              </a:spcBef>
            </a:pPr>
            <a:r>
              <a:rPr lang="en-US" sz="2000" b="0" i="0"/>
              <a:t>Area of studies=2 (S&amp;T) and Level of studies=1 (Diploma).</a:t>
            </a:r>
          </a:p>
          <a:p>
            <a:pPr marL="58738">
              <a:lnSpc>
                <a:spcPct val="90000"/>
              </a:lnSpc>
              <a:spcBef>
                <a:spcPct val="50000"/>
              </a:spcBef>
            </a:pPr>
            <a:r>
              <a:rPr lang="en-US" sz="2000" b="0" i="0"/>
              <a:t>Select </a:t>
            </a:r>
            <a:r>
              <a:rPr lang="en-US" sz="2000"/>
              <a:t>Deleted</a:t>
            </a:r>
            <a:r>
              <a:rPr lang="en-US" sz="2000" b="0"/>
              <a:t>.</a:t>
            </a:r>
          </a:p>
          <a:p>
            <a:pPr marL="58738">
              <a:lnSpc>
                <a:spcPct val="90000"/>
              </a:lnSpc>
              <a:spcBef>
                <a:spcPct val="50000"/>
              </a:spcBef>
            </a:pPr>
            <a:r>
              <a:rPr lang="en-US" sz="2000" i="0"/>
              <a:t>A word of caution</a:t>
            </a:r>
            <a:r>
              <a:rPr lang="en-US" sz="2000" b="0" i="0"/>
              <a:t>:  It is advisable to use </a:t>
            </a:r>
            <a:r>
              <a:rPr lang="en-US" sz="2000"/>
              <a:t>Filtered</a:t>
            </a:r>
            <a:r>
              <a:rPr lang="en-US" sz="2000" b="0" i="0"/>
              <a:t> first and check that the selection is correctly done before using </a:t>
            </a:r>
            <a:r>
              <a:rPr lang="en-US" sz="2000"/>
              <a:t>Deleted (</a:t>
            </a:r>
            <a:r>
              <a:rPr lang="en-US" sz="2000" b="0" i="0"/>
              <a:t>use frequency table)</a:t>
            </a:r>
          </a:p>
          <a:p>
            <a:pPr marL="58738">
              <a:lnSpc>
                <a:spcPct val="90000"/>
              </a:lnSpc>
              <a:spcBef>
                <a:spcPct val="50000"/>
              </a:spcBef>
            </a:pPr>
            <a:r>
              <a:rPr lang="en-US" sz="2000"/>
              <a:t>Save as – </a:t>
            </a:r>
            <a:r>
              <a:rPr lang="en-US" sz="2000" b="0" i="0"/>
              <a:t>provide a new name </a:t>
            </a:r>
          </a:p>
        </p:txBody>
      </p:sp>
      <p:grpSp>
        <p:nvGrpSpPr>
          <p:cNvPr id="128008" name="Group 11"/>
          <p:cNvGrpSpPr>
            <a:grpSpLocks/>
          </p:cNvGrpSpPr>
          <p:nvPr/>
        </p:nvGrpSpPr>
        <p:grpSpPr bwMode="auto">
          <a:xfrm>
            <a:off x="152400" y="1295400"/>
            <a:ext cx="7010400" cy="4629150"/>
            <a:chOff x="96" y="816"/>
            <a:chExt cx="4416" cy="2916"/>
          </a:xfrm>
        </p:grpSpPr>
        <p:pic>
          <p:nvPicPr>
            <p:cNvPr id="128010" name="Picture 6"/>
            <p:cNvPicPr>
              <a:picLocks noChangeAspect="1" noChangeArrowheads="1"/>
            </p:cNvPicPr>
            <p:nvPr/>
          </p:nvPicPr>
          <p:blipFill>
            <a:blip r:embed="rId3"/>
            <a:srcRect l="1961" t="8310" r="52942" b="43611"/>
            <a:stretch>
              <a:fillRect/>
            </a:stretch>
          </p:blipFill>
          <p:spPr bwMode="auto">
            <a:xfrm>
              <a:off x="96" y="816"/>
              <a:ext cx="3888" cy="2916"/>
            </a:xfrm>
            <a:prstGeom prst="rect">
              <a:avLst/>
            </a:prstGeom>
            <a:noFill/>
            <a:ln w="12700">
              <a:solidFill>
                <a:schemeClr val="tx1"/>
              </a:solidFill>
              <a:miter lim="800000"/>
              <a:headEnd/>
              <a:tailEnd/>
            </a:ln>
          </p:spPr>
        </p:pic>
        <p:sp>
          <p:nvSpPr>
            <p:cNvPr id="128011" name="Line 10"/>
            <p:cNvSpPr>
              <a:spLocks noChangeShapeType="1"/>
            </p:cNvSpPr>
            <p:nvPr/>
          </p:nvSpPr>
          <p:spPr bwMode="auto">
            <a:xfrm flipH="1">
              <a:off x="2832" y="1104"/>
              <a:ext cx="1680" cy="432"/>
            </a:xfrm>
            <a:prstGeom prst="line">
              <a:avLst/>
            </a:prstGeom>
            <a:noFill/>
            <a:ln w="19050">
              <a:solidFill>
                <a:schemeClr val="tx1"/>
              </a:solidFill>
              <a:round/>
              <a:headEnd/>
              <a:tailEnd type="triangle" w="med" len="med"/>
            </a:ln>
          </p:spPr>
          <p:txBody>
            <a:bodyPr wrap="none"/>
            <a:lstStyle/>
            <a:p>
              <a:endParaRPr lang="en-US"/>
            </a:p>
          </p:txBody>
        </p:sp>
      </p:grpSp>
      <p:sp>
        <p:nvSpPr>
          <p:cNvPr id="128009" name="Line 8"/>
          <p:cNvSpPr>
            <a:spLocks noChangeShapeType="1"/>
          </p:cNvSpPr>
          <p:nvPr/>
        </p:nvSpPr>
        <p:spPr bwMode="auto">
          <a:xfrm flipH="1">
            <a:off x="4038600" y="2667000"/>
            <a:ext cx="3527425" cy="2057400"/>
          </a:xfrm>
          <a:prstGeom prst="line">
            <a:avLst/>
          </a:prstGeom>
          <a:noFill/>
          <a:ln w="19050">
            <a:solidFill>
              <a:schemeClr val="tx1"/>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Date Placeholder 3"/>
          <p:cNvSpPr>
            <a:spLocks noGrp="1"/>
          </p:cNvSpPr>
          <p:nvPr>
            <p:ph type="dt" sz="quarter" idx="10"/>
          </p:nvPr>
        </p:nvSpPr>
        <p:spPr>
          <a:noFill/>
        </p:spPr>
        <p:txBody>
          <a:bodyPr/>
          <a:lstStyle/>
          <a:p>
            <a:r>
              <a:rPr lang="en-US"/>
              <a:t>2011</a:t>
            </a:r>
          </a:p>
        </p:txBody>
      </p:sp>
      <p:sp>
        <p:nvSpPr>
          <p:cNvPr id="129027" name="Footer Placeholder 4"/>
          <p:cNvSpPr>
            <a:spLocks noGrp="1"/>
          </p:cNvSpPr>
          <p:nvPr>
            <p:ph type="ftr" sz="quarter" idx="11"/>
          </p:nvPr>
        </p:nvSpPr>
        <p:spPr>
          <a:noFill/>
        </p:spPr>
        <p:txBody>
          <a:bodyPr/>
          <a:lstStyle/>
          <a:p>
            <a:r>
              <a:rPr lang="en-US" smtClean="0"/>
              <a:t>Rasimah Aripin</a:t>
            </a:r>
          </a:p>
        </p:txBody>
      </p:sp>
      <p:sp>
        <p:nvSpPr>
          <p:cNvPr id="129028" name="Slide Number Placeholder 5"/>
          <p:cNvSpPr>
            <a:spLocks noGrp="1"/>
          </p:cNvSpPr>
          <p:nvPr>
            <p:ph type="sldNum" sz="quarter" idx="12"/>
          </p:nvPr>
        </p:nvSpPr>
        <p:spPr>
          <a:noFill/>
        </p:spPr>
        <p:txBody>
          <a:bodyPr/>
          <a:lstStyle/>
          <a:p>
            <a:fld id="{305BA369-0CCC-4E80-9056-008C01B1BA73}" type="slidenum">
              <a:rPr lang="en-US" smtClean="0"/>
              <a:pPr/>
              <a:t>97</a:t>
            </a:fld>
            <a:endParaRPr lang="en-US" smtClean="0"/>
          </a:p>
        </p:txBody>
      </p:sp>
      <p:sp>
        <p:nvSpPr>
          <p:cNvPr id="129029" name="Rectangle 2"/>
          <p:cNvSpPr>
            <a:spLocks noGrp="1" noChangeArrowheads="1"/>
          </p:cNvSpPr>
          <p:nvPr>
            <p:ph type="title"/>
          </p:nvPr>
        </p:nvSpPr>
        <p:spPr>
          <a:xfrm>
            <a:off x="762000" y="685800"/>
            <a:ext cx="7772400" cy="609600"/>
          </a:xfrm>
          <a:ln>
            <a:solidFill>
              <a:schemeClr val="accent2"/>
            </a:solidFill>
          </a:ln>
        </p:spPr>
        <p:txBody>
          <a:bodyPr/>
          <a:lstStyle/>
          <a:p>
            <a:pPr eaLnBrk="1" hangingPunct="1"/>
            <a:r>
              <a:rPr lang="en-US" sz="3600" b="1" smtClean="0"/>
              <a:t>3.5: Merging Several Data Sets</a:t>
            </a:r>
          </a:p>
        </p:txBody>
      </p:sp>
      <p:sp>
        <p:nvSpPr>
          <p:cNvPr id="129030" name="Rectangle 3"/>
          <p:cNvSpPr>
            <a:spLocks noGrp="1" noChangeArrowheads="1"/>
          </p:cNvSpPr>
          <p:nvPr>
            <p:ph type="body" idx="1"/>
          </p:nvPr>
        </p:nvSpPr>
        <p:spPr>
          <a:xfrm>
            <a:off x="609600" y="1371600"/>
            <a:ext cx="8153400" cy="4572000"/>
          </a:xfrm>
        </p:spPr>
        <p:txBody>
          <a:bodyPr/>
          <a:lstStyle/>
          <a:p>
            <a:pPr marL="231775" indent="-231775" eaLnBrk="1" hangingPunct="1">
              <a:lnSpc>
                <a:spcPct val="80000"/>
              </a:lnSpc>
              <a:tabLst>
                <a:tab pos="0" algn="l"/>
              </a:tabLst>
            </a:pPr>
            <a:r>
              <a:rPr lang="en-US" sz="2400" smtClean="0"/>
              <a:t>It is quite a common practice to split large data sets into several files during the keying-in process. As a result several subsets of data files are obtained.</a:t>
            </a:r>
          </a:p>
          <a:p>
            <a:pPr marL="231775" indent="-231775" eaLnBrk="1" hangingPunct="1">
              <a:lnSpc>
                <a:spcPct val="80000"/>
              </a:lnSpc>
              <a:tabLst>
                <a:tab pos="0" algn="l"/>
              </a:tabLst>
            </a:pPr>
            <a:r>
              <a:rPr lang="en-US" sz="2400" smtClean="0"/>
              <a:t>One reason is to speed up the data processing process by having several people keying-in the data simultaneously.  </a:t>
            </a:r>
          </a:p>
          <a:p>
            <a:pPr marL="231775" indent="-231775" eaLnBrk="1" hangingPunct="1">
              <a:lnSpc>
                <a:spcPct val="80000"/>
              </a:lnSpc>
              <a:tabLst>
                <a:tab pos="0" algn="l"/>
              </a:tabLst>
            </a:pPr>
            <a:r>
              <a:rPr lang="en-US" sz="2400" smtClean="0"/>
              <a:t>However, for the analysis stage, the  separate files need to be merged.</a:t>
            </a:r>
          </a:p>
          <a:p>
            <a:pPr marL="231775" indent="-231775" eaLnBrk="1" hangingPunct="1">
              <a:lnSpc>
                <a:spcPct val="80000"/>
              </a:lnSpc>
              <a:tabLst>
                <a:tab pos="0" algn="l"/>
              </a:tabLst>
            </a:pPr>
            <a:r>
              <a:rPr lang="en-US" sz="2400" smtClean="0"/>
              <a:t>There are two types of merging:  Adding cases or adding variables</a:t>
            </a:r>
          </a:p>
          <a:p>
            <a:pPr marL="231775" indent="-231775" eaLnBrk="1" hangingPunct="1">
              <a:lnSpc>
                <a:spcPct val="80000"/>
              </a:lnSpc>
              <a:tabLst>
                <a:tab pos="0" algn="l"/>
              </a:tabLst>
            </a:pPr>
            <a:r>
              <a:rPr lang="en-US" sz="2400" smtClean="0"/>
              <a:t>Adding cases is used when a data set is split by group of observations, such as by location of a study, type of houses or other characteristics (refer to </a:t>
            </a:r>
            <a:r>
              <a:rPr lang="en-US" sz="2400" i="1" smtClean="0"/>
              <a:t>knowledge S&amp;T</a:t>
            </a:r>
            <a:r>
              <a:rPr lang="en-US" sz="2400" smtClean="0"/>
              <a:t> data).</a:t>
            </a:r>
          </a:p>
          <a:p>
            <a:pPr marL="231775" indent="-231775" eaLnBrk="1" hangingPunct="1">
              <a:lnSpc>
                <a:spcPct val="80000"/>
              </a:lnSpc>
              <a:tabLst>
                <a:tab pos="0" algn="l"/>
              </a:tabLst>
            </a:pPr>
            <a:r>
              <a:rPr lang="en-US" sz="2400" smtClean="0"/>
              <a:t>Adding variables are used when a data set is split by groups of variables, such as demographic profiles section, opinion section, knowledge section, etc (refer to </a:t>
            </a:r>
            <a:r>
              <a:rPr lang="en-US" sz="2400" i="1" smtClean="0"/>
              <a:t>Statistics Marks</a:t>
            </a:r>
            <a:r>
              <a:rPr lang="en-US" sz="2400" smtClean="0"/>
              <a:t> data).</a:t>
            </a:r>
          </a:p>
        </p:txBody>
      </p:sp>
      <p:sp>
        <p:nvSpPr>
          <p:cNvPr id="129031" name="Text Box 6"/>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Chapter 3:  Tools for Data Files Management</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Date Placeholder 3"/>
          <p:cNvSpPr>
            <a:spLocks noGrp="1"/>
          </p:cNvSpPr>
          <p:nvPr>
            <p:ph type="dt" sz="quarter" idx="10"/>
          </p:nvPr>
        </p:nvSpPr>
        <p:spPr>
          <a:noFill/>
        </p:spPr>
        <p:txBody>
          <a:bodyPr/>
          <a:lstStyle/>
          <a:p>
            <a:r>
              <a:rPr lang="en-US"/>
              <a:t>2011</a:t>
            </a:r>
          </a:p>
        </p:txBody>
      </p:sp>
      <p:sp>
        <p:nvSpPr>
          <p:cNvPr id="130051" name="Footer Placeholder 4"/>
          <p:cNvSpPr>
            <a:spLocks noGrp="1"/>
          </p:cNvSpPr>
          <p:nvPr>
            <p:ph type="ftr" sz="quarter" idx="11"/>
          </p:nvPr>
        </p:nvSpPr>
        <p:spPr>
          <a:noFill/>
        </p:spPr>
        <p:txBody>
          <a:bodyPr/>
          <a:lstStyle/>
          <a:p>
            <a:r>
              <a:rPr lang="en-US" smtClean="0"/>
              <a:t>Rasimah Aripin</a:t>
            </a:r>
          </a:p>
        </p:txBody>
      </p:sp>
      <p:sp>
        <p:nvSpPr>
          <p:cNvPr id="130052" name="Slide Number Placeholder 5"/>
          <p:cNvSpPr>
            <a:spLocks noGrp="1"/>
          </p:cNvSpPr>
          <p:nvPr>
            <p:ph type="sldNum" sz="quarter" idx="12"/>
          </p:nvPr>
        </p:nvSpPr>
        <p:spPr>
          <a:noFill/>
        </p:spPr>
        <p:txBody>
          <a:bodyPr/>
          <a:lstStyle/>
          <a:p>
            <a:fld id="{3E433F36-AD4A-461E-BEF4-891E2DC069AC}" type="slidenum">
              <a:rPr lang="en-US" smtClean="0"/>
              <a:pPr/>
              <a:t>98</a:t>
            </a:fld>
            <a:endParaRPr lang="en-US" smtClean="0"/>
          </a:p>
        </p:txBody>
      </p:sp>
      <p:sp>
        <p:nvSpPr>
          <p:cNvPr id="130053" name="Rectangle 2"/>
          <p:cNvSpPr>
            <a:spLocks noGrp="1" noChangeArrowheads="1"/>
          </p:cNvSpPr>
          <p:nvPr>
            <p:ph type="title"/>
          </p:nvPr>
        </p:nvSpPr>
        <p:spPr>
          <a:xfrm>
            <a:off x="685800" y="685800"/>
            <a:ext cx="7772400" cy="609600"/>
          </a:xfrm>
          <a:ln>
            <a:solidFill>
              <a:schemeClr val="accent2"/>
            </a:solidFill>
          </a:ln>
        </p:spPr>
        <p:txBody>
          <a:bodyPr/>
          <a:lstStyle/>
          <a:p>
            <a:pPr eaLnBrk="1" hangingPunct="1"/>
            <a:r>
              <a:rPr lang="en-US" sz="3200" smtClean="0"/>
              <a:t>Adding Cases: Illustration</a:t>
            </a:r>
          </a:p>
        </p:txBody>
      </p:sp>
      <p:sp>
        <p:nvSpPr>
          <p:cNvPr id="130054" name="Rectangle 3"/>
          <p:cNvSpPr>
            <a:spLocks noGrp="1" noChangeArrowheads="1"/>
          </p:cNvSpPr>
          <p:nvPr>
            <p:ph type="body" idx="1"/>
          </p:nvPr>
        </p:nvSpPr>
        <p:spPr>
          <a:xfrm>
            <a:off x="762000" y="1447800"/>
            <a:ext cx="7696200" cy="4572000"/>
          </a:xfrm>
        </p:spPr>
        <p:txBody>
          <a:bodyPr/>
          <a:lstStyle/>
          <a:p>
            <a:pPr marL="231775" indent="-231775" eaLnBrk="1" hangingPunct="1">
              <a:lnSpc>
                <a:spcPct val="80000"/>
              </a:lnSpc>
              <a:tabLst>
                <a:tab pos="0" algn="l"/>
              </a:tabLst>
            </a:pPr>
            <a:r>
              <a:rPr lang="en-US" sz="2800" smtClean="0"/>
              <a:t>Use the accounting marks for three groups of students taught by three different lecturers: </a:t>
            </a:r>
            <a:r>
              <a:rPr lang="en-US" sz="2800" b="1" i="1" smtClean="0">
                <a:solidFill>
                  <a:srgbClr val="990099"/>
                </a:solidFill>
              </a:rPr>
              <a:t>Accounting_A, Accounting_B </a:t>
            </a:r>
            <a:r>
              <a:rPr lang="en-US" sz="2800" smtClean="0">
                <a:solidFill>
                  <a:srgbClr val="990099"/>
                </a:solidFill>
              </a:rPr>
              <a:t>and</a:t>
            </a:r>
            <a:r>
              <a:rPr lang="en-US" sz="2800" b="1" i="1" smtClean="0">
                <a:solidFill>
                  <a:srgbClr val="990099"/>
                </a:solidFill>
              </a:rPr>
              <a:t> Accounting_C</a:t>
            </a:r>
          </a:p>
          <a:p>
            <a:pPr marL="231775" indent="-231775" eaLnBrk="1" hangingPunct="1">
              <a:lnSpc>
                <a:spcPct val="80000"/>
              </a:lnSpc>
              <a:tabLst>
                <a:tab pos="0" algn="l"/>
              </a:tabLst>
            </a:pPr>
            <a:r>
              <a:rPr lang="en-US" sz="2800" smtClean="0"/>
              <a:t>The three files contain the same variables but for different cases.  Therefore, merging is </a:t>
            </a:r>
            <a:r>
              <a:rPr lang="en-US" sz="2800" i="1" smtClean="0"/>
              <a:t>via</a:t>
            </a:r>
            <a:r>
              <a:rPr lang="en-US" sz="2800" smtClean="0"/>
              <a:t> adding cases.</a:t>
            </a:r>
          </a:p>
          <a:p>
            <a:pPr marL="231775" indent="-231775" eaLnBrk="1" hangingPunct="1">
              <a:lnSpc>
                <a:spcPct val="80000"/>
              </a:lnSpc>
              <a:tabLst>
                <a:tab pos="0" algn="l"/>
              </a:tabLst>
            </a:pPr>
            <a:r>
              <a:rPr lang="en-US" sz="2800" smtClean="0"/>
              <a:t>First open one of the three data sets (for example, </a:t>
            </a:r>
            <a:r>
              <a:rPr lang="en-US" sz="2800" b="1" i="1" smtClean="0">
                <a:solidFill>
                  <a:srgbClr val="990099"/>
                </a:solidFill>
              </a:rPr>
              <a:t>Accounting_A)</a:t>
            </a:r>
            <a:r>
              <a:rPr lang="en-US" sz="2800" smtClean="0"/>
              <a:t> on the Data Editor Window. It does not matter which one you open first.</a:t>
            </a:r>
          </a:p>
          <a:p>
            <a:pPr marL="231775" indent="-231775" eaLnBrk="1" hangingPunct="1">
              <a:lnSpc>
                <a:spcPct val="80000"/>
              </a:lnSpc>
              <a:tabLst>
                <a:tab pos="0" algn="l"/>
              </a:tabLst>
            </a:pPr>
            <a:r>
              <a:rPr lang="en-US" sz="2800" smtClean="0"/>
              <a:t>Make sure all variables have the same name and definitions in all files.  If there are differences, problems may arise during the merging process.</a:t>
            </a:r>
          </a:p>
        </p:txBody>
      </p:sp>
      <p:sp>
        <p:nvSpPr>
          <p:cNvPr id="130055" name="Text Box 4"/>
          <p:cNvSpPr txBox="1">
            <a:spLocks noChangeArrowheads="1"/>
          </p:cNvSpPr>
          <p:nvPr/>
        </p:nvSpPr>
        <p:spPr bwMode="auto">
          <a:xfrm>
            <a:off x="5334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3.5:  Merging Several data Sets</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Date Placeholder 5"/>
          <p:cNvSpPr>
            <a:spLocks noGrp="1"/>
          </p:cNvSpPr>
          <p:nvPr>
            <p:ph type="dt" sz="quarter" idx="10"/>
          </p:nvPr>
        </p:nvSpPr>
        <p:spPr>
          <a:noFill/>
        </p:spPr>
        <p:txBody>
          <a:bodyPr/>
          <a:lstStyle/>
          <a:p>
            <a:r>
              <a:rPr lang="en-US"/>
              <a:t>2011</a:t>
            </a:r>
          </a:p>
        </p:txBody>
      </p:sp>
      <p:sp>
        <p:nvSpPr>
          <p:cNvPr id="131075" name="Footer Placeholder 6"/>
          <p:cNvSpPr>
            <a:spLocks noGrp="1"/>
          </p:cNvSpPr>
          <p:nvPr>
            <p:ph type="ftr" sz="quarter" idx="11"/>
          </p:nvPr>
        </p:nvSpPr>
        <p:spPr>
          <a:noFill/>
        </p:spPr>
        <p:txBody>
          <a:bodyPr/>
          <a:lstStyle/>
          <a:p>
            <a:r>
              <a:rPr lang="en-US" smtClean="0"/>
              <a:t>Rasimah Aripin</a:t>
            </a:r>
          </a:p>
        </p:txBody>
      </p:sp>
      <p:sp>
        <p:nvSpPr>
          <p:cNvPr id="131076" name="Slide Number Placeholder 7"/>
          <p:cNvSpPr>
            <a:spLocks noGrp="1"/>
          </p:cNvSpPr>
          <p:nvPr>
            <p:ph type="sldNum" sz="quarter" idx="12"/>
          </p:nvPr>
        </p:nvSpPr>
        <p:spPr>
          <a:noFill/>
        </p:spPr>
        <p:txBody>
          <a:bodyPr/>
          <a:lstStyle/>
          <a:p>
            <a:fld id="{E1200CFD-F17E-405F-AB1A-4363A5B3B3A5}" type="slidenum">
              <a:rPr lang="en-US" smtClean="0"/>
              <a:pPr/>
              <a:t>99</a:t>
            </a:fld>
            <a:endParaRPr lang="en-US" smtClean="0"/>
          </a:p>
        </p:txBody>
      </p:sp>
      <p:sp>
        <p:nvSpPr>
          <p:cNvPr id="131077" name="Rectangle 2"/>
          <p:cNvSpPr>
            <a:spLocks noGrp="1" noChangeArrowheads="1"/>
          </p:cNvSpPr>
          <p:nvPr>
            <p:ph type="title"/>
          </p:nvPr>
        </p:nvSpPr>
        <p:spPr>
          <a:xfrm>
            <a:off x="685800" y="685800"/>
            <a:ext cx="7772400" cy="533400"/>
          </a:xfrm>
          <a:ln>
            <a:solidFill>
              <a:schemeClr val="accent2"/>
            </a:solidFill>
          </a:ln>
        </p:spPr>
        <p:txBody>
          <a:bodyPr/>
          <a:lstStyle/>
          <a:p>
            <a:pPr eaLnBrk="1" hangingPunct="1"/>
            <a:r>
              <a:rPr lang="en-US" sz="3200" smtClean="0"/>
              <a:t>Adding Cases: Illustration</a:t>
            </a:r>
          </a:p>
        </p:txBody>
      </p:sp>
      <p:sp>
        <p:nvSpPr>
          <p:cNvPr id="131078" name="Rectangle 4"/>
          <p:cNvSpPr>
            <a:spLocks noGrp="1" noChangeArrowheads="1"/>
          </p:cNvSpPr>
          <p:nvPr>
            <p:ph type="body" sz="half" idx="1"/>
          </p:nvPr>
        </p:nvSpPr>
        <p:spPr>
          <a:xfrm>
            <a:off x="762000" y="1371600"/>
            <a:ext cx="7848600" cy="838200"/>
          </a:xfrm>
        </p:spPr>
        <p:txBody>
          <a:bodyPr/>
          <a:lstStyle/>
          <a:p>
            <a:pPr eaLnBrk="1" hangingPunct="1">
              <a:lnSpc>
                <a:spcPct val="80000"/>
              </a:lnSpc>
              <a:buFontTx/>
              <a:buNone/>
            </a:pPr>
            <a:r>
              <a:rPr lang="en-US" sz="2400" b="1" smtClean="0"/>
              <a:t>Click</a:t>
            </a:r>
            <a:r>
              <a:rPr lang="en-US" sz="2400" smtClean="0"/>
              <a:t> </a:t>
            </a:r>
            <a:r>
              <a:rPr lang="en-US" sz="2400" b="1" i="1" smtClean="0">
                <a:solidFill>
                  <a:srgbClr val="990099"/>
                </a:solidFill>
              </a:rPr>
              <a:t>Data &gt;&gt;&gt; Merge Files &gt;&gt;&gt; Add Cases…</a:t>
            </a:r>
          </a:p>
          <a:p>
            <a:pPr eaLnBrk="1" hangingPunct="1">
              <a:lnSpc>
                <a:spcPct val="80000"/>
              </a:lnSpc>
              <a:buFontTx/>
              <a:buNone/>
            </a:pPr>
            <a:r>
              <a:rPr lang="en-US" sz="2400" b="1" smtClean="0"/>
              <a:t>Select </a:t>
            </a:r>
            <a:r>
              <a:rPr lang="en-US" sz="2400" b="1" i="1" smtClean="0">
                <a:solidFill>
                  <a:srgbClr val="990099"/>
                </a:solidFill>
              </a:rPr>
              <a:t>Accounting_B &gt;&gt;&gt; Open</a:t>
            </a:r>
          </a:p>
        </p:txBody>
      </p:sp>
      <p:pic>
        <p:nvPicPr>
          <p:cNvPr id="131079" name="Picture 5"/>
          <p:cNvPicPr>
            <a:picLocks noChangeAspect="1" noChangeArrowheads="1"/>
          </p:cNvPicPr>
          <p:nvPr>
            <p:ph sz="quarter" idx="2"/>
          </p:nvPr>
        </p:nvPicPr>
        <p:blipFill>
          <a:blip r:embed="rId3"/>
          <a:srcRect r="59322" b="55331"/>
          <a:stretch>
            <a:fillRect/>
          </a:stretch>
        </p:blipFill>
        <p:spPr>
          <a:xfrm>
            <a:off x="0" y="2362200"/>
            <a:ext cx="4572000" cy="3648075"/>
          </a:xfrm>
          <a:noFill/>
          <a:ln>
            <a:solidFill>
              <a:schemeClr val="accent2"/>
            </a:solidFill>
          </a:ln>
        </p:spPr>
      </p:pic>
      <p:pic>
        <p:nvPicPr>
          <p:cNvPr id="131080" name="Picture 7"/>
          <p:cNvPicPr>
            <a:picLocks noChangeAspect="1" noChangeArrowheads="1"/>
          </p:cNvPicPr>
          <p:nvPr>
            <p:ph sz="quarter" idx="3"/>
          </p:nvPr>
        </p:nvPicPr>
        <p:blipFill>
          <a:blip r:embed="rId4"/>
          <a:srcRect/>
          <a:stretch>
            <a:fillRect/>
          </a:stretch>
        </p:blipFill>
        <p:spPr>
          <a:xfrm>
            <a:off x="4572000" y="2133600"/>
            <a:ext cx="4572000" cy="4038600"/>
          </a:xfrm>
          <a:noFill/>
          <a:ln>
            <a:solidFill>
              <a:schemeClr val="accent2"/>
            </a:solidFill>
          </a:ln>
        </p:spPr>
      </p:pic>
      <p:sp>
        <p:nvSpPr>
          <p:cNvPr id="131081" name="Text Box 9"/>
          <p:cNvSpPr txBox="1">
            <a:spLocks noChangeArrowheads="1"/>
          </p:cNvSpPr>
          <p:nvPr/>
        </p:nvSpPr>
        <p:spPr bwMode="auto">
          <a:xfrm>
            <a:off x="457200" y="228600"/>
            <a:ext cx="4876800" cy="366713"/>
          </a:xfrm>
          <a:prstGeom prst="rect">
            <a:avLst/>
          </a:prstGeom>
          <a:noFill/>
          <a:ln w="9525">
            <a:noFill/>
            <a:miter lim="800000"/>
            <a:headEnd/>
            <a:tailEnd/>
          </a:ln>
        </p:spPr>
        <p:txBody>
          <a:bodyPr>
            <a:spAutoFit/>
          </a:bodyPr>
          <a:lstStyle/>
          <a:p>
            <a:pPr>
              <a:spcBef>
                <a:spcPct val="50000"/>
              </a:spcBef>
            </a:pPr>
            <a:r>
              <a:rPr lang="en-US" sz="1800">
                <a:latin typeface="Sylfaen" pitchFamily="18" charset="0"/>
              </a:rPr>
              <a:t>3.5:  Merging Several data Sets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Designs\Artsy.pot</Template>
  <TotalTime>13430</TotalTime>
  <Words>23725</Words>
  <Application>Microsoft PowerPoint</Application>
  <PresentationFormat>On-screen Show (4:3)</PresentationFormat>
  <Paragraphs>3426</Paragraphs>
  <Slides>366</Slides>
  <Notes>362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5</vt:i4>
      </vt:variant>
      <vt:variant>
        <vt:lpstr>Slide Titles</vt:lpstr>
      </vt:variant>
      <vt:variant>
        <vt:i4>366</vt:i4>
      </vt:variant>
    </vt:vector>
  </HeadingPairs>
  <TitlesOfParts>
    <vt:vector size="387" baseType="lpstr">
      <vt:lpstr>Times New Roman</vt:lpstr>
      <vt:lpstr>Arial</vt:lpstr>
      <vt:lpstr>Verdana</vt:lpstr>
      <vt:lpstr>Baskerville Old Face</vt:lpstr>
      <vt:lpstr>Sylfaen</vt:lpstr>
      <vt:lpstr>Georgia</vt:lpstr>
      <vt:lpstr>Wingdings</vt:lpstr>
      <vt:lpstr>Tahoma</vt:lpstr>
      <vt:lpstr>System</vt:lpstr>
      <vt:lpstr>Symbol</vt:lpstr>
      <vt:lpstr>Courier New</vt:lpstr>
      <vt:lpstr>SAS Monospace</vt:lpstr>
      <vt:lpstr>Impact</vt:lpstr>
      <vt:lpstr>Book Antiqua</vt:lpstr>
      <vt:lpstr>Marlett</vt:lpstr>
      <vt:lpstr>Default Design</vt:lpstr>
      <vt:lpstr>Microsoft Word Document</vt:lpstr>
      <vt:lpstr>Picture (Enhanced Metafile)</vt:lpstr>
      <vt:lpstr>Microsoft Equation 3.0</vt:lpstr>
      <vt:lpstr>Picture (Metafile)</vt:lpstr>
      <vt:lpstr>Microsoft Graph 5.0</vt:lpstr>
      <vt:lpstr> MODULE 2  DATA MANAGEMENT   AND ANALYSIS  Using SPSS for Windows  </vt:lpstr>
      <vt:lpstr>SECTION I</vt:lpstr>
      <vt:lpstr>Table of Contents</vt:lpstr>
      <vt:lpstr>Table of Contents……</vt:lpstr>
      <vt:lpstr>Chapter 1: Review of Basic Concepts in Research Methods and Statistical Analysis</vt:lpstr>
      <vt:lpstr>1.1:  Review of Basic Terms</vt:lpstr>
      <vt:lpstr>Chapter 2: Preparing Data for Analysis </vt:lpstr>
      <vt:lpstr>2.1: Introduction to SPSS</vt:lpstr>
      <vt:lpstr>Starting SPSS for Windows</vt:lpstr>
      <vt:lpstr>Slide 10</vt:lpstr>
      <vt:lpstr>Data Editor Window - Features</vt:lpstr>
      <vt:lpstr>Data Editor Window - Features</vt:lpstr>
      <vt:lpstr>Slide 13</vt:lpstr>
      <vt:lpstr>Slide 14</vt:lpstr>
      <vt:lpstr>Type of Data File Accessible by SPSS</vt:lpstr>
      <vt:lpstr>2.2  OPENING SPSS DATA SET</vt:lpstr>
      <vt:lpstr>Opening SPSS data set: Illustration</vt:lpstr>
      <vt:lpstr>Slide 18</vt:lpstr>
      <vt:lpstr>Data Editor Window: View Options </vt:lpstr>
      <vt:lpstr>Variable View: Description of the Variables</vt:lpstr>
      <vt:lpstr>Variable View: Names of variables</vt:lpstr>
      <vt:lpstr>Variable Names: Examples of valid and invalid names</vt:lpstr>
      <vt:lpstr>Variable Name: Class Exercise</vt:lpstr>
      <vt:lpstr>Variable View: Type of Data (Column 2) </vt:lpstr>
      <vt:lpstr>Variable View: Width (Column 3) </vt:lpstr>
      <vt:lpstr>Variable View: Decimal (Column 4) </vt:lpstr>
      <vt:lpstr>Variable View: Labels (Column 5) </vt:lpstr>
      <vt:lpstr>Variable View: Values (Column 6) </vt:lpstr>
      <vt:lpstr>To change Value Labels- Illustration </vt:lpstr>
      <vt:lpstr>Variable View: Missing Values Definition (Column 7)</vt:lpstr>
      <vt:lpstr>Missing Values Definition (Cont.)</vt:lpstr>
      <vt:lpstr>Missing Values Definition (Cont.)</vt:lpstr>
      <vt:lpstr>Labels for Missing Value Codes</vt:lpstr>
      <vt:lpstr>Variable Value: Column (Column 8)</vt:lpstr>
      <vt:lpstr>Saving a data set after editing</vt:lpstr>
      <vt:lpstr>Editing Data Set: Class Exercise</vt:lpstr>
      <vt:lpstr>2.3:  Customizing Your SPSS Session</vt:lpstr>
      <vt:lpstr>Illustration </vt:lpstr>
      <vt:lpstr>Slide 39</vt:lpstr>
      <vt:lpstr>Slide 40</vt:lpstr>
      <vt:lpstr>Slide 41</vt:lpstr>
      <vt:lpstr>Slide 42</vt:lpstr>
      <vt:lpstr>2.4 Creating a New Data File: Class Illustration</vt:lpstr>
      <vt:lpstr>Class Exercise (Cont…)</vt:lpstr>
      <vt:lpstr>Variable Type</vt:lpstr>
      <vt:lpstr>Data Value Labels</vt:lpstr>
      <vt:lpstr>Setting Missing Values</vt:lpstr>
      <vt:lpstr>Cut and Save Option</vt:lpstr>
      <vt:lpstr>Slide 49</vt:lpstr>
      <vt:lpstr>Keying-in the data values</vt:lpstr>
      <vt:lpstr>Data View (Value labels on)</vt:lpstr>
      <vt:lpstr>Class Exercise</vt:lpstr>
      <vt:lpstr>2.5:  Other Data Management Options</vt:lpstr>
      <vt:lpstr> Display Data File Information</vt:lpstr>
      <vt:lpstr> File Information Output: SPSS Viewer Window</vt:lpstr>
      <vt:lpstr> File Information Output: SPSS Viewer Window</vt:lpstr>
      <vt:lpstr>Create a Read-Only Data File</vt:lpstr>
      <vt:lpstr>Recently Used Data and Files</vt:lpstr>
      <vt:lpstr> Recently Used Data List</vt:lpstr>
      <vt:lpstr>2.6:  Reading Excel Data Files</vt:lpstr>
      <vt:lpstr>Illustration</vt:lpstr>
      <vt:lpstr>Slide 62</vt:lpstr>
      <vt:lpstr>Illustration</vt:lpstr>
      <vt:lpstr>Illustration</vt:lpstr>
      <vt:lpstr>Illustration</vt:lpstr>
      <vt:lpstr>Illustration</vt:lpstr>
      <vt:lpstr>Class Exercise</vt:lpstr>
      <vt:lpstr>2.7: Reading Data From a Text File</vt:lpstr>
      <vt:lpstr>Reading Data From Text File - Illustration</vt:lpstr>
      <vt:lpstr>Illustration</vt:lpstr>
      <vt:lpstr>Illustration</vt:lpstr>
      <vt:lpstr>Illustration</vt:lpstr>
      <vt:lpstr>Illustration</vt:lpstr>
      <vt:lpstr>Illustration</vt:lpstr>
      <vt:lpstr>Class Exercise</vt:lpstr>
      <vt:lpstr>Chapter 3:  Tools for Data Files Management</vt:lpstr>
      <vt:lpstr>3.1: Detecting Errors Using Frequency Tables</vt:lpstr>
      <vt:lpstr>Illustration</vt:lpstr>
      <vt:lpstr>Illustration (Cont.)</vt:lpstr>
      <vt:lpstr>3.2:  Searching for Errors and Editing</vt:lpstr>
      <vt:lpstr>Sorting</vt:lpstr>
      <vt:lpstr>Sorting (Cont.)</vt:lpstr>
      <vt:lpstr>Sorting (Cont.)</vt:lpstr>
      <vt:lpstr>Class Exercises</vt:lpstr>
      <vt:lpstr>Class Exercise</vt:lpstr>
      <vt:lpstr>3.3: Creating Temporary Subsets</vt:lpstr>
      <vt:lpstr>Illustration: Selecting cases  based on a single value</vt:lpstr>
      <vt:lpstr>Illustration (Cont…)</vt:lpstr>
      <vt:lpstr>Illustration (Cont…)</vt:lpstr>
      <vt:lpstr>Illustration (Cont…)</vt:lpstr>
      <vt:lpstr>Illustration (Cont…)</vt:lpstr>
      <vt:lpstr>Selecting Cases Based on Conditional Expression</vt:lpstr>
      <vt:lpstr>Illustration: Conditional Expression</vt:lpstr>
      <vt:lpstr>Displaying the contents of selected cases</vt:lpstr>
      <vt:lpstr>3.4: Creating Permanent Subsets</vt:lpstr>
      <vt:lpstr>Permanent Subsets: Illustration</vt:lpstr>
      <vt:lpstr>3.5: Merging Several Data Sets</vt:lpstr>
      <vt:lpstr>Adding Cases: Illustration</vt:lpstr>
      <vt:lpstr>Adding Cases: Illustration</vt:lpstr>
      <vt:lpstr>Adding Cases: Illustration</vt:lpstr>
      <vt:lpstr>Adding Cases:  Illustration</vt:lpstr>
      <vt:lpstr>Adding Variables: Illustration</vt:lpstr>
      <vt:lpstr>Adding Variables: Illustration</vt:lpstr>
      <vt:lpstr>Adding Variables: Illustration</vt:lpstr>
      <vt:lpstr>Class Exercises</vt:lpstr>
      <vt:lpstr>3.6:  Aggregating Data</vt:lpstr>
      <vt:lpstr>Illustration: Data set</vt:lpstr>
      <vt:lpstr>Illustration: To compute total sales, 2002-2003</vt:lpstr>
      <vt:lpstr>Illustration (Cont.)</vt:lpstr>
      <vt:lpstr>Illustration: Variable name and label</vt:lpstr>
      <vt:lpstr>Illustration: Variable name and label</vt:lpstr>
      <vt:lpstr>Illustration: (Cont.)</vt:lpstr>
      <vt:lpstr>Class Exercise</vt:lpstr>
      <vt:lpstr>3.7:  Defining Weights for Summarised Data</vt:lpstr>
      <vt:lpstr>Illustration: Fatal Accidents Data Set</vt:lpstr>
      <vt:lpstr>Illustration: Fatal Accidents Data Set</vt:lpstr>
      <vt:lpstr>Illustration: Fatal Accidents Data Set</vt:lpstr>
      <vt:lpstr>Class Exercise: Flavour Preference data set</vt:lpstr>
      <vt:lpstr>3.8: Time Series Data</vt:lpstr>
      <vt:lpstr>Illustration</vt:lpstr>
      <vt:lpstr>Illustration</vt:lpstr>
      <vt:lpstr>Class Exercise</vt:lpstr>
      <vt:lpstr>Class Exercise (1): The resulting data set</vt:lpstr>
      <vt:lpstr>3.9:  Creating New Variables</vt:lpstr>
      <vt:lpstr>Compute</vt:lpstr>
      <vt:lpstr>Compute: Illustration</vt:lpstr>
      <vt:lpstr>COMPUTE: Illustration</vt:lpstr>
      <vt:lpstr>Compute: Illustration</vt:lpstr>
      <vt:lpstr>Compute: Class Exercise</vt:lpstr>
      <vt:lpstr>Compute: Class Exercise</vt:lpstr>
      <vt:lpstr>Recode: Creating Categories or New Codes</vt:lpstr>
      <vt:lpstr>Recode: Illustration</vt:lpstr>
      <vt:lpstr>Recode: Illustration</vt:lpstr>
      <vt:lpstr>Recode: Illustration</vt:lpstr>
      <vt:lpstr>Recode: Illustration</vt:lpstr>
      <vt:lpstr>Recode: Illustration</vt:lpstr>
      <vt:lpstr>Class Exercises </vt:lpstr>
      <vt:lpstr>Class Exercise (Cont.)</vt:lpstr>
      <vt:lpstr>SECTION II</vt:lpstr>
      <vt:lpstr>Chapter 4: Exploratory Data Analysis</vt:lpstr>
      <vt:lpstr>4.1:  Strategy for Data Analysis</vt:lpstr>
      <vt:lpstr>Hierarchy of Data Analysis</vt:lpstr>
      <vt:lpstr>4.2: Presentation of Qualitative Variables </vt:lpstr>
      <vt:lpstr>Simple Frequency Tables</vt:lpstr>
      <vt:lpstr>Frequency Tables (Cont…)</vt:lpstr>
      <vt:lpstr>One-way frequency table: (Cont.)</vt:lpstr>
      <vt:lpstr>One-Way Frequency Table (Cont.)</vt:lpstr>
      <vt:lpstr>To Edit the Output Table</vt:lpstr>
      <vt:lpstr>Frequency table: Class Exercises</vt:lpstr>
      <vt:lpstr>Class Exercises: Output</vt:lpstr>
      <vt:lpstr>Two-way frequency table (Cross-Tabulation)</vt:lpstr>
      <vt:lpstr>Cross-tabulation: Illustration</vt:lpstr>
      <vt:lpstr>Cross-Tabulation: Illustration</vt:lpstr>
      <vt:lpstr>Cross-Tabulation: Illustration</vt:lpstr>
      <vt:lpstr>Slide 155</vt:lpstr>
      <vt:lpstr>Cross Tabulations: Class Exercise</vt:lpstr>
      <vt:lpstr>Q:  Does smoking habit differ between  those who exercise regularly and those who do not?</vt:lpstr>
      <vt:lpstr>Slide 158</vt:lpstr>
      <vt:lpstr>Graphical Presentation: Pie Chart</vt:lpstr>
      <vt:lpstr>Graphical Presentation: Pie Chart (Cont.)</vt:lpstr>
      <vt:lpstr>Graphical Presentation: Pie Chart (Cont.)</vt:lpstr>
      <vt:lpstr>Pie Chart: Illustration</vt:lpstr>
      <vt:lpstr>Chart Editor Window</vt:lpstr>
      <vt:lpstr>Bar Chart</vt:lpstr>
      <vt:lpstr>Simple Bar Chart: Illustration</vt:lpstr>
      <vt:lpstr>Simple Bar Chart: Illustration</vt:lpstr>
      <vt:lpstr>Simple Bar Chart: Distribution of respondents by smoking habit</vt:lpstr>
      <vt:lpstr>Clustered Bar Chart: Distribution of respondents by smoking habit and gender</vt:lpstr>
      <vt:lpstr>Clustered Bar Chart: Output</vt:lpstr>
      <vt:lpstr>IMPROPER Use of Bar Charts</vt:lpstr>
      <vt:lpstr>Improper use of the bar chart: Time series data</vt:lpstr>
      <vt:lpstr>4.3: Presentation of Quantitative Variables</vt:lpstr>
      <vt:lpstr>Distribution of a quantitative variable</vt:lpstr>
      <vt:lpstr>Normal Distribution</vt:lpstr>
      <vt:lpstr>Normal Distribution: Examples</vt:lpstr>
      <vt:lpstr>Normal Distribution: Examples</vt:lpstr>
      <vt:lpstr>Standard Normal Distribution: N(0,1)</vt:lpstr>
      <vt:lpstr>Using Explore to Generate Plots</vt:lpstr>
      <vt:lpstr>Explore: Illustration</vt:lpstr>
      <vt:lpstr>Explore: Illustration</vt:lpstr>
      <vt:lpstr>Explore Output: Histogram</vt:lpstr>
      <vt:lpstr>Explore Output: Stem-and-Leaf Plot</vt:lpstr>
      <vt:lpstr>Explore output: Simple Box Plot</vt:lpstr>
      <vt:lpstr>Explore Output: Normal Probability Plot</vt:lpstr>
      <vt:lpstr>Explore output: Test of Normality</vt:lpstr>
      <vt:lpstr>Using GRAPHS to Produce Plots</vt:lpstr>
      <vt:lpstr>Example 1: Using Graphs to produce Histogram</vt:lpstr>
      <vt:lpstr>Example 1: Using Graphs to produce Histogram: Output</vt:lpstr>
      <vt:lpstr>Example 2: Clustered box-plot to compare insurance claim between males and females</vt:lpstr>
      <vt:lpstr>Clustered Box-Plot: Comparison of amount of claims between males and females</vt:lpstr>
      <vt:lpstr>Class exercise 1:  Graduate Employment  </vt:lpstr>
      <vt:lpstr>Class exercise 1:  Graduate Employment  </vt:lpstr>
      <vt:lpstr>Class exercise 2:  Graduate Employment  </vt:lpstr>
      <vt:lpstr>4.4: Descriptive Statistics</vt:lpstr>
      <vt:lpstr>Descriptive Statistics: Road Map</vt:lpstr>
      <vt:lpstr>Descriptive Statistics: Qualitative Variables</vt:lpstr>
      <vt:lpstr>Illustration using the Airport Survey</vt:lpstr>
      <vt:lpstr>Illustration: Airport Survey</vt:lpstr>
      <vt:lpstr>Illustration: Interpretation of Output</vt:lpstr>
      <vt:lpstr>Qualitative variables: Class Exercise</vt:lpstr>
      <vt:lpstr>Descriptive Statistics for Quantitative Variables</vt:lpstr>
      <vt:lpstr>Mean of a Quantitative Variable</vt:lpstr>
      <vt:lpstr>Median of a Quantitative Variable</vt:lpstr>
      <vt:lpstr>Measures of spread and variability</vt:lpstr>
      <vt:lpstr>Explore the average price of ikan kembong (Ikan Kembong Price)</vt:lpstr>
      <vt:lpstr>Explore:  Illustration</vt:lpstr>
      <vt:lpstr>Explore Output: The average price of ikan kembong</vt:lpstr>
      <vt:lpstr>Explore Output: Interpretation</vt:lpstr>
      <vt:lpstr>Interpretation of Percentiles</vt:lpstr>
      <vt:lpstr>Extreme Values</vt:lpstr>
      <vt:lpstr>Summary Statistics Using Compare Means </vt:lpstr>
      <vt:lpstr>Table of Summary Statistics</vt:lpstr>
      <vt:lpstr>Table of Summary Statistics (Cont.)</vt:lpstr>
      <vt:lpstr>Summary Statistics by Type of Market</vt:lpstr>
      <vt:lpstr>Comparison Between Claims Made by Males and Females (Insurance Claim Data)</vt:lpstr>
      <vt:lpstr>Class Exercise (1)</vt:lpstr>
      <vt:lpstr>Class Exercise (2)</vt:lpstr>
      <vt:lpstr>4.5: Reliability of Scales</vt:lpstr>
      <vt:lpstr>4.5: Reliability of Scales</vt:lpstr>
      <vt:lpstr>Cronbach Alpha</vt:lpstr>
      <vt:lpstr>Cronbach Alpha</vt:lpstr>
      <vt:lpstr>Cronbach Alpha: Exercise</vt:lpstr>
      <vt:lpstr>Cronbach Alpha: Illustration </vt:lpstr>
      <vt:lpstr>Cronbach Alpha:  Illustration</vt:lpstr>
      <vt:lpstr>4.6:  FACTOR ANALYSIS </vt:lpstr>
      <vt:lpstr>Factor Analysis: Illustration</vt:lpstr>
      <vt:lpstr>Factor Analysis: Illustration</vt:lpstr>
      <vt:lpstr>Scree Plot</vt:lpstr>
      <vt:lpstr>Identification of Components</vt:lpstr>
      <vt:lpstr>Factor Analysis: Illustration</vt:lpstr>
      <vt:lpstr>Factor Analysis: Illustration</vt:lpstr>
      <vt:lpstr>SECTION III</vt:lpstr>
      <vt:lpstr>Chapter 5: Hypothesis Testing</vt:lpstr>
      <vt:lpstr> 5.1:  Introduction</vt:lpstr>
      <vt:lpstr>Type of Errors</vt:lpstr>
      <vt:lpstr>5.2: Steps in Hypothesis Testing</vt:lpstr>
      <vt:lpstr>5.3: Decision Rule</vt:lpstr>
      <vt:lpstr>5.4:  Example of Hypothesis Testing - Test of Normality</vt:lpstr>
      <vt:lpstr>Test of Normality: Illustration</vt:lpstr>
      <vt:lpstr>Test of Normality (Cont.)</vt:lpstr>
      <vt:lpstr>Test of Normality (Cont.)</vt:lpstr>
      <vt:lpstr>Class exercises</vt:lpstr>
      <vt:lpstr>5.5: Introduction to Data Analysis Techniques</vt:lpstr>
      <vt:lpstr>Slide 244</vt:lpstr>
      <vt:lpstr>  </vt:lpstr>
      <vt:lpstr>Classification of Univariate Technique</vt:lpstr>
      <vt:lpstr>Chapter 6: Tests of One Mean and Proportion</vt:lpstr>
      <vt:lpstr>6.1:  Testing One Mean</vt:lpstr>
      <vt:lpstr>Test of One Mean: Background</vt:lpstr>
      <vt:lpstr>Test of One Mean: Example</vt:lpstr>
      <vt:lpstr>Illustration</vt:lpstr>
      <vt:lpstr>Illustration (Cont…)</vt:lpstr>
      <vt:lpstr>Output of Test of One mean</vt:lpstr>
      <vt:lpstr>Conclusion</vt:lpstr>
      <vt:lpstr>Class Exercise</vt:lpstr>
      <vt:lpstr>6.2: Test of One proportion</vt:lpstr>
      <vt:lpstr>Using SPSS: Illustration 1</vt:lpstr>
      <vt:lpstr>Using SPSS</vt:lpstr>
      <vt:lpstr>SPSS Output</vt:lpstr>
      <vt:lpstr>Class Exercises</vt:lpstr>
      <vt:lpstr>Class Exercise 1: Sample output</vt:lpstr>
      <vt:lpstr>Chapter 7: Comparing Two Populations</vt:lpstr>
      <vt:lpstr>Slide 263</vt:lpstr>
      <vt:lpstr>7.2: Independent Samples t-test</vt:lpstr>
      <vt:lpstr>Using SPSS </vt:lpstr>
      <vt:lpstr>Illustration</vt:lpstr>
      <vt:lpstr>Illustration (Cont.)</vt:lpstr>
      <vt:lpstr>Illustration (Cont.)</vt:lpstr>
      <vt:lpstr>Interpretation</vt:lpstr>
      <vt:lpstr>Exercises: Answer the following research questions</vt:lpstr>
      <vt:lpstr>Output for Class Exercise 1</vt:lpstr>
      <vt:lpstr>Output for Class Exercise 2</vt:lpstr>
      <vt:lpstr>Interpretation for Class Exercise 2</vt:lpstr>
      <vt:lpstr>7.3: Mann-Whitney U – Nonparametric Test</vt:lpstr>
      <vt:lpstr>Illustration Using SPSS</vt:lpstr>
      <vt:lpstr>Illustration…</vt:lpstr>
      <vt:lpstr>Interpretation </vt:lpstr>
      <vt:lpstr>Illustration (2)</vt:lpstr>
      <vt:lpstr>7.4: Paired Samples t-test</vt:lpstr>
      <vt:lpstr>Before and After Situation</vt:lpstr>
      <vt:lpstr>Illustration Using SPSS</vt:lpstr>
      <vt:lpstr>Illustration (Cont.)</vt:lpstr>
      <vt:lpstr>Illustration (Cont.)</vt:lpstr>
      <vt:lpstr>Illustration (Cont.)</vt:lpstr>
      <vt:lpstr>Class Exercise Output</vt:lpstr>
      <vt:lpstr>Comparing Satisfaction and Expectation (Gap analysis)</vt:lpstr>
      <vt:lpstr>Gap Analysis - Example</vt:lpstr>
      <vt:lpstr>Illustration (Cont.)</vt:lpstr>
      <vt:lpstr>7.5: Nonparametric Methods for Paired Samples</vt:lpstr>
      <vt:lpstr>Wilcoxon: Using SPSS</vt:lpstr>
      <vt:lpstr>Wilcoxon: Output</vt:lpstr>
      <vt:lpstr>Class Exercise</vt:lpstr>
      <vt:lpstr>Chapter 8: Comparing Three or More Independent Populations</vt:lpstr>
      <vt:lpstr>Null and Alternative Hypotheses</vt:lpstr>
      <vt:lpstr>Example 1: Knee Surgery Data Set</vt:lpstr>
      <vt:lpstr>Example 1….</vt:lpstr>
      <vt:lpstr>Example 2</vt:lpstr>
      <vt:lpstr>Example 2</vt:lpstr>
      <vt:lpstr>Example 2</vt:lpstr>
      <vt:lpstr>Class Exercises</vt:lpstr>
      <vt:lpstr>Chapter 9:  Relationship Between Variables</vt:lpstr>
      <vt:lpstr>Relationship Between Two or More Variables</vt:lpstr>
      <vt:lpstr>Slide 303</vt:lpstr>
      <vt:lpstr>Description</vt:lpstr>
      <vt:lpstr>Examples of Research Questions</vt:lpstr>
      <vt:lpstr>Relationship between Two Quantitative variables</vt:lpstr>
      <vt:lpstr>Interpretation of the Coefficient</vt:lpstr>
      <vt:lpstr>Using SPSS to Compute the  Coefficient of Correlation</vt:lpstr>
      <vt:lpstr>Output</vt:lpstr>
      <vt:lpstr>Interpretation</vt:lpstr>
      <vt:lpstr>Class Exercise</vt:lpstr>
      <vt:lpstr>Relationship between Two Ordinal variables</vt:lpstr>
      <vt:lpstr>Spearman Rank Correlation</vt:lpstr>
      <vt:lpstr>Example</vt:lpstr>
      <vt:lpstr>Example: Comparison between male and female smokers </vt:lpstr>
      <vt:lpstr>Relationship between Two Ordinal variables</vt:lpstr>
      <vt:lpstr>Relationship between Two Ordinal variables</vt:lpstr>
      <vt:lpstr>Slide 318</vt:lpstr>
      <vt:lpstr>WHEN INTERPRETING CORRELATION, REMEMBER</vt:lpstr>
      <vt:lpstr>9.2: Scatter Plot</vt:lpstr>
      <vt:lpstr>Using SPSS</vt:lpstr>
      <vt:lpstr>Using SPSS</vt:lpstr>
      <vt:lpstr>Example of a Scatter Plot (1)</vt:lpstr>
      <vt:lpstr>Example of a Scatter Plot (2)</vt:lpstr>
      <vt:lpstr>9.3: Test of Association between Two Categorical Variables</vt:lpstr>
      <vt:lpstr>Examples of Research Questions</vt:lpstr>
      <vt:lpstr>Assumptions</vt:lpstr>
      <vt:lpstr>Using SPSS: Smoking Habit</vt:lpstr>
      <vt:lpstr>Example</vt:lpstr>
      <vt:lpstr>Slide 330</vt:lpstr>
      <vt:lpstr>Slide 331</vt:lpstr>
      <vt:lpstr>10.  Regression Analysis</vt:lpstr>
      <vt:lpstr>10.1   Introduction</vt:lpstr>
      <vt:lpstr>Type of regression Model</vt:lpstr>
      <vt:lpstr>10.2:  Simple Linear Regression Model</vt:lpstr>
      <vt:lpstr>Assumptions</vt:lpstr>
      <vt:lpstr>Steps in Regression Analysis: Preliminary</vt:lpstr>
      <vt:lpstr>Steps in Regression Analysis…….</vt:lpstr>
      <vt:lpstr>Illustration Using SPSS</vt:lpstr>
      <vt:lpstr>Using SPSS (Cont…)</vt:lpstr>
      <vt:lpstr>Using SPSS (Cont…)</vt:lpstr>
      <vt:lpstr>Using SPSS (Cont…)</vt:lpstr>
      <vt:lpstr>Using SPSS (Cont…)</vt:lpstr>
      <vt:lpstr>Regression Analysis Output</vt:lpstr>
      <vt:lpstr>Regression Analysis Output (Cont…)</vt:lpstr>
      <vt:lpstr>Regression Analysis Output (Cont…)</vt:lpstr>
      <vt:lpstr>Regression Analysis Output (Cont…)</vt:lpstr>
      <vt:lpstr>Regression Analysis Output (Cont…)</vt:lpstr>
      <vt:lpstr>Regression Analysis: Prediction</vt:lpstr>
      <vt:lpstr>Class Exercise (1): Description</vt:lpstr>
      <vt:lpstr>Class Exercise (1): Output for correlation</vt:lpstr>
      <vt:lpstr>Class Exercise (1): Output for regression</vt:lpstr>
      <vt:lpstr>Class Exercise (1): Output for regression…</vt:lpstr>
      <vt:lpstr>Class Exercise (2)</vt:lpstr>
      <vt:lpstr>Class Exercise (Cont…)</vt:lpstr>
      <vt:lpstr>Class Exercise (2)…</vt:lpstr>
      <vt:lpstr>10.3: Multiple Regression</vt:lpstr>
      <vt:lpstr>Example</vt:lpstr>
      <vt:lpstr>Multiple Regression: Example</vt:lpstr>
      <vt:lpstr>Output and Interpretation</vt:lpstr>
      <vt:lpstr>Multiple Regression: Output</vt:lpstr>
      <vt:lpstr>Multiple Regression: Output</vt:lpstr>
      <vt:lpstr>Output (Cont.)</vt:lpstr>
      <vt:lpstr>Output (Cont.)</vt:lpstr>
      <vt:lpstr>Class Exercise</vt:lpstr>
      <vt:lpstr>Multiple Regression: Class Exercise (Cont…)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Management and Analysis Using SPSS 11.5 for Windows</dc:title>
  <dc:creator>Administrator</dc:creator>
  <cp:lastModifiedBy>UserXP</cp:lastModifiedBy>
  <cp:revision>536</cp:revision>
  <dcterms:created xsi:type="dcterms:W3CDTF">2004-01-30T03:48:19Z</dcterms:created>
  <dcterms:modified xsi:type="dcterms:W3CDTF">2011-01-20T18:23:31Z</dcterms:modified>
</cp:coreProperties>
</file>